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2"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318" r:id="rId17"/>
    <p:sldId id="319" r:id="rId18"/>
    <p:sldId id="320" r:id="rId19"/>
    <p:sldId id="321" r:id="rId20"/>
    <p:sldId id="322" r:id="rId21"/>
    <p:sldId id="283" r:id="rId22"/>
    <p:sldId id="323" r:id="rId23"/>
    <p:sldId id="324" r:id="rId24"/>
    <p:sldId id="286" r:id="rId25"/>
    <p:sldId id="287" r:id="rId26"/>
    <p:sldId id="325" r:id="rId27"/>
    <p:sldId id="32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30" r:id="rId52"/>
    <p:sldId id="311" r:id="rId53"/>
    <p:sldId id="312" r:id="rId54"/>
    <p:sldId id="313" r:id="rId55"/>
    <p:sldId id="314" r:id="rId56"/>
    <p:sldId id="315" r:id="rId57"/>
    <p:sldId id="327" r:id="rId58"/>
    <p:sldId id="328" r:id="rId59"/>
    <p:sldId id="32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C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86" autoAdjust="0"/>
  </p:normalViewPr>
  <p:slideViewPr>
    <p:cSldViewPr>
      <p:cViewPr>
        <p:scale>
          <a:sx n="100" d="100"/>
          <a:sy n="100" d="100"/>
        </p:scale>
        <p:origin x="-1932" y="-324"/>
      </p:cViewPr>
      <p:guideLst>
        <p:guide orient="horz" pos="2160"/>
        <p:guide pos="2880"/>
      </p:guideLst>
    </p:cSldViewPr>
  </p:slideViewPr>
  <p:outlineViewPr>
    <p:cViewPr>
      <p:scale>
        <a:sx n="33" d="100"/>
        <a:sy n="33" d="100"/>
      </p:scale>
      <p:origin x="0" y="21216"/>
    </p:cViewPr>
    <p:sldLst>
      <p:sld r:id="rId1" collapse="1"/>
    </p:sldLst>
  </p:outlineViewPr>
  <p:notesTextViewPr>
    <p:cViewPr>
      <p:scale>
        <a:sx n="100" d="100"/>
        <a:sy n="100" d="100"/>
      </p:scale>
      <p:origin x="0" y="0"/>
    </p:cViewPr>
  </p:notesTextViewPr>
  <p:sorterViewPr>
    <p:cViewPr>
      <p:scale>
        <a:sx n="66" d="100"/>
        <a:sy n="66" d="100"/>
      </p:scale>
      <p:origin x="0" y="25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25.wmf"/><Relationship Id="rId1" Type="http://schemas.openxmlformats.org/officeDocument/2006/relationships/image" Target="../media/image20.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AA415-7E90-4F5D-95AC-BE1F824EC043}" type="datetimeFigureOut">
              <a:rPr lang="en-US" smtClean="0"/>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9F676-AC3E-45D3-8316-7CEABD484B9B}" type="slidenum">
              <a:rPr lang="en-US" smtClean="0"/>
              <a:pPr/>
              <a:t>‹#›</a:t>
            </a:fld>
            <a:endParaRPr lang="en-US"/>
          </a:p>
        </p:txBody>
      </p:sp>
    </p:spTree>
    <p:extLst>
      <p:ext uri="{BB962C8B-B14F-4D97-AF65-F5344CB8AC3E}">
        <p14:creationId xmlns:p14="http://schemas.microsoft.com/office/powerpoint/2010/main" val="5292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2667000" cy="6858000"/>
          </a:xfrm>
          <a:prstGeom prst="rect">
            <a:avLst/>
          </a:prstGeom>
          <a:solidFill>
            <a:srgbClr val="005A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24200" y="1292225"/>
            <a:ext cx="5334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379694" y="3048000"/>
            <a:ext cx="477370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553200"/>
            <a:ext cx="2133600" cy="168275"/>
          </a:xfrm>
          <a:prstGeom prst="rect">
            <a:avLst/>
          </a:prstGeom>
        </p:spPr>
        <p:txBody>
          <a:bodyPr/>
          <a:lstStyle>
            <a:lvl1pPr>
              <a:defRPr sz="1100">
                <a:solidFill>
                  <a:srgbClr val="C0C0C0"/>
                </a:solidFill>
              </a:defRPr>
            </a:lvl1pPr>
          </a:lstStyle>
          <a:p>
            <a:r>
              <a:rPr lang="en-US" smtClean="0"/>
              <a:t>4/17/2015</a:t>
            </a:r>
            <a:endParaRPr lang="en-US" dirty="0"/>
          </a:p>
        </p:txBody>
      </p:sp>
      <p:sp>
        <p:nvSpPr>
          <p:cNvPr id="5" name="Footer Placeholder 4"/>
          <p:cNvSpPr>
            <a:spLocks noGrp="1"/>
          </p:cNvSpPr>
          <p:nvPr>
            <p:ph type="ftr" sz="quarter" idx="11"/>
          </p:nvPr>
        </p:nvSpPr>
        <p:spPr>
          <a:xfrm>
            <a:off x="3124200" y="6553200"/>
            <a:ext cx="2895600" cy="168275"/>
          </a:xfrm>
          <a:prstGeom prst="rect">
            <a:avLst/>
          </a:prstGeom>
        </p:spPr>
        <p:txBody>
          <a:bodyPr/>
          <a:lstStyle>
            <a:lvl1pPr>
              <a:defRPr sz="1100">
                <a:solidFill>
                  <a:schemeClr val="bg1">
                    <a:lumMod val="50000"/>
                  </a:schemeClr>
                </a:solidFill>
              </a:defRPr>
            </a:lvl1pPr>
          </a:lstStyle>
          <a:p>
            <a:r>
              <a:rPr lang="en-US" dirty="0" smtClean="0"/>
              <a:t>@2015 YASKAWA America, Inc.</a:t>
            </a:r>
            <a:endParaRPr lang="en-US" dirty="0"/>
          </a:p>
        </p:txBody>
      </p:sp>
      <p:sp>
        <p:nvSpPr>
          <p:cNvPr id="6" name="Slide Number Placeholder 5"/>
          <p:cNvSpPr>
            <a:spLocks noGrp="1"/>
          </p:cNvSpPr>
          <p:nvPr>
            <p:ph type="sldNum" sz="quarter" idx="12"/>
          </p:nvPr>
        </p:nvSpPr>
        <p:spPr>
          <a:xfrm>
            <a:off x="6553200" y="6553200"/>
            <a:ext cx="2133600" cy="168275"/>
          </a:xfrm>
          <a:prstGeom prst="rect">
            <a:avLst/>
          </a:prstGeom>
        </p:spPr>
        <p:txBody>
          <a:bodyPr/>
          <a:lstStyle>
            <a:lvl1pPr>
              <a:defRPr sz="1100">
                <a:solidFill>
                  <a:schemeClr val="bg1">
                    <a:lumMod val="50000"/>
                  </a:schemeClr>
                </a:solidFill>
              </a:defRPr>
            </a:lvl1pPr>
          </a:lstStyle>
          <a:p>
            <a:fld id="{F3E6CA59-D01B-4F59-B182-E73E76E30CF9}" type="slidenum">
              <a:rPr lang="en-US" smtClean="0"/>
              <a:pPr/>
              <a:t>‹#›</a:t>
            </a:fld>
            <a:endParaRPr lang="en-US"/>
          </a:p>
        </p:txBody>
      </p:sp>
      <p:pic>
        <p:nvPicPr>
          <p:cNvPr id="8" name="Picture 7" descr="GR.YAI.05_white.png"/>
          <p:cNvPicPr>
            <a:picLocks noChangeAspect="1"/>
          </p:cNvPicPr>
          <p:nvPr userDrawn="1"/>
        </p:nvPicPr>
        <p:blipFill>
          <a:blip r:embed="rId2" cstate="print"/>
          <a:stretch>
            <a:fillRect/>
          </a:stretch>
        </p:blipFill>
        <p:spPr>
          <a:xfrm>
            <a:off x="152400" y="228600"/>
            <a:ext cx="2362200" cy="472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8"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8"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03263" y="228600"/>
            <a:ext cx="7737475"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03263" y="1524000"/>
            <a:ext cx="7772400" cy="4114800"/>
          </a:xfrm>
        </p:spPr>
        <p:txBody>
          <a:bodyPr/>
          <a:lstStyle/>
          <a:p>
            <a:pPr lvl="0"/>
            <a:endParaRPr lang="en-US" noProof="0" smtClean="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00800"/>
            <a:ext cx="9144000" cy="457200"/>
          </a:xfrm>
          <a:prstGeom prst="rect">
            <a:avLst/>
          </a:prstGeom>
          <a:solidFill>
            <a:srgbClr val="005A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R.YAI.05_white.png"/>
          <p:cNvPicPr>
            <a:picLocks noChangeAspect="1"/>
          </p:cNvPicPr>
          <p:nvPr userDrawn="1"/>
        </p:nvPicPr>
        <p:blipFill>
          <a:blip r:embed="rId2" cstate="print"/>
          <a:stretch>
            <a:fillRect/>
          </a:stretch>
        </p:blipFill>
        <p:spPr>
          <a:xfrm>
            <a:off x="152400" y="6477000"/>
            <a:ext cx="1600200" cy="320040"/>
          </a:xfrm>
          <a:prstGeom prst="rect">
            <a:avLst/>
          </a:prstGeom>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6"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8"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9"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11"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7"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6"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9"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2057400" y="6522720"/>
            <a:ext cx="3962400" cy="228600"/>
          </a:xfrm>
          <a:prstGeom prst="rect">
            <a:avLst/>
          </a:prstGeom>
        </p:spPr>
        <p:txBody>
          <a:bodyPr/>
          <a:lstStyle>
            <a:lvl1pPr>
              <a:defRPr>
                <a:solidFill>
                  <a:schemeClr val="bg1"/>
                </a:solidFill>
              </a:defRPr>
            </a:lvl1pPr>
          </a:lstStyle>
          <a:p>
            <a:r>
              <a:rPr lang="en-US" dirty="0" smtClean="0"/>
              <a:t>@2015 YASKAWA America, Inc.</a:t>
            </a:r>
          </a:p>
          <a:p>
            <a:endParaRPr lang="en-US" dirty="0" smtClean="0"/>
          </a:p>
          <a:p>
            <a:endParaRPr lang="en-US" dirty="0"/>
          </a:p>
        </p:txBody>
      </p:sp>
      <p:sp>
        <p:nvSpPr>
          <p:cNvPr id="9" name="Slide Number Placeholder 5"/>
          <p:cNvSpPr>
            <a:spLocks noGrp="1"/>
          </p:cNvSpPr>
          <p:nvPr>
            <p:ph type="sldNum" sz="quarter" idx="12"/>
          </p:nvPr>
        </p:nvSpPr>
        <p:spPr>
          <a:xfrm>
            <a:off x="6553200" y="6522720"/>
            <a:ext cx="2133600" cy="228600"/>
          </a:xfrm>
          <a:prstGeom prst="rect">
            <a:avLst/>
          </a:prstGeom>
        </p:spPr>
        <p:txBody>
          <a:bodyPr/>
          <a:lstStyle>
            <a:lvl1pPr>
              <a:defRPr>
                <a:solidFill>
                  <a:schemeClr val="bg1"/>
                </a:solidFill>
              </a:defRPr>
            </a:lvl1pPr>
          </a:lstStyle>
          <a:p>
            <a:fld id="{F3E6CA59-D01B-4F59-B182-E73E76E30C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6400800"/>
            <a:ext cx="9144000" cy="457200"/>
          </a:xfrm>
          <a:prstGeom prst="rect">
            <a:avLst/>
          </a:prstGeom>
          <a:solidFill>
            <a:srgbClr val="005A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pic>
        <p:nvPicPr>
          <p:cNvPr id="12" name="Picture 11" descr="GR.YAI.05_white.png"/>
          <p:cNvPicPr>
            <a:picLocks noChangeAspect="1"/>
          </p:cNvPicPr>
          <p:nvPr/>
        </p:nvPicPr>
        <p:blipFill>
          <a:blip r:embed="rId14" cstate="print"/>
          <a:stretch>
            <a:fillRect/>
          </a:stretch>
        </p:blipFill>
        <p:spPr>
          <a:xfrm>
            <a:off x="152400" y="6477000"/>
            <a:ext cx="1600200" cy="320040"/>
          </a:xfrm>
          <a:prstGeom prst="rect">
            <a:avLst/>
          </a:prstGeom>
        </p:spPr>
      </p:pic>
      <p:sp>
        <p:nvSpPr>
          <p:cNvPr id="13" name="Footer Placeholder 4"/>
          <p:cNvSpPr>
            <a:spLocks noGrp="1"/>
          </p:cNvSpPr>
          <p:nvPr>
            <p:ph type="ftr" sz="quarter" idx="3"/>
          </p:nvPr>
        </p:nvSpPr>
        <p:spPr>
          <a:xfrm>
            <a:off x="2057400" y="6522720"/>
            <a:ext cx="3962400" cy="228600"/>
          </a:xfrm>
          <a:prstGeom prst="rect">
            <a:avLst/>
          </a:prstGeom>
        </p:spPr>
        <p:txBody>
          <a:bodyPr/>
          <a:lstStyle>
            <a:lvl1pPr>
              <a:defRPr sz="1100">
                <a:solidFill>
                  <a:schemeClr val="bg1"/>
                </a:solidFill>
              </a:defRPr>
            </a:lvl1pPr>
          </a:lstStyle>
          <a:p>
            <a:r>
              <a:rPr lang="en-US" dirty="0" smtClean="0"/>
              <a:t>@2015 YASKAWA America, Inc.</a:t>
            </a:r>
          </a:p>
          <a:p>
            <a:endParaRPr lang="en-US" dirty="0"/>
          </a:p>
        </p:txBody>
      </p:sp>
      <p:sp>
        <p:nvSpPr>
          <p:cNvPr id="14" name="Slide Number Placeholder 5"/>
          <p:cNvSpPr>
            <a:spLocks noGrp="1"/>
          </p:cNvSpPr>
          <p:nvPr>
            <p:ph type="sldNum" sz="quarter" idx="4"/>
          </p:nvPr>
        </p:nvSpPr>
        <p:spPr>
          <a:xfrm>
            <a:off x="6553200" y="6522720"/>
            <a:ext cx="2133600" cy="228600"/>
          </a:xfrm>
          <a:prstGeom prst="rect">
            <a:avLst/>
          </a:prstGeom>
        </p:spPr>
        <p:txBody>
          <a:bodyPr/>
          <a:lstStyle>
            <a:lvl1pPr algn="r">
              <a:defRPr sz="1100">
                <a:solidFill>
                  <a:schemeClr val="bg1"/>
                </a:solidFill>
              </a:defRPr>
            </a:lvl1pPr>
          </a:lstStyle>
          <a:p>
            <a:fld id="{F3E6CA59-D01B-4F59-B182-E73E76E30C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emf"/><Relationship Id="rId5" Type="http://schemas.openxmlformats.org/officeDocument/2006/relationships/oleObject" Target="../embeddings/oleObject17.bin"/><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emf"/><Relationship Id="rId5" Type="http://schemas.openxmlformats.org/officeDocument/2006/relationships/oleObject" Target="../embeddings/oleObject23.bin"/><Relationship Id="rId4" Type="http://schemas.openxmlformats.org/officeDocument/2006/relationships/image" Target="../media/image3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7.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9.emf"/><Relationship Id="rId5" Type="http://schemas.openxmlformats.org/officeDocument/2006/relationships/oleObject" Target="../embeddings/oleObject26.bin"/><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2.png"/><Relationship Id="rId4" Type="http://schemas.openxmlformats.org/officeDocument/2006/relationships/image" Target="../media/image41.emf"/></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6.wmf"/><Relationship Id="rId5" Type="http://schemas.openxmlformats.org/officeDocument/2006/relationships/oleObject" Target="../embeddings/oleObject30.bin"/><Relationship Id="rId4" Type="http://schemas.openxmlformats.org/officeDocument/2006/relationships/image" Target="../media/image45.wmf"/></Relationships>
</file>

<file path=ppt/slides/_rels/slide5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5.wmf"/><Relationship Id="rId5" Type="http://schemas.openxmlformats.org/officeDocument/2006/relationships/oleObject" Target="../embeddings/oleObject32.bin"/><Relationship Id="rId10" Type="http://schemas.openxmlformats.org/officeDocument/2006/relationships/image" Target="../media/image48.wmf"/><Relationship Id="rId4" Type="http://schemas.openxmlformats.org/officeDocument/2006/relationships/image" Target="../media/image20.wmf"/><Relationship Id="rId9" Type="http://schemas.openxmlformats.org/officeDocument/2006/relationships/oleObject" Target="../embeddings/oleObject34.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7"/>
          <p:cNvSpPr>
            <a:spLocks noGrp="1" noChangeArrowheads="1"/>
          </p:cNvSpPr>
          <p:nvPr>
            <p:ph type="subTitle" idx="1"/>
          </p:nvPr>
        </p:nvSpPr>
        <p:spPr>
          <a:xfrm>
            <a:off x="3379694" y="4724400"/>
            <a:ext cx="4773706" cy="762000"/>
          </a:xfrm>
        </p:spPr>
        <p:txBody>
          <a:bodyPr>
            <a:noAutofit/>
          </a:bodyPr>
          <a:lstStyle/>
          <a:p>
            <a:r>
              <a:rPr lang="en-US" sz="2000" dirty="0" smtClean="0"/>
              <a:t>Mahesh M. Swamy</a:t>
            </a:r>
          </a:p>
          <a:p>
            <a:r>
              <a:rPr lang="en-US" sz="2000" dirty="0" smtClean="0"/>
              <a:t>Yaskawa America, Inc.</a:t>
            </a:r>
          </a:p>
          <a:p>
            <a:endParaRPr lang="en-US" sz="2000" dirty="0" smtClean="0"/>
          </a:p>
          <a:p>
            <a:r>
              <a:rPr lang="en-US" sz="2000" dirty="0" smtClean="0"/>
              <a:t>PP.IEEE-519.01</a:t>
            </a:r>
            <a:endParaRPr lang="en-US" sz="2000" dirty="0" smtClean="0"/>
          </a:p>
        </p:txBody>
      </p:sp>
      <p:sp>
        <p:nvSpPr>
          <p:cNvPr id="6" name="Title 5"/>
          <p:cNvSpPr>
            <a:spLocks noGrp="1"/>
          </p:cNvSpPr>
          <p:nvPr>
            <p:ph type="ctrTitle"/>
          </p:nvPr>
        </p:nvSpPr>
        <p:spPr>
          <a:xfrm>
            <a:off x="3124200" y="533401"/>
            <a:ext cx="5334000" cy="3733800"/>
          </a:xfrm>
        </p:spPr>
        <p:txBody>
          <a:bodyPr>
            <a:normAutofit fontScale="90000"/>
          </a:bodyPr>
          <a:lstStyle/>
          <a:p>
            <a:r>
              <a:rPr lang="en-US" b="1" dirty="0" smtClean="0"/>
              <a:t>Understanding Input Harmonics and Techniques to Mitigate Them in Light of new IEEE 519-2014 Guidelines</a:t>
            </a:r>
            <a:endParaRPr 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Fundamental Shift in Focus</a:t>
            </a:r>
            <a:endParaRPr lang="en-US" dirty="0" smtClean="0"/>
          </a:p>
        </p:txBody>
      </p:sp>
      <p:sp>
        <p:nvSpPr>
          <p:cNvPr id="48131" name="Rectangle 3"/>
          <p:cNvSpPr>
            <a:spLocks noGrp="1" noChangeArrowheads="1"/>
          </p:cNvSpPr>
          <p:nvPr>
            <p:ph idx="1"/>
          </p:nvPr>
        </p:nvSpPr>
        <p:spPr>
          <a:xfrm>
            <a:off x="228600" y="1600200"/>
            <a:ext cx="8763000" cy="4525963"/>
          </a:xfrm>
        </p:spPr>
        <p:txBody>
          <a:bodyPr>
            <a:normAutofit fontScale="92500" lnSpcReduction="20000"/>
          </a:bodyPr>
          <a:lstStyle/>
          <a:p>
            <a:pPr>
              <a:lnSpc>
                <a:spcPct val="150000"/>
              </a:lnSpc>
            </a:pPr>
            <a:r>
              <a:rPr lang="en-US" dirty="0" smtClean="0"/>
              <a:t>Voltage and Current Harmonics have been stressed to be System Specification and NOT Device Specification</a:t>
            </a:r>
          </a:p>
          <a:p>
            <a:pPr>
              <a:lnSpc>
                <a:spcPct val="150000"/>
              </a:lnSpc>
            </a:pPr>
            <a:r>
              <a:rPr lang="en-US" dirty="0" smtClean="0"/>
              <a:t>Statistical Measurement has been Introduced and stressed</a:t>
            </a:r>
          </a:p>
          <a:p>
            <a:pPr>
              <a:lnSpc>
                <a:spcPct val="150000"/>
              </a:lnSpc>
            </a:pPr>
            <a:r>
              <a:rPr lang="en-US" dirty="0" smtClean="0"/>
              <a:t>Utility is NOW involved in Harmonic Measurement – not the end user</a:t>
            </a:r>
          </a:p>
        </p:txBody>
      </p:sp>
    </p:spTree>
    <p:extLst>
      <p:ext uri="{BB962C8B-B14F-4D97-AF65-F5344CB8AC3E}">
        <p14:creationId xmlns:p14="http://schemas.microsoft.com/office/powerpoint/2010/main" val="37066474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Fundamental Shift in Focus</a:t>
            </a: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73334278"/>
              </p:ext>
            </p:extLst>
          </p:nvPr>
        </p:nvGraphicFramePr>
        <p:xfrm>
          <a:off x="354013" y="1176338"/>
          <a:ext cx="8621712" cy="3917950"/>
        </p:xfrm>
        <a:graphic>
          <a:graphicData uri="http://schemas.openxmlformats.org/presentationml/2006/ole">
            <mc:AlternateContent xmlns:mc="http://schemas.openxmlformats.org/markup-compatibility/2006">
              <mc:Choice xmlns:v="urn:schemas-microsoft-com:vml" Requires="v">
                <p:oleObj spid="_x0000_s22557" name="Document" r:id="rId4" imgW="6297903" imgH="2863095" progId="Word.Document.12">
                  <p:embed/>
                </p:oleObj>
              </mc:Choice>
              <mc:Fallback>
                <p:oleObj name="Document" r:id="rId4" imgW="6297903" imgH="286309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1176338"/>
                        <a:ext cx="8621712" cy="391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5099538" y="5866989"/>
            <a:ext cx="4026879" cy="369332"/>
          </a:xfrm>
          <a:prstGeom prst="rect">
            <a:avLst/>
          </a:prstGeom>
          <a:solidFill>
            <a:srgbClr val="FFFF00"/>
          </a:solidFill>
        </p:spPr>
        <p:txBody>
          <a:bodyPr wrap="square" rtlCol="0">
            <a:spAutoFit/>
          </a:bodyPr>
          <a:lstStyle/>
          <a:p>
            <a:pPr algn="l"/>
            <a:r>
              <a:rPr lang="en-US" sz="1800" dirty="0" smtClean="0"/>
              <a:t>* Front page of respective documents</a:t>
            </a:r>
            <a:endParaRPr lang="en-US" sz="1800" dirty="0"/>
          </a:p>
        </p:txBody>
      </p:sp>
      <p:sp>
        <p:nvSpPr>
          <p:cNvPr id="5" name="TextBox 4"/>
          <p:cNvSpPr txBox="1"/>
          <p:nvPr/>
        </p:nvSpPr>
        <p:spPr>
          <a:xfrm>
            <a:off x="381000" y="4623307"/>
            <a:ext cx="8406212" cy="1200329"/>
          </a:xfrm>
          <a:prstGeom prst="rect">
            <a:avLst/>
          </a:prstGeom>
          <a:noFill/>
        </p:spPr>
        <p:txBody>
          <a:bodyPr wrap="none" rtlCol="0">
            <a:spAutoFit/>
          </a:bodyPr>
          <a:lstStyle/>
          <a:p>
            <a:pPr marL="342900" indent="-342900" algn="l">
              <a:lnSpc>
                <a:spcPct val="150000"/>
              </a:lnSpc>
              <a:buFont typeface="Arial" pitchFamily="34" charset="0"/>
              <a:buChar char="•"/>
            </a:pPr>
            <a:r>
              <a:rPr lang="en-US" sz="2400" dirty="0" smtClean="0"/>
              <a:t>Power Conversion Group has been completely removed!</a:t>
            </a:r>
          </a:p>
          <a:p>
            <a:pPr marL="342900" indent="-342900" algn="l">
              <a:lnSpc>
                <a:spcPct val="150000"/>
              </a:lnSpc>
              <a:buFont typeface="Arial" pitchFamily="34" charset="0"/>
              <a:buChar char="•"/>
            </a:pPr>
            <a:r>
              <a:rPr lang="en-US" sz="2400" dirty="0" smtClean="0"/>
              <a:t>Standard is driven by Transmission / Distribution, i.e. Producers</a:t>
            </a:r>
            <a:endParaRPr lang="en-US" sz="2400" dirty="0"/>
          </a:p>
        </p:txBody>
      </p:sp>
    </p:spTree>
    <p:extLst>
      <p:ext uri="{BB962C8B-B14F-4D97-AF65-F5344CB8AC3E}">
        <p14:creationId xmlns:p14="http://schemas.microsoft.com/office/powerpoint/2010/main" val="26002258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Revised to New</a:t>
            </a:r>
            <a:endParaRPr lang="en-US" dirty="0"/>
          </a:p>
        </p:txBody>
      </p:sp>
      <p:sp>
        <p:nvSpPr>
          <p:cNvPr id="4" name="Content Placeholder 3"/>
          <p:cNvSpPr>
            <a:spLocks noGrp="1"/>
          </p:cNvSpPr>
          <p:nvPr>
            <p:ph idx="1"/>
          </p:nvPr>
        </p:nvSpPr>
        <p:spPr>
          <a:xfrm>
            <a:off x="457200" y="3352800"/>
            <a:ext cx="8229600" cy="2773363"/>
          </a:xfrm>
        </p:spPr>
        <p:txBody>
          <a:bodyPr/>
          <a:lstStyle/>
          <a:p>
            <a:r>
              <a:rPr lang="en-US" dirty="0" smtClean="0"/>
              <a:t>The new document overrides the old guideline since it is noted to be a revision</a:t>
            </a:r>
            <a:endParaRPr lang="en-US" dirty="0"/>
          </a:p>
        </p:txBody>
      </p:sp>
      <p:pic>
        <p:nvPicPr>
          <p:cNvPr id="5" name="Picture 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8536073" cy="9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93544" y="5849897"/>
            <a:ext cx="3873545" cy="369332"/>
          </a:xfrm>
          <a:prstGeom prst="rect">
            <a:avLst/>
          </a:prstGeom>
          <a:solidFill>
            <a:srgbClr val="FFFF00"/>
          </a:solidFill>
        </p:spPr>
        <p:txBody>
          <a:bodyPr wrap="square" rtlCol="0">
            <a:spAutoFit/>
          </a:bodyPr>
          <a:lstStyle/>
          <a:p>
            <a:pPr algn="l"/>
            <a:r>
              <a:rPr lang="en-US" sz="1800" dirty="0" smtClean="0"/>
              <a:t>Front page of respective documents</a:t>
            </a:r>
            <a:endParaRPr lang="en-US" sz="1800" dirty="0"/>
          </a:p>
        </p:txBody>
      </p:sp>
    </p:spTree>
    <p:extLst>
      <p:ext uri="{BB962C8B-B14F-4D97-AF65-F5344CB8AC3E}">
        <p14:creationId xmlns:p14="http://schemas.microsoft.com/office/powerpoint/2010/main" val="19852319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Interesting Comparison Fact</a:t>
            </a:r>
          </a:p>
        </p:txBody>
      </p:sp>
      <p:sp>
        <p:nvSpPr>
          <p:cNvPr id="18" name="Content Placeholder 17"/>
          <p:cNvSpPr>
            <a:spLocks noGrp="1"/>
          </p:cNvSpPr>
          <p:nvPr>
            <p:ph idx="1"/>
          </p:nvPr>
        </p:nvSpPr>
        <p:spPr>
          <a:xfrm>
            <a:off x="0" y="1112837"/>
            <a:ext cx="9144000" cy="4525963"/>
          </a:xfrm>
        </p:spPr>
        <p:txBody>
          <a:bodyPr>
            <a:normAutofit fontScale="92500" lnSpcReduction="20000"/>
          </a:bodyPr>
          <a:lstStyle/>
          <a:p>
            <a:pPr>
              <a:lnSpc>
                <a:spcPct val="200000"/>
              </a:lnSpc>
            </a:pPr>
            <a:r>
              <a:rPr lang="en-US" dirty="0" smtClean="0"/>
              <a:t>IEEE 519-1992 is a 101 page document and is a “teaching or tutorial” document</a:t>
            </a:r>
          </a:p>
          <a:p>
            <a:pPr>
              <a:lnSpc>
                <a:spcPct val="200000"/>
              </a:lnSpc>
            </a:pPr>
            <a:r>
              <a:rPr lang="en-US" dirty="0" smtClean="0"/>
              <a:t>In IEEE 519-2014 is only a 29 page document and there is NO attempt to educate the reader on reactive power control or harmonic current control</a:t>
            </a:r>
          </a:p>
        </p:txBody>
      </p:sp>
    </p:spTree>
    <p:extLst>
      <p:ext uri="{BB962C8B-B14F-4D97-AF65-F5344CB8AC3E}">
        <p14:creationId xmlns:p14="http://schemas.microsoft.com/office/powerpoint/2010/main" val="21087732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Fundamental Shift in Focus</a:t>
            </a:r>
            <a:endParaRPr lang="en-US" dirty="0" smtClean="0"/>
          </a:p>
        </p:txBody>
      </p:sp>
      <p:sp>
        <p:nvSpPr>
          <p:cNvPr id="9" name="Content Placeholder 8"/>
          <p:cNvSpPr>
            <a:spLocks noGrp="1"/>
          </p:cNvSpPr>
          <p:nvPr>
            <p:ph idx="1"/>
          </p:nvPr>
        </p:nvSpPr>
        <p:spPr/>
        <p:txBody>
          <a:bodyPr>
            <a:normAutofit fontScale="85000" lnSpcReduction="20000"/>
          </a:bodyPr>
          <a:lstStyle/>
          <a:p>
            <a:pPr>
              <a:lnSpc>
                <a:spcPct val="150000"/>
              </a:lnSpc>
            </a:pPr>
            <a:r>
              <a:rPr lang="en-US" dirty="0" smtClean="0"/>
              <a:t>IEEE 519-1992:   “This guide applies to all types of static power converters used in industrial and commercial power systems.” </a:t>
            </a:r>
          </a:p>
          <a:p>
            <a:pPr>
              <a:lnSpc>
                <a:spcPct val="150000"/>
              </a:lnSpc>
            </a:pPr>
            <a:r>
              <a:rPr lang="en-US" dirty="0" smtClean="0"/>
              <a:t>IEEE 519-2014:  “Goals for the design of electrical systems that include both linear and non linear loads are established in this recommended practice” The focus is very different as it pertains ONLY to system design and NOT to power converter equipment</a:t>
            </a:r>
          </a:p>
          <a:p>
            <a:endParaRPr lang="en-US" dirty="0"/>
          </a:p>
        </p:txBody>
      </p:sp>
    </p:spTree>
    <p:extLst>
      <p:ext uri="{BB962C8B-B14F-4D97-AF65-F5344CB8AC3E}">
        <p14:creationId xmlns:p14="http://schemas.microsoft.com/office/powerpoint/2010/main" val="10248557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Point of Common Coupling</a:t>
            </a:r>
            <a:endParaRPr lang="en-US" dirty="0" smtClean="0"/>
          </a:p>
        </p:txBody>
      </p:sp>
      <p:sp>
        <p:nvSpPr>
          <p:cNvPr id="9" name="Content Placeholder 8"/>
          <p:cNvSpPr>
            <a:spLocks noGrp="1"/>
          </p:cNvSpPr>
          <p:nvPr>
            <p:ph idx="1"/>
          </p:nvPr>
        </p:nvSpPr>
        <p:spPr>
          <a:xfrm>
            <a:off x="457200" y="1600200"/>
            <a:ext cx="8229600" cy="4343400"/>
          </a:xfrm>
        </p:spPr>
        <p:txBody>
          <a:bodyPr>
            <a:normAutofit fontScale="92500" lnSpcReduction="10000"/>
          </a:bodyPr>
          <a:lstStyle/>
          <a:p>
            <a:pPr>
              <a:lnSpc>
                <a:spcPct val="150000"/>
              </a:lnSpc>
              <a:spcBef>
                <a:spcPts val="1800"/>
              </a:spcBef>
            </a:pPr>
            <a:r>
              <a:rPr lang="en-US" dirty="0" smtClean="0"/>
              <a:t>In IEEE 519-1992, point of common coupling (PCC) is vaguely defined and is open to multiple interpretations</a:t>
            </a:r>
          </a:p>
          <a:p>
            <a:pPr>
              <a:lnSpc>
                <a:spcPct val="150000"/>
              </a:lnSpc>
              <a:spcBef>
                <a:spcPts val="1800"/>
              </a:spcBef>
            </a:pPr>
            <a:r>
              <a:rPr lang="en-US" dirty="0" smtClean="0"/>
              <a:t>In IEEE 519-2014, PCC is very well defined.  PCC is not at the equipment but is a “Point on a Public Power Supply System”</a:t>
            </a:r>
          </a:p>
        </p:txBody>
      </p:sp>
    </p:spTree>
    <p:extLst>
      <p:ext uri="{BB962C8B-B14F-4D97-AF65-F5344CB8AC3E}">
        <p14:creationId xmlns:p14="http://schemas.microsoft.com/office/powerpoint/2010/main" val="35603478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52400"/>
            <a:ext cx="8229600" cy="1143000"/>
          </a:xfrm>
        </p:spPr>
        <p:txBody>
          <a:bodyPr>
            <a:normAutofit fontScale="90000"/>
          </a:bodyPr>
          <a:lstStyle/>
          <a:p>
            <a:r>
              <a:rPr lang="en-US" sz="4900" dirty="0" smtClean="0"/>
              <a:t>PCC</a:t>
            </a:r>
            <a:r>
              <a:rPr lang="en-US" dirty="0" smtClean="0"/>
              <a:t> Differences between 519-1992 and 519-2014</a:t>
            </a:r>
          </a:p>
        </p:txBody>
      </p:sp>
      <p:sp>
        <p:nvSpPr>
          <p:cNvPr id="8" name="Content Placeholder 7"/>
          <p:cNvSpPr>
            <a:spLocks noGrp="1"/>
          </p:cNvSpPr>
          <p:nvPr>
            <p:ph idx="1"/>
          </p:nvPr>
        </p:nvSpPr>
        <p:spPr>
          <a:xfrm>
            <a:off x="76200" y="1600200"/>
            <a:ext cx="8991600" cy="1447800"/>
          </a:xfrm>
        </p:spPr>
        <p:txBody>
          <a:bodyPr>
            <a:normAutofit/>
          </a:bodyPr>
          <a:lstStyle/>
          <a:p>
            <a:r>
              <a:rPr lang="en-US" sz="2800" dirty="0" smtClean="0"/>
              <a:t>In IEEE 519-1992, point of common coupling (PCC) is also defined as follows: </a:t>
            </a:r>
            <a:r>
              <a:rPr lang="en-US" sz="2800" dirty="0" smtClean="0">
                <a:solidFill>
                  <a:schemeClr val="accent2"/>
                </a:solidFill>
              </a:rPr>
              <a:t>“Within an industrial plant, the PCC is the point between the nonlinear load and other loads.”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9925"/>
            <a:ext cx="73056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0854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76200"/>
            <a:ext cx="8229600" cy="1143000"/>
          </a:xfrm>
        </p:spPr>
        <p:txBody>
          <a:bodyPr>
            <a:normAutofit fontScale="90000"/>
          </a:bodyPr>
          <a:lstStyle/>
          <a:p>
            <a:r>
              <a:rPr lang="en-US" sz="4900" dirty="0" smtClean="0"/>
              <a:t>PCC</a:t>
            </a:r>
            <a:r>
              <a:rPr lang="en-US" dirty="0" smtClean="0"/>
              <a:t> Differences between 519-1992 and 519-2014</a:t>
            </a:r>
          </a:p>
        </p:txBody>
      </p:sp>
      <p:sp>
        <p:nvSpPr>
          <p:cNvPr id="8" name="Content Placeholder 7"/>
          <p:cNvSpPr>
            <a:spLocks noGrp="1"/>
          </p:cNvSpPr>
          <p:nvPr>
            <p:ph idx="1"/>
          </p:nvPr>
        </p:nvSpPr>
        <p:spPr>
          <a:xfrm>
            <a:off x="0" y="1295400"/>
            <a:ext cx="9144000" cy="1981200"/>
          </a:xfrm>
        </p:spPr>
        <p:txBody>
          <a:bodyPr>
            <a:normAutofit/>
          </a:bodyPr>
          <a:lstStyle/>
          <a:p>
            <a:pPr>
              <a:spcBef>
                <a:spcPts val="2400"/>
              </a:spcBef>
            </a:pPr>
            <a:r>
              <a:rPr lang="en-US" sz="2300" dirty="0" smtClean="0"/>
              <a:t>In IEEE 519-2014, PCC is: </a:t>
            </a:r>
            <a:r>
              <a:rPr lang="en-US" sz="2300" dirty="0" smtClean="0">
                <a:solidFill>
                  <a:srgbClr val="FF0000"/>
                </a:solidFill>
              </a:rPr>
              <a:t>“Frequently for service to industrial users (i.e., manufacturing plants) via a dedicated service transformer, the PCC is at the HV side of the transformer. For commercial users (office parks, shopping malls, etc.) supplied through a common service transformer, the PCC is commonly on the LV side of the service transformer.”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695825" cy="31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506" y="3200400"/>
            <a:ext cx="4154944" cy="31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0090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8229600" cy="914400"/>
          </a:xfrm>
        </p:spPr>
        <p:txBody>
          <a:bodyPr/>
          <a:lstStyle/>
          <a:p>
            <a:r>
              <a:rPr lang="en-US" dirty="0" smtClean="0"/>
              <a:t>Key Departure from the PAST</a:t>
            </a:r>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6200" y="5867400"/>
            <a:ext cx="8978900" cy="338554"/>
          </a:xfrm>
          <a:prstGeom prst="rect">
            <a:avLst/>
          </a:prstGeom>
          <a:solidFill>
            <a:srgbClr val="FFFF00"/>
          </a:solidFill>
        </p:spPr>
        <p:txBody>
          <a:bodyPr wrap="square" rtlCol="0">
            <a:spAutoFit/>
          </a:bodyPr>
          <a:lstStyle/>
          <a:p>
            <a:pPr algn="just"/>
            <a:r>
              <a:rPr lang="en-US" sz="1600" dirty="0" smtClean="0"/>
              <a:t>This is a Major change, if not the elimination of, the OLD and controversial way of dealing with harmonics.  </a:t>
            </a:r>
            <a:endParaRPr lang="en-US" sz="1600" b="1" dirty="0" smtClean="0">
              <a:solidFill>
                <a:srgbClr val="FF0000"/>
              </a:solidFill>
            </a:endParaRPr>
          </a:p>
        </p:txBody>
      </p:sp>
      <p:sp>
        <p:nvSpPr>
          <p:cNvPr id="10" name="Content Placeholder 9"/>
          <p:cNvSpPr>
            <a:spLocks noGrp="1"/>
          </p:cNvSpPr>
          <p:nvPr>
            <p:ph idx="1"/>
          </p:nvPr>
        </p:nvSpPr>
        <p:spPr>
          <a:xfrm>
            <a:off x="228600" y="1143000"/>
            <a:ext cx="8686800" cy="4724400"/>
          </a:xfrm>
        </p:spPr>
        <p:txBody>
          <a:bodyPr>
            <a:noAutofit/>
          </a:bodyPr>
          <a:lstStyle/>
          <a:p>
            <a:pPr algn="just">
              <a:spcBef>
                <a:spcPts val="2400"/>
              </a:spcBef>
            </a:pPr>
            <a:r>
              <a:rPr lang="en-US" sz="2800" dirty="0" smtClean="0">
                <a:solidFill>
                  <a:srgbClr val="FF0000"/>
                </a:solidFill>
              </a:rPr>
              <a:t>“The recommended limits in this clause apply only at the point of common coupling and should not be applied to either individual pieces of equipment or at locations within a user’s facility.”</a:t>
            </a:r>
          </a:p>
          <a:p>
            <a:pPr algn="just">
              <a:spcBef>
                <a:spcPts val="2400"/>
              </a:spcBef>
            </a:pPr>
            <a:r>
              <a:rPr lang="en-US" sz="2800" dirty="0" smtClean="0">
                <a:solidFill>
                  <a:srgbClr val="FF0000"/>
                </a:solidFill>
              </a:rPr>
              <a:t>“In </a:t>
            </a:r>
            <a:r>
              <a:rPr lang="en-US" sz="2800" dirty="0">
                <a:solidFill>
                  <a:srgbClr val="FF0000"/>
                </a:solidFill>
              </a:rPr>
              <a:t>most cases, harmonic voltages and currents at these locations could be found to be significantly greater than the limits recommended at the PCC due to lack of diversity, cancellation, and other phenomenon that tend to reduce the combined effects of multiple harmonic sources to levels below their algebraic </a:t>
            </a:r>
            <a:r>
              <a:rPr lang="en-US" sz="2800" dirty="0" smtClean="0">
                <a:solidFill>
                  <a:srgbClr val="FF0000"/>
                </a:solidFill>
              </a:rPr>
              <a:t>summation.”</a:t>
            </a:r>
            <a:endParaRPr lang="en-US" sz="2800" dirty="0"/>
          </a:p>
        </p:txBody>
      </p:sp>
    </p:spTree>
    <p:extLst>
      <p:ext uri="{BB962C8B-B14F-4D97-AF65-F5344CB8AC3E}">
        <p14:creationId xmlns:p14="http://schemas.microsoft.com/office/powerpoint/2010/main" val="40392524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43000"/>
          </a:xfrm>
        </p:spPr>
        <p:txBody>
          <a:bodyPr>
            <a:noAutofit/>
          </a:bodyPr>
          <a:lstStyle/>
          <a:p>
            <a:r>
              <a:rPr lang="en-US" sz="4000" dirty="0" smtClean="0"/>
              <a:t>Total Demand Distortion - Differences between 519-1992 and 519-2014</a:t>
            </a:r>
          </a:p>
        </p:txBody>
      </p:sp>
      <p:sp>
        <p:nvSpPr>
          <p:cNvPr id="7" name="Content Placeholder 6"/>
          <p:cNvSpPr>
            <a:spLocks noGrp="1"/>
          </p:cNvSpPr>
          <p:nvPr>
            <p:ph idx="1"/>
          </p:nvPr>
        </p:nvSpPr>
        <p:spPr>
          <a:xfrm>
            <a:off x="76200" y="1676400"/>
            <a:ext cx="8991600" cy="4724400"/>
          </a:xfrm>
        </p:spPr>
        <p:txBody>
          <a:bodyPr>
            <a:normAutofit fontScale="92500"/>
          </a:bodyPr>
          <a:lstStyle/>
          <a:p>
            <a:r>
              <a:rPr lang="en-US" sz="2800" dirty="0" smtClean="0"/>
              <a:t>In 519-1992, the definition of was based on the maximum load current - measurement period was 15 minutes or 30 minutes</a:t>
            </a:r>
          </a:p>
          <a:p>
            <a:pPr>
              <a:spcBef>
                <a:spcPts val="1800"/>
              </a:spcBef>
            </a:pPr>
            <a:r>
              <a:rPr lang="en-US" sz="2800" dirty="0" smtClean="0"/>
              <a:t>In Section 5.2, of IEEE 519-2014, in the definition for TDD, the maximum demand current is used and is defined as:</a:t>
            </a:r>
          </a:p>
          <a:p>
            <a:pPr lvl="1"/>
            <a:r>
              <a:rPr lang="en-US" dirty="0" smtClean="0"/>
              <a:t>“This current value is established at the point of common coupling and should be taken as the sum of the currents corresponding to the maximum demand during each of the twelve previous months divided by 12”</a:t>
            </a:r>
          </a:p>
          <a:p>
            <a:pPr marL="0" indent="0" algn="just">
              <a:spcBef>
                <a:spcPts val="2400"/>
              </a:spcBef>
              <a:buNone/>
            </a:pPr>
            <a:r>
              <a:rPr lang="en-US" sz="2800" dirty="0" smtClean="0">
                <a:solidFill>
                  <a:srgbClr val="FF0000"/>
                </a:solidFill>
              </a:rPr>
              <a:t>Major shift in focus – It has shifted from short term to LONG term, stressing energy efficiency aspect of Harmonic Control</a:t>
            </a:r>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808620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Organization</a:t>
            </a:r>
          </a:p>
        </p:txBody>
      </p:sp>
      <p:sp>
        <p:nvSpPr>
          <p:cNvPr id="46083" name="Rectangle 3"/>
          <p:cNvSpPr>
            <a:spLocks noGrp="1" noChangeArrowheads="1"/>
          </p:cNvSpPr>
          <p:nvPr>
            <p:ph idx="1"/>
          </p:nvPr>
        </p:nvSpPr>
        <p:spPr/>
        <p:txBody>
          <a:bodyPr>
            <a:normAutofit fontScale="92500" lnSpcReduction="10000"/>
          </a:bodyPr>
          <a:lstStyle/>
          <a:p>
            <a:pPr>
              <a:spcBef>
                <a:spcPts val="1800"/>
              </a:spcBef>
            </a:pPr>
            <a:r>
              <a:rPr lang="en-US" dirty="0" smtClean="0"/>
              <a:t>Introduction</a:t>
            </a:r>
          </a:p>
          <a:p>
            <a:pPr>
              <a:spcBef>
                <a:spcPts val="1800"/>
              </a:spcBef>
            </a:pPr>
            <a:r>
              <a:rPr lang="en-US" dirty="0" smtClean="0"/>
              <a:t>Why VFDs Generate Harmonics?</a:t>
            </a:r>
          </a:p>
          <a:p>
            <a:pPr>
              <a:spcBef>
                <a:spcPts val="1800"/>
              </a:spcBef>
            </a:pPr>
            <a:r>
              <a:rPr lang="en-US" dirty="0" smtClean="0"/>
              <a:t>Harmonics and its significance in light of the new IEEE 519-2014 guidelines</a:t>
            </a:r>
          </a:p>
          <a:p>
            <a:pPr>
              <a:spcBef>
                <a:spcPts val="1800"/>
              </a:spcBef>
            </a:pPr>
            <a:r>
              <a:rPr lang="en-US" dirty="0" smtClean="0"/>
              <a:t>Harmonic Mitigation Techniques</a:t>
            </a:r>
          </a:p>
          <a:p>
            <a:pPr lvl="1">
              <a:spcBef>
                <a:spcPts val="1800"/>
              </a:spcBef>
            </a:pPr>
            <a:r>
              <a:rPr lang="en-US" dirty="0" smtClean="0"/>
              <a:t>Relevant and cost effective ideas to meet new guidelines</a:t>
            </a:r>
          </a:p>
          <a:p>
            <a:pPr>
              <a:spcBef>
                <a:spcPts val="1800"/>
              </a:spcBef>
            </a:pPr>
            <a:r>
              <a:rPr lang="en-US" dirty="0" smtClean="0"/>
              <a:t>Questions and Conclusions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43000"/>
          </a:xfrm>
        </p:spPr>
        <p:txBody>
          <a:bodyPr>
            <a:normAutofit fontScale="90000"/>
          </a:bodyPr>
          <a:lstStyle/>
          <a:p>
            <a:r>
              <a:rPr lang="en-US" dirty="0" smtClean="0"/>
              <a:t>System Impedance Manipulation Addressed in 519-2014</a:t>
            </a:r>
          </a:p>
        </p:txBody>
      </p:sp>
      <p:sp>
        <p:nvSpPr>
          <p:cNvPr id="7" name="Content Placeholder 6"/>
          <p:cNvSpPr>
            <a:spLocks noGrp="1"/>
          </p:cNvSpPr>
          <p:nvPr>
            <p:ph idx="1"/>
          </p:nvPr>
        </p:nvSpPr>
        <p:spPr/>
        <p:txBody>
          <a:bodyPr>
            <a:normAutofit fontScale="85000" lnSpcReduction="10000"/>
          </a:bodyPr>
          <a:lstStyle/>
          <a:p>
            <a:r>
              <a:rPr lang="en-US" dirty="0" smtClean="0"/>
              <a:t>In IEEE 519-2014, system impedance manipulation by end user has been strictly curtailed.  It says, “…users should not add passive equipment that affects the impedance characteristic in a way such that voltage distortions are increased.”</a:t>
            </a:r>
          </a:p>
          <a:p>
            <a:pPr marL="0" indent="0" algn="just">
              <a:spcBef>
                <a:spcPts val="2400"/>
              </a:spcBef>
              <a:buNone/>
            </a:pPr>
            <a:r>
              <a:rPr lang="en-US" i="1" dirty="0" smtClean="0">
                <a:solidFill>
                  <a:srgbClr val="FF0000"/>
                </a:solidFill>
              </a:rPr>
              <a:t>Explanation:</a:t>
            </a:r>
            <a:r>
              <a:rPr lang="en-US" dirty="0" smtClean="0"/>
              <a:t> Capacitors offer low impedance to harmonic currents. Flow of harmonic current into capacitors through system impedance increases system voltage distortion. </a:t>
            </a:r>
            <a:r>
              <a:rPr lang="en-US" dirty="0"/>
              <a:t>Use of </a:t>
            </a:r>
            <a:r>
              <a:rPr lang="en-US" dirty="0" smtClean="0"/>
              <a:t>capacitors </a:t>
            </a:r>
            <a:r>
              <a:rPr lang="en-US" dirty="0"/>
              <a:t>in filters (both active and passive) </a:t>
            </a:r>
            <a:r>
              <a:rPr lang="en-US" dirty="0" smtClean="0"/>
              <a:t>has now been restricted and the end user will be responsible if capacitor increases voltage distortion.</a:t>
            </a:r>
            <a:endParaRPr lang="en-US" dirty="0"/>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773783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Statistical Evaluation</a:t>
            </a:r>
            <a:endParaRPr lang="en-US" dirty="0" smtClean="0"/>
          </a:p>
        </p:txBody>
      </p:sp>
      <p:sp>
        <p:nvSpPr>
          <p:cNvPr id="11" name="Content Placeholder 10"/>
          <p:cNvSpPr>
            <a:spLocks noGrp="1"/>
          </p:cNvSpPr>
          <p:nvPr>
            <p:ph idx="1"/>
          </p:nvPr>
        </p:nvSpPr>
        <p:spPr/>
        <p:txBody>
          <a:bodyPr>
            <a:normAutofit lnSpcReduction="10000"/>
          </a:bodyPr>
          <a:lstStyle/>
          <a:p>
            <a:pPr>
              <a:lnSpc>
                <a:spcPct val="150000"/>
              </a:lnSpc>
            </a:pPr>
            <a:r>
              <a:rPr lang="en-US" dirty="0" smtClean="0"/>
              <a:t>Harmonic measurement will get more statistical – each frequency component packet (3-sec packet) need to be tracked for 1 day, 7 days, and 12 months!</a:t>
            </a:r>
          </a:p>
          <a:p>
            <a:pPr>
              <a:lnSpc>
                <a:spcPct val="150000"/>
              </a:lnSpc>
            </a:pPr>
            <a:r>
              <a:rPr lang="en-US" dirty="0" smtClean="0"/>
              <a:t>1 day = Very Short Term; and</a:t>
            </a:r>
          </a:p>
          <a:p>
            <a:pPr>
              <a:lnSpc>
                <a:spcPct val="150000"/>
              </a:lnSpc>
            </a:pPr>
            <a:r>
              <a:rPr lang="en-US" dirty="0" smtClean="0"/>
              <a:t>7 days= Short Term</a:t>
            </a:r>
          </a:p>
          <a:p>
            <a:endParaRPr lang="en-US" dirty="0"/>
          </a:p>
        </p:txBody>
      </p:sp>
      <p:sp>
        <p:nvSpPr>
          <p:cNvPr id="8" name="Rectangle 7"/>
          <p:cNvSpPr/>
          <p:nvPr/>
        </p:nvSpPr>
        <p:spPr bwMode="auto">
          <a:xfrm>
            <a:off x="4645343" y="1339692"/>
            <a:ext cx="4082415" cy="214312"/>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032252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457200" y="76200"/>
            <a:ext cx="8229600" cy="1143000"/>
          </a:xfrm>
        </p:spPr>
        <p:txBody>
          <a:bodyPr>
            <a:normAutofit fontScale="90000"/>
          </a:bodyPr>
          <a:lstStyle/>
          <a:p>
            <a:r>
              <a:rPr lang="en-US" dirty="0" smtClean="0"/>
              <a:t>Harmonic Voltage Limits – </a:t>
            </a:r>
            <a:br>
              <a:rPr lang="en-US" dirty="0" smtClean="0"/>
            </a:br>
            <a:r>
              <a:rPr lang="en-US" dirty="0" smtClean="0"/>
              <a:t>IEEE 519-2014</a:t>
            </a:r>
          </a:p>
        </p:txBody>
      </p:sp>
      <p:pic>
        <p:nvPicPr>
          <p:cNvPr id="1157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249"/>
          <a:stretch/>
        </p:blipFill>
        <p:spPr bwMode="auto">
          <a:xfrm>
            <a:off x="108579" y="1295400"/>
            <a:ext cx="8349622" cy="168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41" t="51761" r="12590" b="11465"/>
          <a:stretch/>
        </p:blipFill>
        <p:spPr bwMode="auto">
          <a:xfrm>
            <a:off x="838200" y="3048000"/>
            <a:ext cx="5638800" cy="184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5105400"/>
            <a:ext cx="8829867" cy="1277273"/>
          </a:xfrm>
          <a:prstGeom prst="rect">
            <a:avLst/>
          </a:prstGeom>
          <a:noFill/>
        </p:spPr>
        <p:txBody>
          <a:bodyPr wrap="square" rtlCol="0">
            <a:spAutoFit/>
          </a:bodyPr>
          <a:lstStyle/>
          <a:p>
            <a:pPr marL="342900" indent="-342900" algn="just">
              <a:buFont typeface="Arial" pitchFamily="34" charset="0"/>
              <a:buChar char="•"/>
            </a:pPr>
            <a:r>
              <a:rPr lang="en-US" dirty="0" smtClean="0"/>
              <a:t>99</a:t>
            </a:r>
            <a:r>
              <a:rPr lang="en-US" baseline="30000" dirty="0" smtClean="0"/>
              <a:t>th</a:t>
            </a:r>
            <a:r>
              <a:rPr lang="en-US" dirty="0" smtClean="0"/>
              <a:t> </a:t>
            </a:r>
            <a:r>
              <a:rPr lang="en-US" dirty="0"/>
              <a:t>percentile value (value that is exceeded for 1% of the measurement period) should be calculated for each 24-hr period for comparison with the recommended limits in Cl. 5. </a:t>
            </a:r>
            <a:endParaRPr lang="en-US" dirty="0" smtClean="0"/>
          </a:p>
          <a:p>
            <a:pPr marL="342900" indent="-342900" algn="just">
              <a:spcBef>
                <a:spcPts val="600"/>
              </a:spcBef>
              <a:buFont typeface="Arial" pitchFamily="34" charset="0"/>
              <a:buChar char="•"/>
            </a:pPr>
            <a:r>
              <a:rPr lang="en-US" dirty="0"/>
              <a:t>95</a:t>
            </a:r>
            <a:r>
              <a:rPr lang="en-US" baseline="30000" dirty="0"/>
              <a:t>th</a:t>
            </a:r>
            <a:r>
              <a:rPr lang="en-US" dirty="0"/>
              <a:t> </a:t>
            </a:r>
            <a:r>
              <a:rPr lang="en-US" dirty="0" smtClean="0"/>
              <a:t>percentile </a:t>
            </a:r>
            <a:r>
              <a:rPr lang="en-US" dirty="0"/>
              <a:t>value (values that </a:t>
            </a:r>
            <a:r>
              <a:rPr lang="en-US" dirty="0" smtClean="0"/>
              <a:t>is </a:t>
            </a:r>
            <a:r>
              <a:rPr lang="en-US" dirty="0"/>
              <a:t>exceeded for </a:t>
            </a:r>
            <a:r>
              <a:rPr lang="en-US" dirty="0" smtClean="0"/>
              <a:t>5% </a:t>
            </a:r>
            <a:r>
              <a:rPr lang="en-US" dirty="0"/>
              <a:t>of the measurement period) should be calculated for each 7-day period for comparison with the recommended limits in Cl. 5</a:t>
            </a:r>
            <a:r>
              <a:rPr lang="en-US" dirty="0" smtClean="0"/>
              <a:t>.</a:t>
            </a:r>
            <a:endParaRPr lang="en-US" dirty="0"/>
          </a:p>
        </p:txBody>
      </p:sp>
      <p:sp>
        <p:nvSpPr>
          <p:cNvPr id="6" name="TextBox 5"/>
          <p:cNvSpPr txBox="1"/>
          <p:nvPr/>
        </p:nvSpPr>
        <p:spPr>
          <a:xfrm>
            <a:off x="6629400" y="3368956"/>
            <a:ext cx="2438400" cy="1015663"/>
          </a:xfrm>
          <a:prstGeom prst="rect">
            <a:avLst/>
          </a:prstGeom>
          <a:solidFill>
            <a:srgbClr val="FFFF00"/>
          </a:solidFill>
        </p:spPr>
        <p:txBody>
          <a:bodyPr wrap="square" rtlCol="0">
            <a:spAutoFit/>
          </a:bodyPr>
          <a:lstStyle/>
          <a:p>
            <a:r>
              <a:rPr lang="en-US" sz="2000" dirty="0" smtClean="0"/>
              <a:t>Note that there is no special or dedicated systems mentioned</a:t>
            </a:r>
            <a:endParaRPr lang="en-US" sz="2000" dirty="0"/>
          </a:p>
        </p:txBody>
      </p:sp>
    </p:spTree>
    <p:extLst>
      <p:ext uri="{BB962C8B-B14F-4D97-AF65-F5344CB8AC3E}">
        <p14:creationId xmlns:p14="http://schemas.microsoft.com/office/powerpoint/2010/main" val="29704512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normAutofit fontScale="90000"/>
          </a:bodyPr>
          <a:lstStyle/>
          <a:p>
            <a:r>
              <a:rPr lang="en-US" dirty="0" smtClean="0"/>
              <a:t>Current Distortion Limits – </a:t>
            </a:r>
            <a:br>
              <a:rPr lang="en-US" dirty="0" smtClean="0"/>
            </a:br>
            <a:r>
              <a:rPr lang="en-US" dirty="0" smtClean="0"/>
              <a:t>IEEE 519-2014</a:t>
            </a:r>
          </a:p>
        </p:txBody>
      </p:sp>
      <p:sp>
        <p:nvSpPr>
          <p:cNvPr id="2" name="TextBox 1"/>
          <p:cNvSpPr txBox="1"/>
          <p:nvPr/>
        </p:nvSpPr>
        <p:spPr>
          <a:xfrm>
            <a:off x="191187" y="5181600"/>
            <a:ext cx="8829867" cy="1477328"/>
          </a:xfrm>
          <a:prstGeom prst="rect">
            <a:avLst/>
          </a:prstGeom>
          <a:noFill/>
        </p:spPr>
        <p:txBody>
          <a:bodyPr wrap="square" rtlCol="0">
            <a:spAutoFit/>
          </a:bodyPr>
          <a:lstStyle/>
          <a:p>
            <a:pPr marL="342900" indent="-342900" algn="just">
              <a:buFont typeface="Arial" pitchFamily="34" charset="0"/>
              <a:buChar char="•"/>
            </a:pPr>
            <a:r>
              <a:rPr lang="en-US" dirty="0" smtClean="0"/>
              <a:t>99</a:t>
            </a:r>
            <a:r>
              <a:rPr lang="en-US" baseline="30000" dirty="0" smtClean="0"/>
              <a:t>th</a:t>
            </a:r>
            <a:r>
              <a:rPr lang="en-US" dirty="0" smtClean="0"/>
              <a:t> </a:t>
            </a:r>
            <a:r>
              <a:rPr lang="en-US" dirty="0"/>
              <a:t>percentile value (value that is exceeded for 1% of the measurement period) should be calculated for each 24-hr period for comparison with the recommended limits in Cl. 5. </a:t>
            </a:r>
            <a:endParaRPr lang="en-US" dirty="0" smtClean="0"/>
          </a:p>
          <a:p>
            <a:pPr marL="342900" indent="-342900" algn="just">
              <a:buFont typeface="Arial" pitchFamily="34" charset="0"/>
              <a:buChar char="•"/>
            </a:pPr>
            <a:r>
              <a:rPr lang="en-US" dirty="0"/>
              <a:t>95</a:t>
            </a:r>
            <a:r>
              <a:rPr lang="en-US" baseline="30000" dirty="0"/>
              <a:t>th</a:t>
            </a:r>
            <a:r>
              <a:rPr lang="en-US" dirty="0"/>
              <a:t> </a:t>
            </a:r>
            <a:r>
              <a:rPr lang="en-US" dirty="0" smtClean="0"/>
              <a:t>percentile </a:t>
            </a:r>
            <a:r>
              <a:rPr lang="en-US" dirty="0"/>
              <a:t>value (values that </a:t>
            </a:r>
            <a:r>
              <a:rPr lang="en-US" dirty="0" smtClean="0"/>
              <a:t>is </a:t>
            </a:r>
            <a:r>
              <a:rPr lang="en-US" dirty="0"/>
              <a:t>exceeded for </a:t>
            </a:r>
            <a:r>
              <a:rPr lang="en-US" dirty="0" smtClean="0"/>
              <a:t>5% </a:t>
            </a:r>
            <a:r>
              <a:rPr lang="en-US" dirty="0"/>
              <a:t>of the measurement period) should be calculated for each 7-day period for comparison with the recommended limits in Cl. 5.</a:t>
            </a:r>
          </a:p>
          <a:p>
            <a:pPr marL="342900" indent="-342900" algn="just">
              <a:buFont typeface="Arial" pitchFamily="34" charset="0"/>
              <a:buChar char="•"/>
            </a:pPr>
            <a:endParaRPr lang="en-US" dirty="0"/>
          </a:p>
        </p:txBody>
      </p:sp>
      <p:pic>
        <p:nvPicPr>
          <p:cNvPr id="1167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187" y="1524000"/>
            <a:ext cx="8343213" cy="115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87" y="2971800"/>
            <a:ext cx="8267013" cy="184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982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normAutofit fontScale="90000"/>
          </a:bodyPr>
          <a:lstStyle/>
          <a:p>
            <a:r>
              <a:rPr lang="en-US" dirty="0" smtClean="0"/>
              <a:t>Current Distortion Limits – </a:t>
            </a:r>
            <a:br>
              <a:rPr lang="en-US" dirty="0" smtClean="0"/>
            </a:br>
            <a:r>
              <a:rPr lang="en-US" dirty="0" smtClean="0"/>
              <a:t>IEEE 519-2014</a:t>
            </a:r>
          </a:p>
        </p:txBody>
      </p:sp>
      <p:pic>
        <p:nvPicPr>
          <p:cNvPr id="1177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563854" cy="91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131"/>
          <a:stretch/>
        </p:blipFill>
        <p:spPr bwMode="auto">
          <a:xfrm>
            <a:off x="678449" y="2865046"/>
            <a:ext cx="7724775" cy="338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341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en-US" dirty="0" smtClean="0"/>
              <a:t>Statistical Method - explained</a:t>
            </a:r>
          </a:p>
        </p:txBody>
      </p:sp>
      <p:sp>
        <p:nvSpPr>
          <p:cNvPr id="14" name="Content Placeholder 13"/>
          <p:cNvSpPr>
            <a:spLocks noGrp="1"/>
          </p:cNvSpPr>
          <p:nvPr>
            <p:ph idx="1"/>
          </p:nvPr>
        </p:nvSpPr>
        <p:spPr>
          <a:xfrm>
            <a:off x="393079" y="4724400"/>
            <a:ext cx="8229600" cy="1295400"/>
          </a:xfrm>
        </p:spPr>
        <p:txBody>
          <a:bodyPr>
            <a:normAutofit fontScale="85000" lnSpcReduction="20000"/>
          </a:bodyPr>
          <a:lstStyle/>
          <a:p>
            <a:pPr>
              <a:lnSpc>
                <a:spcPct val="150000"/>
              </a:lnSpc>
            </a:pPr>
            <a:r>
              <a:rPr lang="en-US" sz="2400" dirty="0" smtClean="0"/>
              <a:t>Daily 99th percentile (value is exceeded for 1% of the measurement period of 3s) very short time harmonic currents should be less than 2.0 times the values given in Table 2.</a:t>
            </a:r>
          </a:p>
        </p:txBody>
      </p:sp>
      <p:sp>
        <p:nvSpPr>
          <p:cNvPr id="4100"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86959" cy="235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2152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6723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76200"/>
            <a:ext cx="8229600" cy="1143000"/>
          </a:xfrm>
        </p:spPr>
        <p:txBody>
          <a:bodyPr>
            <a:normAutofit/>
          </a:bodyPr>
          <a:lstStyle/>
          <a:p>
            <a:r>
              <a:rPr lang="en-US" dirty="0" smtClean="0"/>
              <a:t>Statistical Method - explained</a:t>
            </a:r>
          </a:p>
        </p:txBody>
      </p:sp>
      <p:sp>
        <p:nvSpPr>
          <p:cNvPr id="14" name="Content Placeholder 13"/>
          <p:cNvSpPr>
            <a:spLocks noGrp="1"/>
          </p:cNvSpPr>
          <p:nvPr>
            <p:ph idx="1"/>
          </p:nvPr>
        </p:nvSpPr>
        <p:spPr>
          <a:xfrm>
            <a:off x="381000" y="5105400"/>
            <a:ext cx="8229600" cy="1295400"/>
          </a:xfrm>
        </p:spPr>
        <p:txBody>
          <a:bodyPr>
            <a:normAutofit fontScale="85000" lnSpcReduction="20000"/>
          </a:bodyPr>
          <a:lstStyle/>
          <a:p>
            <a:pPr>
              <a:lnSpc>
                <a:spcPct val="150000"/>
              </a:lnSpc>
            </a:pPr>
            <a:r>
              <a:rPr lang="en-US" sz="2400" dirty="0" smtClean="0"/>
              <a:t>weekly 99th percentile (value is exceeded for 1% of the measurement period of 10 min) short time harmonic currents should be less than 1.5 times the values given in Table 2.</a:t>
            </a:r>
          </a:p>
        </p:txBody>
      </p:sp>
      <p:sp>
        <p:nvSpPr>
          <p:cNvPr id="4100"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797702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3642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76200"/>
            <a:ext cx="8229600" cy="1143000"/>
          </a:xfrm>
        </p:spPr>
        <p:txBody>
          <a:bodyPr>
            <a:normAutofit/>
          </a:bodyPr>
          <a:lstStyle/>
          <a:p>
            <a:r>
              <a:rPr lang="en-US" dirty="0" smtClean="0"/>
              <a:t>Statistical Method - explained</a:t>
            </a:r>
          </a:p>
        </p:txBody>
      </p:sp>
      <p:sp>
        <p:nvSpPr>
          <p:cNvPr id="14" name="Content Placeholder 13"/>
          <p:cNvSpPr>
            <a:spLocks noGrp="1"/>
          </p:cNvSpPr>
          <p:nvPr>
            <p:ph idx="1"/>
          </p:nvPr>
        </p:nvSpPr>
        <p:spPr>
          <a:xfrm>
            <a:off x="381000" y="5105400"/>
            <a:ext cx="8229600" cy="1295400"/>
          </a:xfrm>
        </p:spPr>
        <p:txBody>
          <a:bodyPr>
            <a:normAutofit fontScale="85000" lnSpcReduction="20000"/>
          </a:bodyPr>
          <a:lstStyle/>
          <a:p>
            <a:pPr>
              <a:lnSpc>
                <a:spcPct val="150000"/>
              </a:lnSpc>
            </a:pPr>
            <a:r>
              <a:rPr lang="en-US" sz="2400" dirty="0" smtClean="0"/>
              <a:t>weekly 95th percentile (value is exceeded for 5% of the measurement period of 10 min) short time harmonic currents should be less than 1.0 times the values given in Table 2.</a:t>
            </a:r>
          </a:p>
        </p:txBody>
      </p:sp>
      <p:sp>
        <p:nvSpPr>
          <p:cNvPr id="4100"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797702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770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Recap – IEEE 519-2014</a:t>
            </a:r>
            <a:endParaRPr lang="en-US" dirty="0" smtClean="0"/>
          </a:p>
        </p:txBody>
      </p:sp>
      <p:sp>
        <p:nvSpPr>
          <p:cNvPr id="71683" name="Rectangle 3"/>
          <p:cNvSpPr>
            <a:spLocks noGrp="1" noChangeArrowheads="1"/>
          </p:cNvSpPr>
          <p:nvPr>
            <p:ph idx="1"/>
          </p:nvPr>
        </p:nvSpPr>
        <p:spPr>
          <a:xfrm>
            <a:off x="457200" y="1600200"/>
            <a:ext cx="8229600" cy="4800600"/>
          </a:xfrm>
        </p:spPr>
        <p:txBody>
          <a:bodyPr>
            <a:normAutofit fontScale="70000" lnSpcReduction="20000"/>
          </a:bodyPr>
          <a:lstStyle/>
          <a:p>
            <a:pPr>
              <a:lnSpc>
                <a:spcPct val="170000"/>
              </a:lnSpc>
              <a:spcBef>
                <a:spcPts val="1200"/>
              </a:spcBef>
            </a:pPr>
            <a:r>
              <a:rPr lang="en-US" dirty="0" smtClean="0"/>
              <a:t>IEEE 519-2014 is a very relaxed guideline</a:t>
            </a:r>
          </a:p>
          <a:p>
            <a:pPr>
              <a:lnSpc>
                <a:spcPct val="170000"/>
              </a:lnSpc>
              <a:spcBef>
                <a:spcPts val="1200"/>
              </a:spcBef>
            </a:pPr>
            <a:r>
              <a:rPr lang="en-US" dirty="0" smtClean="0"/>
              <a:t>Clearly identifies PCC and notes that measurement should NOT be performed at the device input</a:t>
            </a:r>
          </a:p>
          <a:p>
            <a:pPr>
              <a:lnSpc>
                <a:spcPct val="170000"/>
              </a:lnSpc>
              <a:spcBef>
                <a:spcPts val="1200"/>
              </a:spcBef>
            </a:pPr>
            <a:r>
              <a:rPr lang="en-US" dirty="0" smtClean="0"/>
              <a:t>Stresses Long Term Averaging and strongly recommends use of Maximum Demand Current based on 12 month study</a:t>
            </a:r>
          </a:p>
          <a:p>
            <a:pPr>
              <a:lnSpc>
                <a:spcPct val="170000"/>
              </a:lnSpc>
              <a:spcBef>
                <a:spcPts val="1200"/>
              </a:spcBef>
            </a:pPr>
            <a:r>
              <a:rPr lang="en-US" dirty="0" smtClean="0"/>
              <a:t>Also, for Industrial Customers, measurement is to be done on HV side of service transformer and many end users are NOT qualified to make such measurements</a:t>
            </a:r>
          </a:p>
        </p:txBody>
      </p:sp>
    </p:spTree>
    <p:extLst>
      <p:ext uri="{BB962C8B-B14F-4D97-AF65-F5344CB8AC3E}">
        <p14:creationId xmlns:p14="http://schemas.microsoft.com/office/powerpoint/2010/main" val="10716407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Recap – IEEE 519-2014</a:t>
            </a:r>
            <a:endParaRPr lang="en-US" dirty="0" smtClean="0"/>
          </a:p>
        </p:txBody>
      </p:sp>
      <p:sp>
        <p:nvSpPr>
          <p:cNvPr id="71683" name="Rectangle 3"/>
          <p:cNvSpPr>
            <a:spLocks noGrp="1" noChangeArrowheads="1"/>
          </p:cNvSpPr>
          <p:nvPr>
            <p:ph idx="1"/>
          </p:nvPr>
        </p:nvSpPr>
        <p:spPr>
          <a:xfrm>
            <a:off x="457200" y="1371600"/>
            <a:ext cx="8229600" cy="4876800"/>
          </a:xfrm>
        </p:spPr>
        <p:txBody>
          <a:bodyPr>
            <a:normAutofit fontScale="70000" lnSpcReduction="20000"/>
          </a:bodyPr>
          <a:lstStyle/>
          <a:p>
            <a:pPr>
              <a:lnSpc>
                <a:spcPct val="170000"/>
              </a:lnSpc>
              <a:spcBef>
                <a:spcPts val="1800"/>
              </a:spcBef>
            </a:pPr>
            <a:r>
              <a:rPr lang="en-US" dirty="0" smtClean="0"/>
              <a:t>Comes down hard on topologies that change the “System Impedance Characteristics” – clearly topologies that have large input capacitors should be carefully evaluated</a:t>
            </a:r>
          </a:p>
          <a:p>
            <a:pPr>
              <a:lnSpc>
                <a:spcPct val="170000"/>
              </a:lnSpc>
              <a:spcBef>
                <a:spcPts val="1800"/>
              </a:spcBef>
            </a:pPr>
            <a:r>
              <a:rPr lang="en-US" dirty="0" smtClean="0"/>
              <a:t>Adding an input AC reactor or a DC link choke is perhaps the most promising and sufficient solution depending on the system</a:t>
            </a:r>
          </a:p>
          <a:p>
            <a:pPr>
              <a:lnSpc>
                <a:spcPct val="170000"/>
              </a:lnSpc>
              <a:spcBef>
                <a:spcPts val="1800"/>
              </a:spcBef>
            </a:pPr>
            <a:r>
              <a:rPr lang="en-US" dirty="0" smtClean="0"/>
              <a:t>Distributing the load into phase shifted buses at the service entrance would seem to be the most cost effective way of dealing with Harmonics in Commercial and Industrial plants.</a:t>
            </a:r>
          </a:p>
        </p:txBody>
      </p:sp>
    </p:spTree>
    <p:extLst>
      <p:ext uri="{BB962C8B-B14F-4D97-AF65-F5344CB8AC3E}">
        <p14:creationId xmlns:p14="http://schemas.microsoft.com/office/powerpoint/2010/main" val="41762569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Motivation</a:t>
            </a:r>
          </a:p>
        </p:txBody>
      </p:sp>
      <p:sp>
        <p:nvSpPr>
          <p:cNvPr id="47107" name="Rectangle 3"/>
          <p:cNvSpPr>
            <a:spLocks noGrp="1" noChangeArrowheads="1"/>
          </p:cNvSpPr>
          <p:nvPr>
            <p:ph idx="1"/>
          </p:nvPr>
        </p:nvSpPr>
        <p:spPr>
          <a:xfrm>
            <a:off x="457200" y="1600201"/>
            <a:ext cx="8229600" cy="2895600"/>
          </a:xfrm>
        </p:spPr>
        <p:txBody>
          <a:bodyPr/>
          <a:lstStyle/>
          <a:p>
            <a:pPr>
              <a:spcBef>
                <a:spcPts val="2400"/>
              </a:spcBef>
            </a:pPr>
            <a:r>
              <a:rPr lang="en-US" dirty="0" smtClean="0"/>
              <a:t>Harmonics cause unnecessary heat in equipment connected to harmonic source</a:t>
            </a:r>
          </a:p>
          <a:p>
            <a:pPr>
              <a:spcBef>
                <a:spcPts val="2400"/>
              </a:spcBef>
            </a:pPr>
            <a:r>
              <a:rPr lang="en-US" dirty="0" smtClean="0"/>
              <a:t>System rich in harmonics is generally associated with poor power factor and low efficiency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Harmonic Mitigation Techniques</a:t>
            </a:r>
          </a:p>
        </p:txBody>
      </p:sp>
      <p:sp>
        <p:nvSpPr>
          <p:cNvPr id="11" name="Content Placeholder 10"/>
          <p:cNvSpPr>
            <a:spLocks noGrp="1"/>
          </p:cNvSpPr>
          <p:nvPr>
            <p:ph idx="1"/>
          </p:nvPr>
        </p:nvSpPr>
        <p:spPr>
          <a:xfrm>
            <a:off x="457200" y="1600200"/>
            <a:ext cx="8229600" cy="4648200"/>
          </a:xfrm>
        </p:spPr>
        <p:txBody>
          <a:bodyPr>
            <a:normAutofit fontScale="92500"/>
          </a:bodyPr>
          <a:lstStyle/>
          <a:p>
            <a:pPr>
              <a:lnSpc>
                <a:spcPct val="150000"/>
              </a:lnSpc>
            </a:pPr>
            <a:r>
              <a:rPr lang="en-US" dirty="0" smtClean="0"/>
              <a:t>Active Techniques – good if used in shunt configuration for an entire subsystem or for multi drive applications</a:t>
            </a:r>
          </a:p>
          <a:p>
            <a:pPr>
              <a:lnSpc>
                <a:spcPct val="150000"/>
              </a:lnSpc>
            </a:pPr>
            <a:r>
              <a:rPr lang="en-US" dirty="0" smtClean="0"/>
              <a:t>Passive Techniques – bulky and cost ineffective but certain aspects can be intelligently implemented to reduce carbon footprint</a:t>
            </a:r>
          </a:p>
        </p:txBody>
      </p:sp>
      <p:sp>
        <p:nvSpPr>
          <p:cNvPr id="56323"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Active Mitigation Techniques</a:t>
            </a:r>
          </a:p>
        </p:txBody>
      </p:sp>
      <p:sp>
        <p:nvSpPr>
          <p:cNvPr id="9" name="Content Placeholder 8"/>
          <p:cNvSpPr>
            <a:spLocks noGrp="1"/>
          </p:cNvSpPr>
          <p:nvPr>
            <p:ph idx="1"/>
          </p:nvPr>
        </p:nvSpPr>
        <p:spPr>
          <a:xfrm>
            <a:off x="457200" y="1295400"/>
            <a:ext cx="8229600" cy="4830763"/>
          </a:xfrm>
        </p:spPr>
        <p:txBody>
          <a:bodyPr>
            <a:normAutofit fontScale="85000" lnSpcReduction="10000"/>
          </a:bodyPr>
          <a:lstStyle/>
          <a:p>
            <a:pPr>
              <a:lnSpc>
                <a:spcPct val="150000"/>
              </a:lnSpc>
            </a:pPr>
            <a:r>
              <a:rPr lang="en-US" dirty="0" smtClean="0"/>
              <a:t>Active Front End</a:t>
            </a:r>
          </a:p>
          <a:p>
            <a:pPr lvl="1">
              <a:lnSpc>
                <a:spcPct val="150000"/>
              </a:lnSpc>
            </a:pPr>
            <a:r>
              <a:rPr lang="en-US" dirty="0" smtClean="0"/>
              <a:t>Boost Converter Topology – Inherently regenerative.  Bulky, and expensive.  Conducted EMI is of concern</a:t>
            </a:r>
          </a:p>
          <a:p>
            <a:pPr>
              <a:lnSpc>
                <a:spcPct val="150000"/>
              </a:lnSpc>
            </a:pPr>
            <a:r>
              <a:rPr lang="en-US" dirty="0" smtClean="0"/>
              <a:t>Non regenerative type:  Inject Current from conducting phase to non-conducting phase using semiconductor switches</a:t>
            </a:r>
          </a:p>
          <a:p>
            <a:pPr>
              <a:lnSpc>
                <a:spcPct val="150000"/>
              </a:lnSpc>
            </a:pPr>
            <a:r>
              <a:rPr lang="en-US" dirty="0" smtClean="0"/>
              <a:t>Shunt type:  Monitors load current and injects mirror image of load current so that harmonics cancel out.</a:t>
            </a:r>
          </a:p>
        </p:txBody>
      </p:sp>
      <p:sp>
        <p:nvSpPr>
          <p:cNvPr id="57347"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r>
              <a:rPr lang="en-US" smtClean="0"/>
              <a:t>Passive Mitigation Techniques</a:t>
            </a:r>
          </a:p>
        </p:txBody>
      </p:sp>
      <p:sp>
        <p:nvSpPr>
          <p:cNvPr id="9" name="Content Placeholder 8"/>
          <p:cNvSpPr>
            <a:spLocks noGrp="1"/>
          </p:cNvSpPr>
          <p:nvPr>
            <p:ph idx="1"/>
          </p:nvPr>
        </p:nvSpPr>
        <p:spPr>
          <a:xfrm>
            <a:off x="457200" y="1600201"/>
            <a:ext cx="8229600" cy="3581400"/>
          </a:xfrm>
        </p:spPr>
        <p:txBody>
          <a:bodyPr/>
          <a:lstStyle/>
          <a:p>
            <a:pPr>
              <a:lnSpc>
                <a:spcPct val="150000"/>
              </a:lnSpc>
            </a:pPr>
            <a:r>
              <a:rPr lang="en-US" dirty="0" smtClean="0"/>
              <a:t>AC Line Inductors (Reactors)</a:t>
            </a:r>
          </a:p>
          <a:p>
            <a:pPr>
              <a:lnSpc>
                <a:spcPct val="150000"/>
              </a:lnSpc>
            </a:pPr>
            <a:r>
              <a:rPr lang="en-US" dirty="0" smtClean="0"/>
              <a:t>DC Link Chokes or DC Bus Inductor</a:t>
            </a:r>
          </a:p>
          <a:p>
            <a:pPr>
              <a:lnSpc>
                <a:spcPct val="150000"/>
              </a:lnSpc>
            </a:pPr>
            <a:r>
              <a:rPr lang="en-US" dirty="0" smtClean="0"/>
              <a:t>Harmonic Filters – Capacitor based</a:t>
            </a:r>
          </a:p>
          <a:p>
            <a:pPr>
              <a:lnSpc>
                <a:spcPct val="150000"/>
              </a:lnSpc>
            </a:pPr>
            <a:r>
              <a:rPr lang="en-US" dirty="0" smtClean="0"/>
              <a:t>Multi-pulse Schemes</a:t>
            </a:r>
            <a:endParaRPr lang="en-US" dirty="0"/>
          </a:p>
        </p:txBody>
      </p:sp>
      <p:sp>
        <p:nvSpPr>
          <p:cNvPr id="58371" name="Rectangle 1027"/>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Passive Mitigation Techniques</a:t>
            </a:r>
          </a:p>
        </p:txBody>
      </p:sp>
      <p:sp>
        <p:nvSpPr>
          <p:cNvPr id="9" name="Content Placeholder 8"/>
          <p:cNvSpPr>
            <a:spLocks noGrp="1"/>
          </p:cNvSpPr>
          <p:nvPr>
            <p:ph idx="1"/>
          </p:nvPr>
        </p:nvSpPr>
        <p:spPr>
          <a:xfrm>
            <a:off x="457200" y="1600200"/>
            <a:ext cx="8229600" cy="4419599"/>
          </a:xfrm>
        </p:spPr>
        <p:txBody>
          <a:bodyPr>
            <a:normAutofit/>
          </a:bodyPr>
          <a:lstStyle/>
          <a:p>
            <a:pPr>
              <a:lnSpc>
                <a:spcPct val="150000"/>
              </a:lnSpc>
            </a:pPr>
            <a:r>
              <a:rPr lang="en-US" dirty="0" smtClean="0"/>
              <a:t>AC Line Inductors (Reactors)</a:t>
            </a:r>
          </a:p>
          <a:p>
            <a:pPr lvl="1">
              <a:lnSpc>
                <a:spcPct val="150000"/>
              </a:lnSpc>
            </a:pPr>
            <a:r>
              <a:rPr lang="en-US" dirty="0" smtClean="0"/>
              <a:t>Makes discontinuous current continuous</a:t>
            </a:r>
          </a:p>
          <a:p>
            <a:pPr lvl="1">
              <a:lnSpc>
                <a:spcPct val="150000"/>
              </a:lnSpc>
            </a:pPr>
            <a:r>
              <a:rPr lang="en-US" dirty="0" smtClean="0"/>
              <a:t>Helps damp transient surges on line due to lightning and capacitor switching</a:t>
            </a:r>
          </a:p>
          <a:p>
            <a:pPr lvl="1">
              <a:lnSpc>
                <a:spcPct val="150000"/>
              </a:lnSpc>
            </a:pPr>
            <a:r>
              <a:rPr lang="en-US" dirty="0" smtClean="0"/>
              <a:t>Small and inexpensive</a:t>
            </a:r>
          </a:p>
          <a:p>
            <a:pPr lvl="1">
              <a:lnSpc>
                <a:spcPct val="150000"/>
              </a:lnSpc>
            </a:pPr>
            <a:r>
              <a:rPr lang="en-US" dirty="0" smtClean="0"/>
              <a:t>Causes voltage overlap and reduces dc bus voltage</a:t>
            </a:r>
          </a:p>
        </p:txBody>
      </p:sp>
      <p:sp>
        <p:nvSpPr>
          <p:cNvPr id="59395"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mtClean="0"/>
              <a:t>Passive Mitigation Techniques</a:t>
            </a:r>
          </a:p>
        </p:txBody>
      </p:sp>
      <p:sp>
        <p:nvSpPr>
          <p:cNvPr id="14" name="Content Placeholder 13"/>
          <p:cNvSpPr>
            <a:spLocks noGrp="1"/>
          </p:cNvSpPr>
          <p:nvPr>
            <p:ph idx="1"/>
          </p:nvPr>
        </p:nvSpPr>
        <p:spPr>
          <a:xfrm>
            <a:off x="457200" y="1600200"/>
            <a:ext cx="2590800" cy="4525963"/>
          </a:xfrm>
        </p:spPr>
        <p:txBody>
          <a:bodyPr/>
          <a:lstStyle/>
          <a:p>
            <a:r>
              <a:rPr lang="en-US" dirty="0" smtClean="0"/>
              <a:t>AC Line Inductors (Reactors)</a:t>
            </a:r>
          </a:p>
          <a:p>
            <a:endParaRPr lang="en-US" dirty="0"/>
          </a:p>
        </p:txBody>
      </p:sp>
      <p:sp>
        <p:nvSpPr>
          <p:cNvPr id="7173"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7174" name="Rectangle 4"/>
          <p:cNvSpPr>
            <a:spLocks noChangeArrowheads="1"/>
          </p:cNvSpPr>
          <p:nvPr/>
        </p:nvSpPr>
        <p:spPr bwMode="auto">
          <a:xfrm>
            <a:off x="304800" y="923925"/>
            <a:ext cx="8594725" cy="83502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graphicFrame>
        <p:nvGraphicFramePr>
          <p:cNvPr id="7170" name="Object 2">
            <a:hlinkClick r:id="" action="ppaction://ole?verb=0"/>
          </p:cNvPr>
          <p:cNvGraphicFramePr>
            <a:graphicFrameLocks/>
          </p:cNvGraphicFramePr>
          <p:nvPr/>
        </p:nvGraphicFramePr>
        <p:xfrm>
          <a:off x="2984499" y="1888238"/>
          <a:ext cx="6037262" cy="2043113"/>
        </p:xfrm>
        <a:graphic>
          <a:graphicData uri="http://schemas.openxmlformats.org/presentationml/2006/ole">
            <mc:AlternateContent xmlns:mc="http://schemas.openxmlformats.org/markup-compatibility/2006">
              <mc:Choice xmlns:v="urn:schemas-microsoft-com:vml" Requires="v">
                <p:oleObj spid="_x0000_s23606" name="Picture" r:id="rId3" imgW="2048256" imgH="1772412" progId="Word.Picture.8">
                  <p:embed/>
                </p:oleObj>
              </mc:Choice>
              <mc:Fallback>
                <p:oleObj name="Picture" r:id="rId3" imgW="2048256" imgH="1772412" progId="Word.Picture.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l="15973" t="33025" r="8073" b="25491"/>
                      <a:stretch>
                        <a:fillRect/>
                      </a:stretch>
                    </p:blipFill>
                    <p:spPr bwMode="auto">
                      <a:xfrm>
                        <a:off x="2984499" y="1888238"/>
                        <a:ext cx="6037262" cy="2043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a:hlinkClick r:id="" action="ppaction://ole?verb=0"/>
          </p:cNvPr>
          <p:cNvGraphicFramePr>
            <a:graphicFrameLocks/>
          </p:cNvGraphicFramePr>
          <p:nvPr/>
        </p:nvGraphicFramePr>
        <p:xfrm>
          <a:off x="2819400" y="4175143"/>
          <a:ext cx="5803710" cy="1523096"/>
        </p:xfrm>
        <a:graphic>
          <a:graphicData uri="http://schemas.openxmlformats.org/presentationml/2006/ole">
            <mc:AlternateContent xmlns:mc="http://schemas.openxmlformats.org/markup-compatibility/2006">
              <mc:Choice xmlns:v="urn:schemas-microsoft-com:vml" Requires="v">
                <p:oleObj spid="_x0000_s23607" name="Picture" r:id="rId5" imgW="2048256" imgH="1772412" progId="Word.Picture.8">
                  <p:embed/>
                </p:oleObj>
              </mc:Choice>
              <mc:Fallback>
                <p:oleObj name="Picture" r:id="rId5" imgW="2048256" imgH="1772412" progId="Word.Picture.8">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l="13483" t="30457" r="8778" b="23314"/>
                      <a:stretch>
                        <a:fillRect/>
                      </a:stretch>
                    </p:blipFill>
                    <p:spPr bwMode="auto">
                      <a:xfrm>
                        <a:off x="2819400" y="4175143"/>
                        <a:ext cx="5803710" cy="15230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Line 7"/>
          <p:cNvSpPr>
            <a:spLocks noChangeShapeType="1"/>
          </p:cNvSpPr>
          <p:nvPr/>
        </p:nvSpPr>
        <p:spPr bwMode="auto">
          <a:xfrm>
            <a:off x="6202361" y="3311709"/>
            <a:ext cx="13739" cy="913330"/>
          </a:xfrm>
          <a:prstGeom prst="line">
            <a:avLst/>
          </a:prstGeom>
          <a:noFill/>
          <a:ln w="127000" cmpd="tri">
            <a:solidFill>
              <a:schemeClr val="tx1"/>
            </a:solidFill>
            <a:round/>
            <a:headEnd/>
            <a:tailEnd type="triangle" w="med" len="med"/>
          </a:ln>
        </p:spPr>
        <p:txBody>
          <a:bodyPr/>
          <a:lstStyle/>
          <a:p>
            <a:endParaRPr lang="en-US"/>
          </a:p>
        </p:txBody>
      </p:sp>
      <p:sp>
        <p:nvSpPr>
          <p:cNvPr id="7176" name="Text Box 8"/>
          <p:cNvSpPr txBox="1">
            <a:spLocks noChangeArrowheads="1"/>
          </p:cNvSpPr>
          <p:nvPr/>
        </p:nvSpPr>
        <p:spPr bwMode="auto">
          <a:xfrm>
            <a:off x="7013574" y="1676400"/>
            <a:ext cx="1528015" cy="380114"/>
          </a:xfrm>
          <a:prstGeom prst="rect">
            <a:avLst/>
          </a:prstGeom>
          <a:noFill/>
          <a:ln w="12700">
            <a:noFill/>
            <a:miter lim="800000"/>
            <a:headEnd/>
            <a:tailEnd/>
          </a:ln>
        </p:spPr>
        <p:txBody>
          <a:bodyPr wrap="square">
            <a:spAutoFit/>
          </a:bodyPr>
          <a:lstStyle/>
          <a:p>
            <a:r>
              <a:rPr lang="en-US" b="1"/>
              <a:t>THD</a:t>
            </a:r>
            <a:r>
              <a:rPr lang="en-US" b="1">
                <a:sym typeface="Symbol" pitchFamily="18" charset="2"/>
              </a:rPr>
              <a:t></a:t>
            </a:r>
            <a:r>
              <a:rPr lang="en-US" b="1"/>
              <a:t>80%</a:t>
            </a:r>
          </a:p>
        </p:txBody>
      </p:sp>
      <p:sp>
        <p:nvSpPr>
          <p:cNvPr id="7177" name="Text Box 9"/>
          <p:cNvSpPr txBox="1">
            <a:spLocks noChangeArrowheads="1"/>
          </p:cNvSpPr>
          <p:nvPr/>
        </p:nvSpPr>
        <p:spPr bwMode="auto">
          <a:xfrm>
            <a:off x="7165974" y="4133850"/>
            <a:ext cx="1528015" cy="380114"/>
          </a:xfrm>
          <a:prstGeom prst="rect">
            <a:avLst/>
          </a:prstGeom>
          <a:noFill/>
          <a:ln w="12700">
            <a:noFill/>
            <a:miter lim="800000"/>
            <a:headEnd/>
            <a:tailEnd/>
          </a:ln>
        </p:spPr>
        <p:txBody>
          <a:bodyPr wrap="square">
            <a:spAutoFit/>
          </a:bodyPr>
          <a:lstStyle/>
          <a:p>
            <a:r>
              <a:rPr lang="en-US" b="1"/>
              <a:t>THD</a:t>
            </a:r>
            <a:r>
              <a:rPr lang="en-US" b="1">
                <a:sym typeface="Symbol" pitchFamily="18" charset="2"/>
              </a:rPr>
              <a:t>4</a:t>
            </a:r>
            <a:r>
              <a:rPr lang="en-US" b="1"/>
              <a:t>0%</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smtClean="0"/>
              <a:t>Issues With AC Line Reactors</a:t>
            </a:r>
            <a:endParaRPr lang="en-US" dirty="0" smtClean="0"/>
          </a:p>
        </p:txBody>
      </p:sp>
      <p:sp>
        <p:nvSpPr>
          <p:cNvPr id="22" name="Content Placeholder 21"/>
          <p:cNvSpPr>
            <a:spLocks noGrp="1"/>
          </p:cNvSpPr>
          <p:nvPr>
            <p:ph idx="1"/>
          </p:nvPr>
        </p:nvSpPr>
        <p:spPr>
          <a:xfrm>
            <a:off x="457200" y="1219200"/>
            <a:ext cx="8229600" cy="1143000"/>
          </a:xfrm>
        </p:spPr>
        <p:txBody>
          <a:bodyPr/>
          <a:lstStyle/>
          <a:p>
            <a:r>
              <a:rPr lang="en-US" dirty="0" smtClean="0"/>
              <a:t>DC Bus Voltage Reduces Due to Overlap of Diode Conduction</a:t>
            </a:r>
          </a:p>
          <a:p>
            <a:endParaRPr lang="en-US" dirty="0"/>
          </a:p>
        </p:txBody>
      </p:sp>
      <p:sp>
        <p:nvSpPr>
          <p:cNvPr id="8198"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graphicFrame>
        <p:nvGraphicFramePr>
          <p:cNvPr id="8194" name="Object 6"/>
          <p:cNvGraphicFramePr>
            <a:graphicFrameLocks noChangeAspect="1"/>
          </p:cNvGraphicFramePr>
          <p:nvPr>
            <p:extLst>
              <p:ext uri="{D42A27DB-BD31-4B8C-83A1-F6EECF244321}">
                <p14:modId xmlns:p14="http://schemas.microsoft.com/office/powerpoint/2010/main" val="3872605220"/>
              </p:ext>
            </p:extLst>
          </p:nvPr>
        </p:nvGraphicFramePr>
        <p:xfrm>
          <a:off x="1433523" y="3471116"/>
          <a:ext cx="6110277" cy="2853484"/>
        </p:xfrm>
        <a:graphic>
          <a:graphicData uri="http://schemas.openxmlformats.org/presentationml/2006/ole">
            <mc:AlternateContent xmlns:mc="http://schemas.openxmlformats.org/markup-compatibility/2006">
              <mc:Choice xmlns:v="urn:schemas-microsoft-com:vml" Requires="v">
                <p:oleObj spid="_x0000_s24656" name="VISIO" r:id="rId3" imgW="5186672" imgH="2428257" progId="">
                  <p:embed/>
                </p:oleObj>
              </mc:Choice>
              <mc:Fallback>
                <p:oleObj name="VISIO" r:id="rId3" imgW="5186672" imgH="242825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23" y="3471116"/>
                        <a:ext cx="6110277" cy="2853484"/>
                      </a:xfrm>
                      <a:prstGeom prst="rect">
                        <a:avLst/>
                      </a:prstGeom>
                      <a:noFill/>
                      <a:ln>
                        <a:noFill/>
                      </a:ln>
                      <a:effectLst/>
                    </p:spPr>
                  </p:pic>
                </p:oleObj>
              </mc:Fallback>
            </mc:AlternateContent>
          </a:graphicData>
        </a:graphic>
      </p:graphicFrame>
      <p:sp>
        <p:nvSpPr>
          <p:cNvPr id="8200" name="Rectangle 8"/>
          <p:cNvSpPr>
            <a:spLocks noChangeArrowheads="1"/>
          </p:cNvSpPr>
          <p:nvPr/>
        </p:nvSpPr>
        <p:spPr bwMode="auto">
          <a:xfrm>
            <a:off x="2805113" y="3014663"/>
            <a:ext cx="9144000" cy="0"/>
          </a:xfrm>
          <a:prstGeom prst="rect">
            <a:avLst/>
          </a:prstGeom>
          <a:noFill/>
          <a:ln w="12700">
            <a:noFill/>
            <a:miter lim="800000"/>
            <a:headEnd/>
            <a:tailEnd/>
          </a:ln>
        </p:spPr>
        <p:txBody>
          <a:bodyPr>
            <a:spAutoFit/>
          </a:bodyPr>
          <a:lstStyle/>
          <a:p>
            <a:endParaRPr lang="en-US"/>
          </a:p>
        </p:txBody>
      </p:sp>
      <p:graphicFrame>
        <p:nvGraphicFramePr>
          <p:cNvPr id="8195" name="Object 7"/>
          <p:cNvGraphicFramePr>
            <a:graphicFrameLocks noChangeAspect="1"/>
          </p:cNvGraphicFramePr>
          <p:nvPr>
            <p:extLst>
              <p:ext uri="{D42A27DB-BD31-4B8C-83A1-F6EECF244321}">
                <p14:modId xmlns:p14="http://schemas.microsoft.com/office/powerpoint/2010/main" val="1445996419"/>
              </p:ext>
            </p:extLst>
          </p:nvPr>
        </p:nvGraphicFramePr>
        <p:xfrm>
          <a:off x="262320" y="2286000"/>
          <a:ext cx="4843080" cy="1135708"/>
        </p:xfrm>
        <a:graphic>
          <a:graphicData uri="http://schemas.openxmlformats.org/presentationml/2006/ole">
            <mc:AlternateContent xmlns:mc="http://schemas.openxmlformats.org/markup-compatibility/2006">
              <mc:Choice xmlns:v="urn:schemas-microsoft-com:vml" Requires="v">
                <p:oleObj spid="_x0000_s24657" r:id="rId5" imgW="3530600" imgH="952500" progId="Equation.3">
                  <p:embed/>
                </p:oleObj>
              </mc:Choice>
              <mc:Fallback>
                <p:oleObj r:id="rId5" imgW="3530600" imgH="952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320" y="2286000"/>
                        <a:ext cx="4843080" cy="1135708"/>
                      </a:xfrm>
                      <a:prstGeom prst="rect">
                        <a:avLst/>
                      </a:prstGeom>
                      <a:noFill/>
                    </p:spPr>
                  </p:pic>
                </p:oleObj>
              </mc:Fallback>
            </mc:AlternateContent>
          </a:graphicData>
        </a:graphic>
      </p:graphicFrame>
      <p:sp>
        <p:nvSpPr>
          <p:cNvPr id="8201" name="Rectangle 10"/>
          <p:cNvSpPr>
            <a:spLocks noChangeArrowheads="1"/>
          </p:cNvSpPr>
          <p:nvPr/>
        </p:nvSpPr>
        <p:spPr bwMode="auto">
          <a:xfrm>
            <a:off x="3910013" y="3214688"/>
            <a:ext cx="9144000" cy="0"/>
          </a:xfrm>
          <a:prstGeom prst="rect">
            <a:avLst/>
          </a:prstGeom>
          <a:noFill/>
          <a:ln w="12700">
            <a:noFill/>
            <a:miter lim="800000"/>
            <a:headEnd/>
            <a:tailEnd/>
          </a:ln>
        </p:spPr>
        <p:txBody>
          <a:bodyPr>
            <a:spAutoFit/>
          </a:bodyPr>
          <a:lstStyle/>
          <a:p>
            <a:endParaRPr lang="en-US"/>
          </a:p>
        </p:txBody>
      </p:sp>
      <p:graphicFrame>
        <p:nvGraphicFramePr>
          <p:cNvPr id="8196" name="Object 9"/>
          <p:cNvGraphicFramePr>
            <a:graphicFrameLocks noChangeAspect="1"/>
          </p:cNvGraphicFramePr>
          <p:nvPr>
            <p:extLst>
              <p:ext uri="{D42A27DB-BD31-4B8C-83A1-F6EECF244321}">
                <p14:modId xmlns:p14="http://schemas.microsoft.com/office/powerpoint/2010/main" val="2754602059"/>
              </p:ext>
            </p:extLst>
          </p:nvPr>
        </p:nvGraphicFramePr>
        <p:xfrm>
          <a:off x="5715000" y="2503921"/>
          <a:ext cx="2743200" cy="904654"/>
        </p:xfrm>
        <a:graphic>
          <a:graphicData uri="http://schemas.openxmlformats.org/presentationml/2006/ole">
            <mc:AlternateContent xmlns:mc="http://schemas.openxmlformats.org/markup-compatibility/2006">
              <mc:Choice xmlns:v="urn:schemas-microsoft-com:vml" Requires="v">
                <p:oleObj spid="_x0000_s24658" name="Equation" r:id="rId7" imgW="1168200" imgH="469800" progId="Equation.3">
                  <p:embed/>
                </p:oleObj>
              </mc:Choice>
              <mc:Fallback>
                <p:oleObj name="Equation" r:id="rId7" imgW="1168200" imgH="469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503921"/>
                        <a:ext cx="2743200" cy="904654"/>
                      </a:xfrm>
                      <a:prstGeom prst="rect">
                        <a:avLst/>
                      </a:prstGeom>
                      <a:no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Passive Mitigation Techniques</a:t>
            </a:r>
          </a:p>
        </p:txBody>
      </p:sp>
      <p:sp>
        <p:nvSpPr>
          <p:cNvPr id="9" name="Content Placeholder 8"/>
          <p:cNvSpPr>
            <a:spLocks noGrp="1"/>
          </p:cNvSpPr>
          <p:nvPr>
            <p:ph idx="1"/>
          </p:nvPr>
        </p:nvSpPr>
        <p:spPr>
          <a:xfrm>
            <a:off x="457200" y="1524000"/>
            <a:ext cx="8229600" cy="4511674"/>
          </a:xfrm>
        </p:spPr>
        <p:txBody>
          <a:bodyPr>
            <a:normAutofit fontScale="92500" lnSpcReduction="10000"/>
          </a:bodyPr>
          <a:lstStyle/>
          <a:p>
            <a:pPr>
              <a:lnSpc>
                <a:spcPct val="150000"/>
              </a:lnSpc>
            </a:pPr>
            <a:r>
              <a:rPr lang="en-US" dirty="0" smtClean="0"/>
              <a:t>DC Link Chokes (DC Bus Inductor)</a:t>
            </a:r>
          </a:p>
          <a:p>
            <a:pPr lvl="1">
              <a:lnSpc>
                <a:spcPct val="150000"/>
              </a:lnSpc>
            </a:pPr>
            <a:r>
              <a:rPr lang="en-US" dirty="0" smtClean="0"/>
              <a:t>Makes discontinuous current continuous</a:t>
            </a:r>
          </a:p>
          <a:p>
            <a:pPr lvl="1">
              <a:lnSpc>
                <a:spcPct val="150000"/>
              </a:lnSpc>
            </a:pPr>
            <a:r>
              <a:rPr lang="en-US" dirty="0" smtClean="0"/>
              <a:t>Small and inexpensive</a:t>
            </a:r>
          </a:p>
          <a:p>
            <a:pPr lvl="1">
              <a:lnSpc>
                <a:spcPct val="150000"/>
              </a:lnSpc>
            </a:pPr>
            <a:r>
              <a:rPr lang="en-US" dirty="0" smtClean="0"/>
              <a:t>Does </a:t>
            </a:r>
            <a:r>
              <a:rPr lang="en-US" b="1" dirty="0" smtClean="0">
                <a:solidFill>
                  <a:srgbClr val="FF0000"/>
                </a:solidFill>
              </a:rPr>
              <a:t>NOT</a:t>
            </a:r>
            <a:r>
              <a:rPr lang="en-US" dirty="0" smtClean="0"/>
              <a:t> Cause overlap phenomenon and so does not reduces dc bus voltage</a:t>
            </a:r>
          </a:p>
          <a:p>
            <a:pPr lvl="1">
              <a:lnSpc>
                <a:spcPct val="150000"/>
              </a:lnSpc>
            </a:pPr>
            <a:r>
              <a:rPr lang="en-US" dirty="0" smtClean="0"/>
              <a:t>Does not help damp transient surges on line due to lightning and capacitor switching</a:t>
            </a:r>
          </a:p>
        </p:txBody>
      </p:sp>
      <p:sp>
        <p:nvSpPr>
          <p:cNvPr id="60419"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60420" name="Rectangle 4"/>
          <p:cNvSpPr>
            <a:spLocks noChangeArrowheads="1"/>
          </p:cNvSpPr>
          <p:nvPr/>
        </p:nvSpPr>
        <p:spPr bwMode="auto">
          <a:xfrm>
            <a:off x="219075" y="850900"/>
            <a:ext cx="8924925" cy="526097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US" smtClean="0"/>
              <a:t>Passive Mitigation Techniques</a:t>
            </a:r>
          </a:p>
        </p:txBody>
      </p:sp>
      <p:sp>
        <p:nvSpPr>
          <p:cNvPr id="14" name="Content Placeholder 13"/>
          <p:cNvSpPr>
            <a:spLocks noGrp="1"/>
          </p:cNvSpPr>
          <p:nvPr>
            <p:ph idx="1"/>
          </p:nvPr>
        </p:nvSpPr>
        <p:spPr>
          <a:xfrm>
            <a:off x="457200" y="1600200"/>
            <a:ext cx="2057400" cy="4525963"/>
          </a:xfrm>
        </p:spPr>
        <p:txBody>
          <a:bodyPr/>
          <a:lstStyle/>
          <a:p>
            <a:r>
              <a:rPr lang="en-US" dirty="0" smtClean="0"/>
              <a:t>DC Link Choke (DC Bus Inductor)</a:t>
            </a:r>
          </a:p>
          <a:p>
            <a:endParaRPr lang="en-US" dirty="0"/>
          </a:p>
        </p:txBody>
      </p:sp>
      <p:sp>
        <p:nvSpPr>
          <p:cNvPr id="9221"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9222" name="Rectangle 4"/>
          <p:cNvSpPr>
            <a:spLocks noChangeArrowheads="1"/>
          </p:cNvSpPr>
          <p:nvPr/>
        </p:nvSpPr>
        <p:spPr bwMode="auto">
          <a:xfrm>
            <a:off x="304800" y="923925"/>
            <a:ext cx="6286500" cy="83502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graphicFrame>
        <p:nvGraphicFramePr>
          <p:cNvPr id="9218" name="Object 5">
            <a:hlinkClick r:id="" action="ppaction://ole?verb=0"/>
          </p:cNvPr>
          <p:cNvGraphicFramePr>
            <a:graphicFrameLocks/>
          </p:cNvGraphicFramePr>
          <p:nvPr/>
        </p:nvGraphicFramePr>
        <p:xfrm>
          <a:off x="2713038" y="1738313"/>
          <a:ext cx="6278562" cy="2457450"/>
        </p:xfrm>
        <a:graphic>
          <a:graphicData uri="http://schemas.openxmlformats.org/presentationml/2006/ole">
            <mc:AlternateContent xmlns:mc="http://schemas.openxmlformats.org/markup-compatibility/2006">
              <mc:Choice xmlns:v="urn:schemas-microsoft-com:vml" Requires="v">
                <p:oleObj spid="_x0000_s25654" name="Picture" r:id="rId3" imgW="2048256" imgH="1772412" progId="Word.Picture.8">
                  <p:embed/>
                </p:oleObj>
              </mc:Choice>
              <mc:Fallback>
                <p:oleObj name="Picture" r:id="rId3" imgW="2048256" imgH="1772412" progId="Word.Picture.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l="15973" t="33025" r="8073" b="25491"/>
                      <a:stretch>
                        <a:fillRect/>
                      </a:stretch>
                    </p:blipFill>
                    <p:spPr bwMode="auto">
                      <a:xfrm>
                        <a:off x="2713038" y="1738313"/>
                        <a:ext cx="6278562" cy="245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Line 7"/>
          <p:cNvSpPr>
            <a:spLocks noChangeShapeType="1"/>
          </p:cNvSpPr>
          <p:nvPr/>
        </p:nvSpPr>
        <p:spPr bwMode="auto">
          <a:xfrm>
            <a:off x="5930900" y="3390900"/>
            <a:ext cx="14288" cy="1098550"/>
          </a:xfrm>
          <a:prstGeom prst="line">
            <a:avLst/>
          </a:prstGeom>
          <a:noFill/>
          <a:ln w="127000" cmpd="tri">
            <a:solidFill>
              <a:schemeClr val="tx1"/>
            </a:solidFill>
            <a:round/>
            <a:headEnd/>
            <a:tailEnd type="triangle" w="med" len="med"/>
          </a:ln>
        </p:spPr>
        <p:txBody>
          <a:bodyPr/>
          <a:lstStyle/>
          <a:p>
            <a:endParaRPr lang="en-US"/>
          </a:p>
        </p:txBody>
      </p:sp>
      <p:sp>
        <p:nvSpPr>
          <p:cNvPr id="9224" name="Text Box 8"/>
          <p:cNvSpPr txBox="1">
            <a:spLocks noChangeArrowheads="1"/>
          </p:cNvSpPr>
          <p:nvPr/>
        </p:nvSpPr>
        <p:spPr bwMode="auto">
          <a:xfrm>
            <a:off x="6742113" y="1863725"/>
            <a:ext cx="1589087" cy="457200"/>
          </a:xfrm>
          <a:prstGeom prst="rect">
            <a:avLst/>
          </a:prstGeom>
          <a:noFill/>
          <a:ln w="12700">
            <a:noFill/>
            <a:miter lim="800000"/>
            <a:headEnd/>
            <a:tailEnd/>
          </a:ln>
        </p:spPr>
        <p:txBody>
          <a:bodyPr wrap="none">
            <a:spAutoFit/>
          </a:bodyPr>
          <a:lstStyle/>
          <a:p>
            <a:r>
              <a:rPr lang="en-US" b="1"/>
              <a:t>THD</a:t>
            </a:r>
            <a:r>
              <a:rPr lang="en-US" b="1">
                <a:sym typeface="Symbol" pitchFamily="18" charset="2"/>
              </a:rPr>
              <a:t></a:t>
            </a:r>
            <a:r>
              <a:rPr lang="en-US" b="1"/>
              <a:t>80%</a:t>
            </a:r>
          </a:p>
        </p:txBody>
      </p:sp>
      <p:sp>
        <p:nvSpPr>
          <p:cNvPr id="9225" name="Text Box 9"/>
          <p:cNvSpPr txBox="1">
            <a:spLocks noChangeArrowheads="1"/>
          </p:cNvSpPr>
          <p:nvPr/>
        </p:nvSpPr>
        <p:spPr bwMode="auto">
          <a:xfrm>
            <a:off x="6894513" y="4160838"/>
            <a:ext cx="1589087" cy="457200"/>
          </a:xfrm>
          <a:prstGeom prst="rect">
            <a:avLst/>
          </a:prstGeom>
          <a:noFill/>
          <a:ln w="12700">
            <a:noFill/>
            <a:miter lim="800000"/>
            <a:headEnd/>
            <a:tailEnd/>
          </a:ln>
        </p:spPr>
        <p:txBody>
          <a:bodyPr wrap="none">
            <a:spAutoFit/>
          </a:bodyPr>
          <a:lstStyle/>
          <a:p>
            <a:r>
              <a:rPr lang="en-US" b="1"/>
              <a:t>THD</a:t>
            </a:r>
            <a:r>
              <a:rPr lang="en-US" b="1">
                <a:sym typeface="Symbol" pitchFamily="18" charset="2"/>
              </a:rPr>
              <a:t>37</a:t>
            </a:r>
            <a:r>
              <a:rPr lang="en-US" b="1"/>
              <a:t>%</a:t>
            </a:r>
          </a:p>
        </p:txBody>
      </p:sp>
      <p:graphicFrame>
        <p:nvGraphicFramePr>
          <p:cNvPr id="9219" name="Object 10">
            <a:hlinkClick r:id="" action="ppaction://ole?verb=0"/>
          </p:cNvPr>
          <p:cNvGraphicFramePr>
            <a:graphicFrameLocks/>
          </p:cNvGraphicFramePr>
          <p:nvPr/>
        </p:nvGraphicFramePr>
        <p:xfrm>
          <a:off x="2911475" y="4548188"/>
          <a:ext cx="5695950" cy="1603375"/>
        </p:xfrm>
        <a:graphic>
          <a:graphicData uri="http://schemas.openxmlformats.org/presentationml/2006/ole">
            <mc:AlternateContent xmlns:mc="http://schemas.openxmlformats.org/markup-compatibility/2006">
              <mc:Choice xmlns:v="urn:schemas-microsoft-com:vml" Requires="v">
                <p:oleObj spid="_x0000_s25655" name="Picture" r:id="rId5" imgW="2734056" imgH="2734056" progId="Word.Picture.8">
                  <p:embed/>
                </p:oleObj>
              </mc:Choice>
              <mc:Fallback>
                <p:oleObj name="Picture" r:id="rId5" imgW="2734056" imgH="2734056" progId="Word.Picture.8">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l="18524" t="39432" r="8430" b="30899"/>
                      <a:stretch>
                        <a:fillRect/>
                      </a:stretch>
                    </p:blipFill>
                    <p:spPr bwMode="auto">
                      <a:xfrm>
                        <a:off x="2911475" y="4548188"/>
                        <a:ext cx="5695950" cy="160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457200" y="228600"/>
            <a:ext cx="8229600" cy="944562"/>
          </a:xfrm>
        </p:spPr>
        <p:txBody>
          <a:bodyPr/>
          <a:lstStyle/>
          <a:p>
            <a:r>
              <a:rPr lang="en-US" dirty="0" smtClean="0"/>
              <a:t>Waveform With DC Link Choke</a:t>
            </a:r>
          </a:p>
        </p:txBody>
      </p:sp>
      <p:sp>
        <p:nvSpPr>
          <p:cNvPr id="13" name="Content Placeholder 12"/>
          <p:cNvSpPr>
            <a:spLocks noGrp="1"/>
          </p:cNvSpPr>
          <p:nvPr>
            <p:ph idx="1"/>
          </p:nvPr>
        </p:nvSpPr>
        <p:spPr>
          <a:xfrm>
            <a:off x="457200" y="1189037"/>
            <a:ext cx="8229600" cy="715963"/>
          </a:xfrm>
        </p:spPr>
        <p:txBody>
          <a:bodyPr/>
          <a:lstStyle/>
          <a:p>
            <a:r>
              <a:rPr lang="en-US" dirty="0" smtClean="0"/>
              <a:t>No overlap of Diode Conduction</a:t>
            </a:r>
          </a:p>
          <a:p>
            <a:endParaRPr lang="en-US" dirty="0"/>
          </a:p>
        </p:txBody>
      </p:sp>
      <p:sp>
        <p:nvSpPr>
          <p:cNvPr id="10248" name="Rectangle 6"/>
          <p:cNvSpPr>
            <a:spLocks noChangeArrowheads="1"/>
          </p:cNvSpPr>
          <p:nvPr/>
        </p:nvSpPr>
        <p:spPr bwMode="auto">
          <a:xfrm>
            <a:off x="2805113" y="3014663"/>
            <a:ext cx="9144000" cy="0"/>
          </a:xfrm>
          <a:prstGeom prst="rect">
            <a:avLst/>
          </a:prstGeom>
          <a:noFill/>
          <a:ln w="12700">
            <a:noFill/>
            <a:miter lim="800000"/>
            <a:headEnd/>
            <a:tailEnd/>
          </a:ln>
        </p:spPr>
        <p:txBody>
          <a:bodyPr>
            <a:spAutoFit/>
          </a:bodyPr>
          <a:lstStyle/>
          <a:p>
            <a:endParaRPr lang="en-US"/>
          </a:p>
        </p:txBody>
      </p:sp>
      <p:graphicFrame>
        <p:nvGraphicFramePr>
          <p:cNvPr id="10242" name="Object 10"/>
          <p:cNvGraphicFramePr>
            <a:graphicFrameLocks noChangeAspect="1"/>
          </p:cNvGraphicFramePr>
          <p:nvPr>
            <p:extLst>
              <p:ext uri="{D42A27DB-BD31-4B8C-83A1-F6EECF244321}">
                <p14:modId xmlns:p14="http://schemas.microsoft.com/office/powerpoint/2010/main" val="1393737752"/>
              </p:ext>
            </p:extLst>
          </p:nvPr>
        </p:nvGraphicFramePr>
        <p:xfrm>
          <a:off x="990600" y="3091794"/>
          <a:ext cx="6583034" cy="3232805"/>
        </p:xfrm>
        <a:graphic>
          <a:graphicData uri="http://schemas.openxmlformats.org/presentationml/2006/ole">
            <mc:AlternateContent xmlns:mc="http://schemas.openxmlformats.org/markup-compatibility/2006">
              <mc:Choice xmlns:v="urn:schemas-microsoft-com:vml" Requires="v">
                <p:oleObj spid="_x0000_s26704" name="VISIO" r:id="rId3" imgW="5188193" imgH="2554538" progId="">
                  <p:embed/>
                </p:oleObj>
              </mc:Choice>
              <mc:Fallback>
                <p:oleObj name="VISIO" r:id="rId3" imgW="5188193" imgH="25545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91794"/>
                        <a:ext cx="6583034" cy="3232805"/>
                      </a:xfrm>
                      <a:prstGeom prst="rect">
                        <a:avLst/>
                      </a:prstGeom>
                      <a:noFill/>
                      <a:ln>
                        <a:noFill/>
                      </a:ln>
                      <a:effectLst/>
                    </p:spPr>
                  </p:pic>
                </p:oleObj>
              </mc:Fallback>
            </mc:AlternateContent>
          </a:graphicData>
        </a:graphic>
      </p:graphicFrame>
      <p:graphicFrame>
        <p:nvGraphicFramePr>
          <p:cNvPr id="10243" name="Object 11"/>
          <p:cNvGraphicFramePr>
            <a:graphicFrameLocks noChangeAspect="1"/>
          </p:cNvGraphicFramePr>
          <p:nvPr>
            <p:extLst>
              <p:ext uri="{D42A27DB-BD31-4B8C-83A1-F6EECF244321}">
                <p14:modId xmlns:p14="http://schemas.microsoft.com/office/powerpoint/2010/main" val="3892824853"/>
              </p:ext>
            </p:extLst>
          </p:nvPr>
        </p:nvGraphicFramePr>
        <p:xfrm>
          <a:off x="609600" y="1959741"/>
          <a:ext cx="3678149" cy="1020550"/>
        </p:xfrm>
        <a:graphic>
          <a:graphicData uri="http://schemas.openxmlformats.org/presentationml/2006/ole">
            <mc:AlternateContent xmlns:mc="http://schemas.openxmlformats.org/markup-compatibility/2006">
              <mc:Choice xmlns:v="urn:schemas-microsoft-com:vml" Requires="v">
                <p:oleObj spid="_x0000_s26705" name="Equation" r:id="rId5" imgW="2984500" imgH="952500" progId="Equation.3">
                  <p:embed/>
                </p:oleObj>
              </mc:Choice>
              <mc:Fallback>
                <p:oleObj name="Equation" r:id="rId5" imgW="2984500" imgH="952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59741"/>
                        <a:ext cx="3678149" cy="102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2"/>
          <p:cNvGraphicFramePr>
            <a:graphicFrameLocks noChangeAspect="1"/>
          </p:cNvGraphicFramePr>
          <p:nvPr>
            <p:extLst>
              <p:ext uri="{D42A27DB-BD31-4B8C-83A1-F6EECF244321}">
                <p14:modId xmlns:p14="http://schemas.microsoft.com/office/powerpoint/2010/main" val="1589920535"/>
              </p:ext>
            </p:extLst>
          </p:nvPr>
        </p:nvGraphicFramePr>
        <p:xfrm>
          <a:off x="5105400" y="1905000"/>
          <a:ext cx="3495675" cy="1130033"/>
        </p:xfrm>
        <a:graphic>
          <a:graphicData uri="http://schemas.openxmlformats.org/presentationml/2006/ole">
            <mc:AlternateContent xmlns:mc="http://schemas.openxmlformats.org/markup-compatibility/2006">
              <mc:Choice xmlns:v="urn:schemas-microsoft-com:vml" Requires="v">
                <p:oleObj spid="_x0000_s26706" r:id="rId7" imgW="2565400" imgH="977900" progId="Equation.3">
                  <p:embed/>
                </p:oleObj>
              </mc:Choice>
              <mc:Fallback>
                <p:oleObj r:id="rId7" imgW="2565400" imgH="977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905000"/>
                        <a:ext cx="3495675" cy="1130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0"/>
            <a:ext cx="8229600" cy="914400"/>
          </a:xfrm>
        </p:spPr>
        <p:txBody>
          <a:bodyPr/>
          <a:lstStyle/>
          <a:p>
            <a:r>
              <a:rPr lang="en-US" dirty="0" smtClean="0"/>
              <a:t>AC Line Reactor </a:t>
            </a:r>
            <a:r>
              <a:rPr lang="en-US" dirty="0" err="1" smtClean="0"/>
              <a:t>vs</a:t>
            </a:r>
            <a:r>
              <a:rPr lang="en-US" dirty="0" smtClean="0"/>
              <a:t> DC Link Choke</a:t>
            </a:r>
          </a:p>
        </p:txBody>
      </p:sp>
      <p:graphicFrame>
        <p:nvGraphicFramePr>
          <p:cNvPr id="11267" name="Object 10"/>
          <p:cNvGraphicFramePr>
            <a:graphicFrameLocks noGrp="1" noChangeAspect="1"/>
          </p:cNvGraphicFramePr>
          <p:nvPr>
            <p:ph idx="1"/>
            <p:extLst>
              <p:ext uri="{D42A27DB-BD31-4B8C-83A1-F6EECF244321}">
                <p14:modId xmlns:p14="http://schemas.microsoft.com/office/powerpoint/2010/main" val="3941915729"/>
              </p:ext>
            </p:extLst>
          </p:nvPr>
        </p:nvGraphicFramePr>
        <p:xfrm>
          <a:off x="2092950" y="838200"/>
          <a:ext cx="4993650" cy="2895600"/>
        </p:xfrm>
        <a:graphic>
          <a:graphicData uri="http://schemas.openxmlformats.org/presentationml/2006/ole">
            <mc:AlternateContent xmlns:mc="http://schemas.openxmlformats.org/markup-compatibility/2006">
              <mc:Choice xmlns:v="urn:schemas-microsoft-com:vml" Requires="v">
                <p:oleObj spid="_x0000_s27704" name="VISIO" r:id="rId3" imgW="7076880" imgH="4104360" progId="">
                  <p:embed/>
                </p:oleObj>
              </mc:Choice>
              <mc:Fallback>
                <p:oleObj name="VISIO" r:id="rId3" imgW="7076880" imgH="4104360" progId="">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l="2449" t="2249" r="2016" b="5486"/>
                      <a:stretch>
                        <a:fillRect/>
                      </a:stretch>
                    </p:blipFill>
                    <p:spPr bwMode="auto">
                      <a:xfrm>
                        <a:off x="2092950" y="838200"/>
                        <a:ext cx="4993650" cy="2895600"/>
                      </a:xfrm>
                      <a:prstGeom prst="rect">
                        <a:avLst/>
                      </a:prstGeom>
                      <a:noFill/>
                      <a:ln>
                        <a:noFill/>
                      </a:ln>
                      <a:effectLst/>
                    </p:spPr>
                  </p:pic>
                </p:oleObj>
              </mc:Fallback>
            </mc:AlternateContent>
          </a:graphicData>
        </a:graphic>
      </p:graphicFrame>
      <p:graphicFrame>
        <p:nvGraphicFramePr>
          <p:cNvPr id="11266" name="Object 14"/>
          <p:cNvGraphicFramePr>
            <a:graphicFrameLocks noGrp="1" noChangeAspect="1"/>
          </p:cNvGraphicFramePr>
          <p:nvPr>
            <p:ph sz="half" idx="4294967295"/>
            <p:extLst>
              <p:ext uri="{D42A27DB-BD31-4B8C-83A1-F6EECF244321}">
                <p14:modId xmlns:p14="http://schemas.microsoft.com/office/powerpoint/2010/main" val="2874426801"/>
              </p:ext>
            </p:extLst>
          </p:nvPr>
        </p:nvGraphicFramePr>
        <p:xfrm>
          <a:off x="2079625" y="3657600"/>
          <a:ext cx="4930775" cy="2860675"/>
        </p:xfrm>
        <a:graphic>
          <a:graphicData uri="http://schemas.openxmlformats.org/presentationml/2006/ole">
            <mc:AlternateContent xmlns:mc="http://schemas.openxmlformats.org/markup-compatibility/2006">
              <mc:Choice xmlns:v="urn:schemas-microsoft-com:vml" Requires="v">
                <p:oleObj spid="_x0000_s27705" name="VISIO" r:id="rId5" imgW="7063920" imgH="4096800" progId="">
                  <p:embed/>
                </p:oleObj>
              </mc:Choice>
              <mc:Fallback>
                <p:oleObj name="VISIO" r:id="rId5" imgW="7063920" imgH="4096800" progId="">
                  <p:embed/>
                  <p:pic>
                    <p:nvPicPr>
                      <p:cNvPr id="0"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25" y="3657600"/>
                        <a:ext cx="4930775"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5"/>
          <p:cNvSpPr>
            <a:spLocks noChangeArrowheads="1"/>
          </p:cNvSpPr>
          <p:nvPr/>
        </p:nvSpPr>
        <p:spPr bwMode="auto">
          <a:xfrm>
            <a:off x="2805113" y="3014663"/>
            <a:ext cx="9144000" cy="0"/>
          </a:xfrm>
          <a:prstGeom prst="rect">
            <a:avLst/>
          </a:prstGeom>
          <a:noFill/>
          <a:ln w="12700">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Motivation - Continued</a:t>
            </a:r>
          </a:p>
        </p:txBody>
      </p:sp>
      <p:sp>
        <p:nvSpPr>
          <p:cNvPr id="48131" name="Rectangle 3"/>
          <p:cNvSpPr>
            <a:spLocks noGrp="1" noChangeArrowheads="1"/>
          </p:cNvSpPr>
          <p:nvPr>
            <p:ph idx="1"/>
          </p:nvPr>
        </p:nvSpPr>
        <p:spPr/>
        <p:txBody>
          <a:bodyPr/>
          <a:lstStyle/>
          <a:p>
            <a:pPr>
              <a:spcBef>
                <a:spcPts val="1800"/>
              </a:spcBef>
            </a:pPr>
            <a:r>
              <a:rPr lang="en-US" dirty="0" smtClean="0"/>
              <a:t>Harmonics can overload preexisting power factor correcting capacitors at plant facility and at utility distribution points</a:t>
            </a:r>
          </a:p>
          <a:p>
            <a:pPr>
              <a:spcBef>
                <a:spcPts val="1800"/>
              </a:spcBef>
            </a:pPr>
            <a:r>
              <a:rPr lang="en-US" dirty="0" smtClean="0"/>
              <a:t>Harmonics can initiate system resonance that can severely disrupt operation</a:t>
            </a:r>
          </a:p>
          <a:p>
            <a:pPr>
              <a:spcBef>
                <a:spcPts val="1800"/>
              </a:spcBef>
            </a:pPr>
            <a:r>
              <a:rPr lang="en-US" dirty="0" smtClean="0"/>
              <a:t>Hence, control of harmonic current is important to limit voltage harmonics which can be disruptive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smtClean="0"/>
              <a:t>AC Line Reactor vs DC Link Choke</a:t>
            </a:r>
          </a:p>
        </p:txBody>
      </p:sp>
      <p:graphicFrame>
        <p:nvGraphicFramePr>
          <p:cNvPr id="12290" name="Object 9"/>
          <p:cNvGraphicFramePr>
            <a:graphicFrameLocks noGrp="1" noChangeAspect="1"/>
          </p:cNvGraphicFramePr>
          <p:nvPr>
            <p:ph idx="1"/>
            <p:extLst>
              <p:ext uri="{D42A27DB-BD31-4B8C-83A1-F6EECF244321}">
                <p14:modId xmlns:p14="http://schemas.microsoft.com/office/powerpoint/2010/main" val="614607875"/>
              </p:ext>
            </p:extLst>
          </p:nvPr>
        </p:nvGraphicFramePr>
        <p:xfrm>
          <a:off x="793385" y="1629316"/>
          <a:ext cx="7436215" cy="4314284"/>
        </p:xfrm>
        <a:graphic>
          <a:graphicData uri="http://schemas.openxmlformats.org/presentationml/2006/ole">
            <mc:AlternateContent xmlns:mc="http://schemas.openxmlformats.org/markup-compatibility/2006">
              <mc:Choice xmlns:v="urn:schemas-microsoft-com:vml" Requires="v">
                <p:oleObj spid="_x0000_s28701" name="VISIO" r:id="rId3" imgW="6276240" imgH="3642120" progId="">
                  <p:embed/>
                </p:oleObj>
              </mc:Choice>
              <mc:Fallback>
                <p:oleObj name="VISIO" r:id="rId3" imgW="6276240" imgH="364212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85" y="1629316"/>
                        <a:ext cx="7436215" cy="4314284"/>
                      </a:xfrm>
                      <a:prstGeom prst="rect">
                        <a:avLst/>
                      </a:prstGeom>
                      <a:noFill/>
                      <a:ln>
                        <a:noFill/>
                      </a:ln>
                      <a:effectLst/>
                    </p:spPr>
                  </p:pic>
                </p:oleObj>
              </mc:Fallback>
            </mc:AlternateContent>
          </a:graphicData>
        </a:graphic>
      </p:graphicFrame>
      <p:sp>
        <p:nvSpPr>
          <p:cNvPr id="12292" name="Rectangle 5"/>
          <p:cNvSpPr>
            <a:spLocks noChangeArrowheads="1"/>
          </p:cNvSpPr>
          <p:nvPr/>
        </p:nvSpPr>
        <p:spPr bwMode="auto">
          <a:xfrm>
            <a:off x="2805113" y="3014663"/>
            <a:ext cx="9144000" cy="0"/>
          </a:xfrm>
          <a:prstGeom prst="rect">
            <a:avLst/>
          </a:prstGeom>
          <a:noFill/>
          <a:ln w="12700">
            <a:noFill/>
            <a:miter lim="800000"/>
            <a:headEnd/>
            <a:tailEnd/>
          </a:ln>
        </p:spPr>
        <p:txBody>
          <a:bodyPr>
            <a:spAutoFit/>
          </a:bodyPr>
          <a:lstStyle/>
          <a:p>
            <a:endParaRPr lang="en-US"/>
          </a:p>
        </p:txBody>
      </p:sp>
      <p:sp>
        <p:nvSpPr>
          <p:cNvPr id="12293" name="Rectangle 6"/>
          <p:cNvSpPr>
            <a:spLocks noChangeArrowheads="1"/>
          </p:cNvSpPr>
          <p:nvPr/>
        </p:nvSpPr>
        <p:spPr bwMode="auto">
          <a:xfrm>
            <a:off x="3290888" y="3014663"/>
            <a:ext cx="9144000" cy="0"/>
          </a:xfrm>
          <a:prstGeom prst="rect">
            <a:avLst/>
          </a:prstGeom>
          <a:noFill/>
          <a:ln w="12700">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Optimal Solution</a:t>
            </a:r>
          </a:p>
        </p:txBody>
      </p:sp>
      <p:sp>
        <p:nvSpPr>
          <p:cNvPr id="13" name="Content Placeholder 12"/>
          <p:cNvSpPr>
            <a:spLocks noGrp="1"/>
          </p:cNvSpPr>
          <p:nvPr>
            <p:ph idx="1"/>
          </p:nvPr>
        </p:nvSpPr>
        <p:spPr>
          <a:xfrm>
            <a:off x="457200" y="1493837"/>
            <a:ext cx="8229600" cy="4525963"/>
          </a:xfrm>
        </p:spPr>
        <p:txBody>
          <a:bodyPr>
            <a:normAutofit fontScale="92500"/>
          </a:bodyPr>
          <a:lstStyle/>
          <a:p>
            <a:pPr>
              <a:lnSpc>
                <a:spcPct val="150000"/>
              </a:lnSpc>
            </a:pPr>
            <a:r>
              <a:rPr lang="en-US" dirty="0" smtClean="0"/>
              <a:t>AC Line Inductor Alone Not Optimal because of Voltage Drop</a:t>
            </a:r>
          </a:p>
          <a:p>
            <a:pPr>
              <a:lnSpc>
                <a:spcPct val="150000"/>
              </a:lnSpc>
            </a:pPr>
            <a:r>
              <a:rPr lang="en-US" dirty="0" smtClean="0"/>
              <a:t>DC Link Inductor Alone Does Not Provide Surge Protection</a:t>
            </a:r>
          </a:p>
          <a:p>
            <a:pPr>
              <a:lnSpc>
                <a:spcPct val="150000"/>
              </a:lnSpc>
            </a:pPr>
            <a:r>
              <a:rPr lang="en-US" dirty="0" smtClean="0"/>
              <a:t>Optimal Solution is a Combination of the two – 1% AC Input Inductor + Standard DC Link Choke</a:t>
            </a:r>
          </a:p>
        </p:txBody>
      </p:sp>
      <p:sp>
        <p:nvSpPr>
          <p:cNvPr id="61443"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61444" name="Rectangle 4"/>
          <p:cNvSpPr>
            <a:spLocks noChangeArrowheads="1"/>
          </p:cNvSpPr>
          <p:nvPr/>
        </p:nvSpPr>
        <p:spPr bwMode="auto">
          <a:xfrm>
            <a:off x="457200" y="1038225"/>
            <a:ext cx="8426450" cy="5018088"/>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sp>
        <p:nvSpPr>
          <p:cNvPr id="61445" name="Rectangle 5"/>
          <p:cNvSpPr>
            <a:spLocks noChangeArrowheads="1"/>
          </p:cNvSpPr>
          <p:nvPr/>
        </p:nvSpPr>
        <p:spPr bwMode="auto">
          <a:xfrm>
            <a:off x="2805113" y="3014663"/>
            <a:ext cx="9144000" cy="0"/>
          </a:xfrm>
          <a:prstGeom prst="rect">
            <a:avLst/>
          </a:prstGeom>
          <a:noFill/>
          <a:ln w="12700">
            <a:noFill/>
            <a:miter lim="800000"/>
            <a:headEnd/>
            <a:tailEnd/>
          </a:ln>
        </p:spPr>
        <p:txBody>
          <a:bodyPr>
            <a:spAutoFit/>
          </a:bodyPr>
          <a:lstStyle/>
          <a:p>
            <a:endParaRPr lang="en-US"/>
          </a:p>
        </p:txBody>
      </p:sp>
      <p:sp>
        <p:nvSpPr>
          <p:cNvPr id="61446" name="Rectangle 8"/>
          <p:cNvSpPr>
            <a:spLocks noChangeArrowheads="1"/>
          </p:cNvSpPr>
          <p:nvPr/>
        </p:nvSpPr>
        <p:spPr bwMode="auto">
          <a:xfrm>
            <a:off x="3290888" y="3014663"/>
            <a:ext cx="9144000" cy="0"/>
          </a:xfrm>
          <a:prstGeom prst="rect">
            <a:avLst/>
          </a:prstGeom>
          <a:noFill/>
          <a:ln w="12700">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1143000"/>
          </a:xfrm>
        </p:spPr>
        <p:txBody>
          <a:bodyPr>
            <a:normAutofit fontScale="90000"/>
          </a:bodyPr>
          <a:lstStyle/>
          <a:p>
            <a:r>
              <a:rPr lang="en-US" dirty="0" smtClean="0"/>
              <a:t>Issues With Capacitor based Harmonic Filters</a:t>
            </a:r>
          </a:p>
        </p:txBody>
      </p:sp>
      <p:sp>
        <p:nvSpPr>
          <p:cNvPr id="9" name="Content Placeholder 8"/>
          <p:cNvSpPr>
            <a:spLocks noGrp="1"/>
          </p:cNvSpPr>
          <p:nvPr>
            <p:ph idx="1"/>
          </p:nvPr>
        </p:nvSpPr>
        <p:spPr>
          <a:xfrm>
            <a:off x="0" y="1371600"/>
            <a:ext cx="9144000" cy="5638800"/>
          </a:xfrm>
        </p:spPr>
        <p:txBody>
          <a:bodyPr>
            <a:normAutofit fontScale="70000" lnSpcReduction="20000"/>
          </a:bodyPr>
          <a:lstStyle/>
          <a:p>
            <a:pPr>
              <a:lnSpc>
                <a:spcPct val="160000"/>
              </a:lnSpc>
              <a:spcBef>
                <a:spcPts val="1200"/>
              </a:spcBef>
            </a:pPr>
            <a:r>
              <a:rPr lang="en-US" dirty="0" smtClean="0"/>
              <a:t>All capacitor based shunt type filters draw leading current and cause over voltage</a:t>
            </a:r>
          </a:p>
          <a:p>
            <a:pPr>
              <a:lnSpc>
                <a:spcPct val="160000"/>
              </a:lnSpc>
              <a:spcBef>
                <a:spcPts val="1200"/>
              </a:spcBef>
            </a:pPr>
            <a:r>
              <a:rPr lang="en-US" dirty="0" smtClean="0"/>
              <a:t>Capacitors offer low impedance path to harmonic currents due to pre-existing harmonic voltage in AC systems</a:t>
            </a:r>
          </a:p>
          <a:p>
            <a:pPr>
              <a:lnSpc>
                <a:spcPct val="160000"/>
              </a:lnSpc>
              <a:spcBef>
                <a:spcPts val="1200"/>
              </a:spcBef>
            </a:pPr>
            <a:r>
              <a:rPr lang="en-US" dirty="0" smtClean="0"/>
              <a:t>Such deliberate harmonic current flow can cause higher voltage distortion in weak AC systems and this is often referred to as impedance manipulation</a:t>
            </a:r>
          </a:p>
          <a:p>
            <a:pPr>
              <a:lnSpc>
                <a:spcPct val="160000"/>
              </a:lnSpc>
              <a:spcBef>
                <a:spcPts val="1200"/>
              </a:spcBef>
            </a:pPr>
            <a:r>
              <a:rPr lang="en-US" dirty="0" smtClean="0"/>
              <a:t>IEEE 519-2014 strictly restricts such impedance manipulation effect caused by passive components</a:t>
            </a:r>
          </a:p>
          <a:p>
            <a:pPr>
              <a:lnSpc>
                <a:spcPct val="160000"/>
              </a:lnSpc>
              <a:spcBef>
                <a:spcPts val="1200"/>
              </a:spcBef>
            </a:pPr>
            <a:r>
              <a:rPr lang="en-US" dirty="0" smtClean="0">
                <a:solidFill>
                  <a:srgbClr val="FF0000"/>
                </a:solidFill>
              </a:rPr>
              <a:t>AVOID USING CAPACITOR BASED FILTERS</a:t>
            </a:r>
          </a:p>
        </p:txBody>
      </p:sp>
      <p:sp>
        <p:nvSpPr>
          <p:cNvPr id="63492" name="Rectangle 4"/>
          <p:cNvSpPr>
            <a:spLocks noChangeArrowheads="1"/>
          </p:cNvSpPr>
          <p:nvPr/>
        </p:nvSpPr>
        <p:spPr bwMode="auto">
          <a:xfrm>
            <a:off x="76200" y="1085850"/>
            <a:ext cx="8991600" cy="4676775"/>
          </a:xfrm>
          <a:prstGeom prst="rect">
            <a:avLst/>
          </a:prstGeom>
          <a:noFill/>
          <a:ln w="9525">
            <a:noFill/>
            <a:miter lim="800000"/>
            <a:headEnd/>
            <a:tailEnd/>
          </a:ln>
        </p:spPr>
        <p:txBody>
          <a:bodyPr/>
          <a:lstStyle/>
          <a:p>
            <a:pPr marL="231775" indent="-231775" algn="just">
              <a:spcBef>
                <a:spcPct val="30000"/>
              </a:spcBef>
              <a:spcAft>
                <a:spcPts val="1200"/>
              </a:spcAft>
              <a:buClr>
                <a:srgbClr val="0000FF"/>
              </a:buClr>
              <a:buSzPct val="100000"/>
              <a:buFontTx/>
              <a:buChar char="•"/>
            </a:pPr>
            <a:endParaRPr lang="en-US" sz="26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smtClean="0"/>
              <a:t>Multi-pulse Harmonic Mitigation Technique</a:t>
            </a:r>
          </a:p>
        </p:txBody>
      </p:sp>
      <p:sp>
        <p:nvSpPr>
          <p:cNvPr id="9" name="Content Placeholder 8"/>
          <p:cNvSpPr>
            <a:spLocks noGrp="1"/>
          </p:cNvSpPr>
          <p:nvPr>
            <p:ph idx="1"/>
          </p:nvPr>
        </p:nvSpPr>
        <p:spPr>
          <a:xfrm>
            <a:off x="457200" y="1600200"/>
            <a:ext cx="8229600" cy="2819399"/>
          </a:xfrm>
        </p:spPr>
        <p:txBody>
          <a:bodyPr>
            <a:normAutofit fontScale="92500"/>
          </a:bodyPr>
          <a:lstStyle/>
          <a:p>
            <a:pPr>
              <a:lnSpc>
                <a:spcPct val="150000"/>
              </a:lnSpc>
            </a:pPr>
            <a:r>
              <a:rPr lang="en-US" dirty="0" smtClean="0"/>
              <a:t>12-pulse Techniques</a:t>
            </a:r>
          </a:p>
          <a:p>
            <a:pPr lvl="1">
              <a:lnSpc>
                <a:spcPct val="150000"/>
              </a:lnSpc>
            </a:pPr>
            <a:r>
              <a:rPr lang="en-US" dirty="0" smtClean="0"/>
              <a:t>Three-winding isolation transformer</a:t>
            </a:r>
          </a:p>
          <a:p>
            <a:pPr lvl="1">
              <a:lnSpc>
                <a:spcPct val="150000"/>
              </a:lnSpc>
            </a:pPr>
            <a:r>
              <a:rPr lang="en-US" dirty="0" smtClean="0"/>
              <a:t>Hybrid 12-pulse</a:t>
            </a:r>
          </a:p>
          <a:p>
            <a:pPr lvl="1">
              <a:lnSpc>
                <a:spcPct val="150000"/>
              </a:lnSpc>
            </a:pPr>
            <a:r>
              <a:rPr lang="en-US" dirty="0" smtClean="0"/>
              <a:t>Autotransformer based 12-pulse scheme</a:t>
            </a:r>
          </a:p>
        </p:txBody>
      </p:sp>
      <p:sp>
        <p:nvSpPr>
          <p:cNvPr id="65539"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65540" name="Rectangle 4"/>
          <p:cNvSpPr>
            <a:spLocks noChangeArrowheads="1"/>
          </p:cNvSpPr>
          <p:nvPr/>
        </p:nvSpPr>
        <p:spPr bwMode="auto">
          <a:xfrm>
            <a:off x="244475" y="1531938"/>
            <a:ext cx="8594725" cy="342582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Three Winding 12-pulse Scheme</a:t>
            </a:r>
            <a:endParaRPr lang="en-US" dirty="0" smtClean="0"/>
          </a:p>
        </p:txBody>
      </p:sp>
      <p:sp>
        <p:nvSpPr>
          <p:cNvPr id="30" name="Text Placeholder 29"/>
          <p:cNvSpPr>
            <a:spLocks noGrp="1"/>
          </p:cNvSpPr>
          <p:nvPr>
            <p:ph idx="1"/>
          </p:nvPr>
        </p:nvSpPr>
        <p:spPr>
          <a:xfrm>
            <a:off x="457200" y="1295400"/>
            <a:ext cx="8229600" cy="4525963"/>
          </a:xfrm>
        </p:spPr>
        <p:txBody>
          <a:bodyPr/>
          <a:lstStyle/>
          <a:p>
            <a:r>
              <a:rPr lang="en-US" dirty="0" smtClean="0"/>
              <a:t>Rated for full power operation – bulky but ONLY option when input is medium voltage and drive is of low voltage rating</a:t>
            </a:r>
          </a:p>
        </p:txBody>
      </p:sp>
      <p:graphicFrame>
        <p:nvGraphicFramePr>
          <p:cNvPr id="17410" name="Object 7"/>
          <p:cNvGraphicFramePr>
            <a:graphicFrameLocks noGrp="1" noChangeAspect="1"/>
          </p:cNvGraphicFramePr>
          <p:nvPr>
            <p:ph type="tbl" idx="4294967295"/>
            <p:extLst>
              <p:ext uri="{D42A27DB-BD31-4B8C-83A1-F6EECF244321}">
                <p14:modId xmlns:p14="http://schemas.microsoft.com/office/powerpoint/2010/main" val="1207614062"/>
              </p:ext>
            </p:extLst>
          </p:nvPr>
        </p:nvGraphicFramePr>
        <p:xfrm>
          <a:off x="718323" y="3048001"/>
          <a:ext cx="7663677" cy="2819400"/>
        </p:xfrm>
        <a:graphic>
          <a:graphicData uri="http://schemas.openxmlformats.org/presentationml/2006/ole">
            <mc:AlternateContent xmlns:mc="http://schemas.openxmlformats.org/markup-compatibility/2006">
              <mc:Choice xmlns:v="urn:schemas-microsoft-com:vml" Requires="v">
                <p:oleObj spid="_x0000_s29725" name="VISIO" r:id="rId3" imgW="6309000" imgH="2321640" progId="">
                  <p:embed/>
                </p:oleObj>
              </mc:Choice>
              <mc:Fallback>
                <p:oleObj name="VISIO" r:id="rId3" imgW="6309000" imgH="232164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23" y="3048001"/>
                        <a:ext cx="7663677" cy="2819400"/>
                      </a:xfrm>
                      <a:prstGeom prst="rect">
                        <a:avLst/>
                      </a:prstGeom>
                      <a:noFill/>
                      <a:ln>
                        <a:noFill/>
                      </a:ln>
                      <a:effectLst/>
                    </p:spPr>
                  </p:pic>
                </p:oleObj>
              </mc:Fallback>
            </mc:AlternateContent>
          </a:graphicData>
        </a:graphic>
      </p:graphicFrame>
      <p:sp>
        <p:nvSpPr>
          <p:cNvPr id="17413" name="Rectangle 4"/>
          <p:cNvSpPr>
            <a:spLocks noChangeArrowheads="1"/>
          </p:cNvSpPr>
          <p:nvPr/>
        </p:nvSpPr>
        <p:spPr bwMode="auto">
          <a:xfrm>
            <a:off x="769938" y="4281488"/>
            <a:ext cx="7607300" cy="1916112"/>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sp>
        <p:nvSpPr>
          <p:cNvPr id="17414" name="Rectangle 6"/>
          <p:cNvSpPr>
            <a:spLocks noChangeArrowheads="1"/>
          </p:cNvSpPr>
          <p:nvPr/>
        </p:nvSpPr>
        <p:spPr bwMode="auto">
          <a:xfrm>
            <a:off x="1462088" y="2095500"/>
            <a:ext cx="9144000" cy="0"/>
          </a:xfrm>
          <a:prstGeom prst="rect">
            <a:avLst/>
          </a:prstGeom>
          <a:noFill/>
          <a:ln w="12700">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r>
              <a:rPr lang="en-US" smtClean="0"/>
              <a:t>Three Winding 12-pulse Waveforms</a:t>
            </a:r>
          </a:p>
        </p:txBody>
      </p:sp>
      <p:sp>
        <p:nvSpPr>
          <p:cNvPr id="18436"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18437" name="Rectangle 5"/>
          <p:cNvSpPr>
            <a:spLocks noChangeArrowheads="1"/>
          </p:cNvSpPr>
          <p:nvPr/>
        </p:nvSpPr>
        <p:spPr bwMode="auto">
          <a:xfrm>
            <a:off x="1462088" y="2095500"/>
            <a:ext cx="9144000" cy="0"/>
          </a:xfrm>
          <a:prstGeom prst="rect">
            <a:avLst/>
          </a:prstGeom>
          <a:noFill/>
          <a:ln w="12700">
            <a:noFill/>
            <a:miter lim="800000"/>
            <a:headEnd/>
            <a:tailEnd/>
          </a:ln>
        </p:spPr>
        <p:txBody>
          <a:bodyPr>
            <a:spAutoFit/>
          </a:bodyPr>
          <a:lstStyle/>
          <a:p>
            <a:endParaRPr lang="en-US"/>
          </a:p>
        </p:txBody>
      </p:sp>
      <p:graphicFrame>
        <p:nvGraphicFramePr>
          <p:cNvPr id="18434" name="Object 7"/>
          <p:cNvGraphicFramePr>
            <a:graphicFrameLocks noChangeAspect="1"/>
          </p:cNvGraphicFramePr>
          <p:nvPr/>
        </p:nvGraphicFramePr>
        <p:xfrm>
          <a:off x="1554163" y="1447800"/>
          <a:ext cx="6096000" cy="4572000"/>
        </p:xfrm>
        <a:graphic>
          <a:graphicData uri="http://schemas.openxmlformats.org/presentationml/2006/ole">
            <mc:AlternateContent xmlns:mc="http://schemas.openxmlformats.org/markup-compatibility/2006">
              <mc:Choice xmlns:v="urn:schemas-microsoft-com:vml" Requires="v">
                <p:oleObj spid="_x0000_s30749" name="Image" r:id="rId3" imgW="6095238" imgH="4571429" progId="">
                  <p:embed/>
                </p:oleObj>
              </mc:Choice>
              <mc:Fallback>
                <p:oleObj name="Image" r:id="rId3" imgW="6095238" imgH="457142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8"/>
          <p:cNvSpPr txBox="1">
            <a:spLocks noChangeArrowheads="1"/>
          </p:cNvSpPr>
          <p:nvPr/>
        </p:nvSpPr>
        <p:spPr bwMode="auto">
          <a:xfrm>
            <a:off x="6846889" y="5654675"/>
            <a:ext cx="1839912" cy="646331"/>
          </a:xfrm>
          <a:prstGeom prst="rect">
            <a:avLst/>
          </a:prstGeom>
          <a:noFill/>
          <a:ln w="9525">
            <a:noFill/>
            <a:miter lim="800000"/>
            <a:headEnd/>
            <a:tailEnd/>
          </a:ln>
        </p:spPr>
        <p:txBody>
          <a:bodyPr wrap="square">
            <a:spAutoFit/>
          </a:bodyPr>
          <a:lstStyle/>
          <a:p>
            <a:pPr algn="l"/>
            <a:r>
              <a:rPr lang="en-US" dirty="0">
                <a:ea typeface="MS PGothic" pitchFamily="34" charset="-128"/>
              </a:rPr>
              <a:t>Load= 40hp</a:t>
            </a:r>
          </a:p>
          <a:p>
            <a:pPr algn="l"/>
            <a:r>
              <a:rPr lang="en-US" dirty="0">
                <a:ea typeface="MS PGothic" pitchFamily="34" charset="-128"/>
              </a:rPr>
              <a:t>THD= 13.4%</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Hybrid 12-pulse Scheme</a:t>
            </a:r>
            <a:endParaRPr lang="en-US" dirty="0" smtClean="0"/>
          </a:p>
        </p:txBody>
      </p:sp>
      <p:sp>
        <p:nvSpPr>
          <p:cNvPr id="18" name="Text Placeholder 17"/>
          <p:cNvSpPr>
            <a:spLocks noGrp="1"/>
          </p:cNvSpPr>
          <p:nvPr>
            <p:ph idx="1"/>
          </p:nvPr>
        </p:nvSpPr>
        <p:spPr/>
        <p:txBody>
          <a:bodyPr/>
          <a:lstStyle/>
          <a:p>
            <a:r>
              <a:rPr lang="en-US" smtClean="0"/>
              <a:t>Transformer rated for half power – attractive option</a:t>
            </a:r>
          </a:p>
          <a:p>
            <a:endParaRPr lang="en-US" dirty="0"/>
          </a:p>
        </p:txBody>
      </p:sp>
      <p:graphicFrame>
        <p:nvGraphicFramePr>
          <p:cNvPr id="19458" name="Object 9"/>
          <p:cNvGraphicFramePr>
            <a:graphicFrameLocks noGrp="1" noChangeAspect="1"/>
          </p:cNvGraphicFramePr>
          <p:nvPr>
            <p:ph type="tbl" idx="4294967295"/>
            <p:extLst>
              <p:ext uri="{D42A27DB-BD31-4B8C-83A1-F6EECF244321}">
                <p14:modId xmlns:p14="http://schemas.microsoft.com/office/powerpoint/2010/main" val="1024577657"/>
              </p:ext>
            </p:extLst>
          </p:nvPr>
        </p:nvGraphicFramePr>
        <p:xfrm>
          <a:off x="609600" y="2971800"/>
          <a:ext cx="8055397" cy="2909887"/>
        </p:xfrm>
        <a:graphic>
          <a:graphicData uri="http://schemas.openxmlformats.org/presentationml/2006/ole">
            <mc:AlternateContent xmlns:mc="http://schemas.openxmlformats.org/markup-compatibility/2006">
              <mc:Choice xmlns:v="urn:schemas-microsoft-com:vml" Requires="v">
                <p:oleObj spid="_x0000_s31773" name="VISIO" r:id="rId3" imgW="6790320" imgH="2452320" progId="">
                  <p:embed/>
                </p:oleObj>
              </mc:Choice>
              <mc:Fallback>
                <p:oleObj name="VISIO" r:id="rId3" imgW="6790320" imgH="245232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8055397" cy="2909887"/>
                      </a:xfrm>
                      <a:prstGeom prst="rect">
                        <a:avLst/>
                      </a:prstGeom>
                      <a:noFill/>
                      <a:ln>
                        <a:noFill/>
                      </a:ln>
                      <a:effectLst/>
                    </p:spPr>
                  </p:pic>
                </p:oleObj>
              </mc:Fallback>
            </mc:AlternateContent>
          </a:graphicData>
        </a:graphic>
      </p:graphicFrame>
      <p:sp>
        <p:nvSpPr>
          <p:cNvPr id="19460"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19462" name="Rectangle 5"/>
          <p:cNvSpPr>
            <a:spLocks noChangeArrowheads="1"/>
          </p:cNvSpPr>
          <p:nvPr/>
        </p:nvSpPr>
        <p:spPr bwMode="auto">
          <a:xfrm>
            <a:off x="1462088" y="2095500"/>
            <a:ext cx="9144000" cy="0"/>
          </a:xfrm>
          <a:prstGeom prst="rect">
            <a:avLst/>
          </a:prstGeom>
          <a:noFill/>
          <a:ln w="12700">
            <a:noFill/>
            <a:miter lim="800000"/>
            <a:headEnd/>
            <a:tailEnd/>
          </a:ln>
        </p:spPr>
        <p:txBody>
          <a:bodyPr>
            <a:spAutoFit/>
          </a:bodyPr>
          <a:lstStyle/>
          <a:p>
            <a:endParaRPr lang="en-US"/>
          </a:p>
        </p:txBody>
      </p:sp>
      <p:sp>
        <p:nvSpPr>
          <p:cNvPr id="19463" name="Rectangle 8"/>
          <p:cNvSpPr>
            <a:spLocks noChangeArrowheads="1"/>
          </p:cNvSpPr>
          <p:nvPr/>
        </p:nvSpPr>
        <p:spPr bwMode="auto">
          <a:xfrm>
            <a:off x="1919288" y="2252663"/>
            <a:ext cx="9144000" cy="0"/>
          </a:xfrm>
          <a:prstGeom prst="rect">
            <a:avLst/>
          </a:prstGeom>
          <a:noFill/>
          <a:ln w="12700">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smtClean="0"/>
              <a:t>Hybrid 12-pulse Waveforms</a:t>
            </a:r>
          </a:p>
        </p:txBody>
      </p:sp>
      <p:sp>
        <p:nvSpPr>
          <p:cNvPr id="20485"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20486" name="Rectangle 5"/>
          <p:cNvSpPr>
            <a:spLocks noChangeArrowheads="1"/>
          </p:cNvSpPr>
          <p:nvPr/>
        </p:nvSpPr>
        <p:spPr bwMode="auto">
          <a:xfrm>
            <a:off x="1462088" y="2095500"/>
            <a:ext cx="9144000" cy="0"/>
          </a:xfrm>
          <a:prstGeom prst="rect">
            <a:avLst/>
          </a:prstGeom>
          <a:noFill/>
          <a:ln w="12700">
            <a:noFill/>
            <a:miter lim="800000"/>
            <a:headEnd/>
            <a:tailEnd/>
          </a:ln>
        </p:spPr>
        <p:txBody>
          <a:bodyPr>
            <a:spAutoFit/>
          </a:bodyPr>
          <a:lstStyle/>
          <a:p>
            <a:endParaRPr lang="en-US"/>
          </a:p>
        </p:txBody>
      </p:sp>
      <p:sp>
        <p:nvSpPr>
          <p:cNvPr id="20487" name="Rectangle 6"/>
          <p:cNvSpPr>
            <a:spLocks noChangeArrowheads="1"/>
          </p:cNvSpPr>
          <p:nvPr/>
        </p:nvSpPr>
        <p:spPr bwMode="auto">
          <a:xfrm>
            <a:off x="1919288" y="2252663"/>
            <a:ext cx="9144000" cy="0"/>
          </a:xfrm>
          <a:prstGeom prst="rect">
            <a:avLst/>
          </a:prstGeom>
          <a:noFill/>
          <a:ln w="12700">
            <a:noFill/>
            <a:miter lim="800000"/>
            <a:headEnd/>
            <a:tailEnd/>
          </a:ln>
        </p:spPr>
        <p:txBody>
          <a:bodyPr>
            <a:spAutoFit/>
          </a:bodyPr>
          <a:lstStyle/>
          <a:p>
            <a:endParaRPr lang="en-US"/>
          </a:p>
        </p:txBody>
      </p:sp>
      <p:grpSp>
        <p:nvGrpSpPr>
          <p:cNvPr id="2" name="Group 12"/>
          <p:cNvGrpSpPr>
            <a:grpSpLocks/>
          </p:cNvGrpSpPr>
          <p:nvPr/>
        </p:nvGrpSpPr>
        <p:grpSpPr bwMode="auto">
          <a:xfrm>
            <a:off x="3211513" y="2305050"/>
            <a:ext cx="5622925" cy="0"/>
            <a:chOff x="43" y="0"/>
            <a:chExt cx="3542" cy="0"/>
          </a:xfrm>
        </p:grpSpPr>
        <p:sp>
          <p:nvSpPr>
            <p:cNvPr id="20494" name="Rectangle 10"/>
            <p:cNvSpPr>
              <a:spLocks noChangeArrowheads="1"/>
            </p:cNvSpPr>
            <p:nvPr/>
          </p:nvSpPr>
          <p:spPr bwMode="auto">
            <a:xfrm>
              <a:off x="43" y="0"/>
              <a:ext cx="1771" cy="0"/>
            </a:xfrm>
            <a:prstGeom prst="rect">
              <a:avLst/>
            </a:prstGeom>
            <a:noFill/>
            <a:ln w="12700">
              <a:noFill/>
              <a:miter lim="800000"/>
              <a:headEnd/>
              <a:tailEnd/>
            </a:ln>
          </p:spPr>
          <p:txBody>
            <a:bodyPr>
              <a:spAutoFit/>
            </a:bodyPr>
            <a:lstStyle/>
            <a:p>
              <a:endParaRPr lang="en-US"/>
            </a:p>
          </p:txBody>
        </p:sp>
        <p:sp>
          <p:nvSpPr>
            <p:cNvPr id="20495" name="Rectangle 11"/>
            <p:cNvSpPr>
              <a:spLocks noChangeArrowheads="1"/>
            </p:cNvSpPr>
            <p:nvPr/>
          </p:nvSpPr>
          <p:spPr bwMode="auto">
            <a:xfrm>
              <a:off x="1814" y="0"/>
              <a:ext cx="1771" cy="0"/>
            </a:xfrm>
            <a:prstGeom prst="rect">
              <a:avLst/>
            </a:prstGeom>
            <a:noFill/>
            <a:ln w="12700">
              <a:noFill/>
              <a:miter lim="800000"/>
              <a:headEnd/>
              <a:tailEnd/>
            </a:ln>
          </p:spPr>
          <p:txBody>
            <a:bodyPr>
              <a:spAutoFit/>
            </a:bodyPr>
            <a:lstStyle/>
            <a:p>
              <a:endParaRPr lang="en-US"/>
            </a:p>
          </p:txBody>
        </p:sp>
      </p:grpSp>
      <p:sp>
        <p:nvSpPr>
          <p:cNvPr id="20489" name="Rectangle 15"/>
          <p:cNvSpPr>
            <a:spLocks noChangeArrowheads="1"/>
          </p:cNvSpPr>
          <p:nvPr/>
        </p:nvSpPr>
        <p:spPr bwMode="auto">
          <a:xfrm>
            <a:off x="3052763" y="2290763"/>
            <a:ext cx="9144000" cy="0"/>
          </a:xfrm>
          <a:prstGeom prst="rect">
            <a:avLst/>
          </a:prstGeom>
          <a:noFill/>
          <a:ln w="12700">
            <a:noFill/>
            <a:miter lim="800000"/>
            <a:headEnd/>
            <a:tailEnd/>
          </a:ln>
        </p:spPr>
        <p:txBody>
          <a:bodyPr>
            <a:spAutoFit/>
          </a:bodyPr>
          <a:lstStyle/>
          <a:p>
            <a:endParaRPr lang="en-US"/>
          </a:p>
        </p:txBody>
      </p:sp>
      <p:sp>
        <p:nvSpPr>
          <p:cNvPr id="20490" name="Rectangle 17"/>
          <p:cNvSpPr>
            <a:spLocks noChangeArrowheads="1"/>
          </p:cNvSpPr>
          <p:nvPr/>
        </p:nvSpPr>
        <p:spPr bwMode="auto">
          <a:xfrm>
            <a:off x="3119438" y="2314575"/>
            <a:ext cx="9144000" cy="0"/>
          </a:xfrm>
          <a:prstGeom prst="rect">
            <a:avLst/>
          </a:prstGeom>
          <a:noFill/>
          <a:ln w="12700">
            <a:noFill/>
            <a:miter lim="800000"/>
            <a:headEnd/>
            <a:tailEnd/>
          </a:ln>
        </p:spPr>
        <p:txBody>
          <a:bodyPr>
            <a:spAutoFit/>
          </a:bodyPr>
          <a:lstStyle/>
          <a:p>
            <a:endParaRPr lang="en-US"/>
          </a:p>
        </p:txBody>
      </p:sp>
      <p:graphicFrame>
        <p:nvGraphicFramePr>
          <p:cNvPr id="20482" name="Object 19"/>
          <p:cNvGraphicFramePr>
            <a:graphicFrameLocks noChangeAspect="1"/>
          </p:cNvGraphicFramePr>
          <p:nvPr/>
        </p:nvGraphicFramePr>
        <p:xfrm>
          <a:off x="4885204" y="1905000"/>
          <a:ext cx="3955583" cy="3048000"/>
        </p:xfrm>
        <a:graphic>
          <a:graphicData uri="http://schemas.openxmlformats.org/presentationml/2006/ole">
            <mc:AlternateContent xmlns:mc="http://schemas.openxmlformats.org/markup-compatibility/2006">
              <mc:Choice xmlns:v="urn:schemas-microsoft-com:vml" Requires="v">
                <p:oleObj spid="_x0000_s32822" name="VISIO" r:id="rId3" imgW="3381120" imgH="2597400" progId="">
                  <p:embed/>
                </p:oleObj>
              </mc:Choice>
              <mc:Fallback>
                <p:oleObj name="VISIO" r:id="rId3" imgW="3381120" imgH="2597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204" y="1905000"/>
                        <a:ext cx="3955583"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18"/>
          <p:cNvGraphicFramePr>
            <a:graphicFrameLocks noChangeAspect="1"/>
          </p:cNvGraphicFramePr>
          <p:nvPr/>
        </p:nvGraphicFramePr>
        <p:xfrm>
          <a:off x="152400" y="3048000"/>
          <a:ext cx="4549775" cy="1881397"/>
        </p:xfrm>
        <a:graphic>
          <a:graphicData uri="http://schemas.openxmlformats.org/presentationml/2006/ole">
            <mc:AlternateContent xmlns:mc="http://schemas.openxmlformats.org/markup-compatibility/2006">
              <mc:Choice xmlns:v="urn:schemas-microsoft-com:vml" Requires="v">
                <p:oleObj spid="_x0000_s32823" name="VISIO" r:id="rId5" imgW="4131720" imgH="1701720" progId="">
                  <p:embed/>
                </p:oleObj>
              </mc:Choice>
              <mc:Fallback>
                <p:oleObj name="VISIO" r:id="rId5" imgW="4131720" imgH="17017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48000"/>
                        <a:ext cx="4549775" cy="1881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20"/>
          <p:cNvSpPr>
            <a:spLocks noChangeArrowheads="1"/>
          </p:cNvSpPr>
          <p:nvPr/>
        </p:nvSpPr>
        <p:spPr bwMode="auto">
          <a:xfrm>
            <a:off x="0" y="1771650"/>
            <a:ext cx="9144000" cy="0"/>
          </a:xfrm>
          <a:prstGeom prst="rect">
            <a:avLst/>
          </a:prstGeom>
          <a:noFill/>
          <a:ln w="12700">
            <a:noFill/>
            <a:miter lim="800000"/>
            <a:headEnd/>
            <a:tailEnd/>
          </a:ln>
        </p:spPr>
        <p:txBody>
          <a:bodyPr wrap="none" anchor="ctr">
            <a:spAutoFit/>
          </a:bodyPr>
          <a:lstStyle/>
          <a:p>
            <a:endParaRPr lang="en-US"/>
          </a:p>
        </p:txBody>
      </p:sp>
      <p:sp>
        <p:nvSpPr>
          <p:cNvPr id="20492" name="Rectangle 21"/>
          <p:cNvSpPr>
            <a:spLocks noChangeArrowheads="1"/>
          </p:cNvSpPr>
          <p:nvPr/>
        </p:nvSpPr>
        <p:spPr bwMode="auto">
          <a:xfrm>
            <a:off x="0" y="3790950"/>
            <a:ext cx="9144000" cy="0"/>
          </a:xfrm>
          <a:prstGeom prst="rect">
            <a:avLst/>
          </a:prstGeom>
          <a:noFill/>
          <a:ln w="12700">
            <a:noFill/>
            <a:miter lim="800000"/>
            <a:headEnd/>
            <a:tailEnd/>
          </a:ln>
        </p:spPr>
        <p:txBody>
          <a:bodyPr wrap="none" anchor="ctr">
            <a:spAutoFit/>
          </a:bodyPr>
          <a:lstStyle/>
          <a:p>
            <a:pPr algn="l">
              <a:tabLst>
                <a:tab pos="0" algn="l"/>
              </a:tabLst>
            </a:pPr>
            <a:endParaRPr lang="en-US">
              <a:latin typeface="Times New Roman" pitchFamily="18" charset="0"/>
            </a:endParaRPr>
          </a:p>
        </p:txBody>
      </p:sp>
      <p:sp>
        <p:nvSpPr>
          <p:cNvPr id="20493" name="Rectangle 22"/>
          <p:cNvSpPr>
            <a:spLocks noChangeArrowheads="1"/>
          </p:cNvSpPr>
          <p:nvPr/>
        </p:nvSpPr>
        <p:spPr bwMode="auto">
          <a:xfrm>
            <a:off x="5029200" y="5257800"/>
            <a:ext cx="3722688" cy="701675"/>
          </a:xfrm>
          <a:prstGeom prst="rect">
            <a:avLst/>
          </a:prstGeom>
          <a:noFill/>
          <a:ln w="12700">
            <a:noFill/>
            <a:miter lim="800000"/>
            <a:headEnd/>
            <a:tailEnd/>
          </a:ln>
        </p:spPr>
        <p:txBody>
          <a:bodyPr wrap="square" anchor="ctr">
            <a:spAutoFit/>
          </a:bodyPr>
          <a:lstStyle/>
          <a:p>
            <a:pPr algn="l"/>
            <a:r>
              <a:rPr lang="en-US" sz="2000" dirty="0"/>
              <a:t>THD= 6.7% with 5% input reactor;</a:t>
            </a:r>
          </a:p>
          <a:p>
            <a:pPr algn="l"/>
            <a:r>
              <a:rPr lang="en-US" sz="2000" dirty="0"/>
              <a:t>8.8% with no input AC reactor.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fontScale="90000"/>
          </a:bodyPr>
          <a:lstStyle/>
          <a:p>
            <a:r>
              <a:rPr lang="en-US" smtClean="0"/>
              <a:t>Standard Delta-Fork 12-pulse Autotransformer</a:t>
            </a:r>
          </a:p>
        </p:txBody>
      </p:sp>
      <p:sp>
        <p:nvSpPr>
          <p:cNvPr id="10" name="Content Placeholder 9"/>
          <p:cNvSpPr>
            <a:spLocks noGrp="1"/>
          </p:cNvSpPr>
          <p:nvPr>
            <p:ph idx="1"/>
          </p:nvPr>
        </p:nvSpPr>
        <p:spPr>
          <a:xfrm>
            <a:off x="457200" y="1600201"/>
            <a:ext cx="8229600" cy="1600200"/>
          </a:xfrm>
        </p:spPr>
        <p:txBody>
          <a:bodyPr>
            <a:normAutofit fontScale="92500" lnSpcReduction="20000"/>
          </a:bodyPr>
          <a:lstStyle/>
          <a:p>
            <a:r>
              <a:rPr lang="en-US" dirty="0" smtClean="0"/>
              <a:t>12-Pulse operation not possible with above configuration since voltage across X11 and X3 is higher than X11 and X31 resulting in unequal current sharing</a:t>
            </a:r>
          </a:p>
          <a:p>
            <a:endParaRPr lang="en-US" dirty="0"/>
          </a:p>
        </p:txBody>
      </p:sp>
      <p:sp>
        <p:nvSpPr>
          <p:cNvPr id="19461"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graphicFrame>
        <p:nvGraphicFramePr>
          <p:cNvPr id="19458" name="Object 3"/>
          <p:cNvGraphicFramePr>
            <a:graphicFrameLocks noChangeAspect="1"/>
          </p:cNvGraphicFramePr>
          <p:nvPr/>
        </p:nvGraphicFramePr>
        <p:xfrm>
          <a:off x="609600" y="3352800"/>
          <a:ext cx="7686675" cy="2978554"/>
        </p:xfrm>
        <a:graphic>
          <a:graphicData uri="http://schemas.openxmlformats.org/presentationml/2006/ole">
            <mc:AlternateContent xmlns:mc="http://schemas.openxmlformats.org/markup-compatibility/2006">
              <mc:Choice xmlns:v="urn:schemas-microsoft-com:vml" Requires="v">
                <p:oleObj spid="_x0000_s33820" name="Visio" r:id="rId3" imgW="6377008" imgH="2475265" progId="">
                  <p:embed/>
                </p:oleObj>
              </mc:Choice>
              <mc:Fallback>
                <p:oleObj name="Visio" r:id="rId3" imgW="6377008" imgH="247526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52800"/>
                        <a:ext cx="7686675" cy="2978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Autofit/>
          </a:bodyPr>
          <a:lstStyle/>
          <a:p>
            <a:r>
              <a:rPr lang="en-US" sz="3600" dirty="0" smtClean="0"/>
              <a:t>Waveforms for 12-pulse Delta Fork Autotransformer – Not Good Performance</a:t>
            </a:r>
          </a:p>
        </p:txBody>
      </p:sp>
      <p:sp>
        <p:nvSpPr>
          <p:cNvPr id="12" name="Content Placeholder 11"/>
          <p:cNvSpPr>
            <a:spLocks noGrp="1"/>
          </p:cNvSpPr>
          <p:nvPr>
            <p:ph idx="1"/>
          </p:nvPr>
        </p:nvSpPr>
        <p:spPr>
          <a:xfrm>
            <a:off x="457200" y="1600201"/>
            <a:ext cx="8229600" cy="1600200"/>
          </a:xfrm>
        </p:spPr>
        <p:txBody>
          <a:bodyPr>
            <a:normAutofit fontScale="77500" lnSpcReduction="20000"/>
          </a:bodyPr>
          <a:lstStyle/>
          <a:p>
            <a:r>
              <a:rPr lang="en-US" dirty="0" smtClean="0"/>
              <a:t> 12 Pulse Operation is NOT possible</a:t>
            </a:r>
          </a:p>
          <a:p>
            <a:r>
              <a:rPr lang="en-US" dirty="0" smtClean="0"/>
              <a:t>  Stresses across Rectifier Diodes are High</a:t>
            </a:r>
          </a:p>
          <a:p>
            <a:r>
              <a:rPr lang="en-US" dirty="0" smtClean="0"/>
              <a:t>  DC Bus Capacitor Voltage is Higher than Normal</a:t>
            </a:r>
          </a:p>
          <a:p>
            <a:r>
              <a:rPr lang="en-US" dirty="0" smtClean="0"/>
              <a:t>  THD observed is 40% - close to 6-pulse performance</a:t>
            </a:r>
            <a:endParaRPr lang="en-US" dirty="0"/>
          </a:p>
        </p:txBody>
      </p:sp>
      <p:sp>
        <p:nvSpPr>
          <p:cNvPr id="20486"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graphicFrame>
        <p:nvGraphicFramePr>
          <p:cNvPr id="20482" name="Object 3"/>
          <p:cNvGraphicFramePr>
            <a:graphicFrameLocks noChangeAspect="1"/>
          </p:cNvGraphicFramePr>
          <p:nvPr/>
        </p:nvGraphicFramePr>
        <p:xfrm>
          <a:off x="469900" y="3384550"/>
          <a:ext cx="4208463" cy="2876550"/>
        </p:xfrm>
        <a:graphic>
          <a:graphicData uri="http://schemas.openxmlformats.org/presentationml/2006/ole">
            <mc:AlternateContent xmlns:mc="http://schemas.openxmlformats.org/markup-compatibility/2006">
              <mc:Choice xmlns:v="urn:schemas-microsoft-com:vml" Requires="v">
                <p:oleObj spid="_x0000_s34870" name="Visio" r:id="rId3" imgW="3625994" imgH="2470230" progId="">
                  <p:embed/>
                </p:oleObj>
              </mc:Choice>
              <mc:Fallback>
                <p:oleObj name="Visio" r:id="rId3" imgW="3625994" imgH="247023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3384550"/>
                        <a:ext cx="4208463"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6"/>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graphicFrame>
        <p:nvGraphicFramePr>
          <p:cNvPr id="20483" name="Object 5"/>
          <p:cNvGraphicFramePr>
            <a:graphicFrameLocks noChangeAspect="1"/>
          </p:cNvGraphicFramePr>
          <p:nvPr/>
        </p:nvGraphicFramePr>
        <p:xfrm>
          <a:off x="4678363" y="3333750"/>
          <a:ext cx="4211637" cy="2990850"/>
        </p:xfrm>
        <a:graphic>
          <a:graphicData uri="http://schemas.openxmlformats.org/presentationml/2006/ole">
            <mc:AlternateContent xmlns:mc="http://schemas.openxmlformats.org/markup-compatibility/2006">
              <mc:Choice xmlns:v="urn:schemas-microsoft-com:vml" Requires="v">
                <p:oleObj spid="_x0000_s34871" name="Visio" r:id="rId5" imgW="3489990" imgH="2482714" progId="">
                  <p:embed/>
                </p:oleObj>
              </mc:Choice>
              <mc:Fallback>
                <p:oleObj name="Visio" r:id="rId5" imgW="3489990" imgH="2482714"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363" y="3333750"/>
                        <a:ext cx="4211637" cy="299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r>
              <a:rPr lang="en-US" smtClean="0"/>
              <a:t>Introduction</a:t>
            </a:r>
          </a:p>
        </p:txBody>
      </p:sp>
      <p:sp>
        <p:nvSpPr>
          <p:cNvPr id="50179" name="Rectangle 1027"/>
          <p:cNvSpPr>
            <a:spLocks noGrp="1" noChangeArrowheads="1"/>
          </p:cNvSpPr>
          <p:nvPr>
            <p:ph idx="1"/>
          </p:nvPr>
        </p:nvSpPr>
        <p:spPr/>
        <p:txBody>
          <a:bodyPr/>
          <a:lstStyle/>
          <a:p>
            <a:r>
              <a:rPr lang="en-US" smtClean="0"/>
              <a:t>Non-linear loads – current does not follow applied voltage waveform</a:t>
            </a:r>
          </a:p>
          <a:p>
            <a:endParaRPr lang="en-US" smtClean="0"/>
          </a:p>
        </p:txBody>
      </p:sp>
      <p:pic>
        <p:nvPicPr>
          <p:cNvPr id="50180" name="Picture 1062"/>
          <p:cNvPicPr>
            <a:picLocks noChangeAspect="1" noChangeArrowheads="1"/>
          </p:cNvPicPr>
          <p:nvPr/>
        </p:nvPicPr>
        <p:blipFill>
          <a:blip r:embed="rId2" cstate="print">
            <a:lum contrast="36000"/>
            <a:grayscl/>
            <a:biLevel thresh="50000"/>
          </a:blip>
          <a:srcRect b="1967"/>
          <a:stretch>
            <a:fillRect/>
          </a:stretch>
        </p:blipFill>
        <p:spPr bwMode="auto">
          <a:xfrm>
            <a:off x="252413" y="2963863"/>
            <a:ext cx="8613775" cy="3114675"/>
          </a:xfrm>
          <a:prstGeom prst="rect">
            <a:avLst/>
          </a:prstGeom>
          <a:solidFill>
            <a:srgbClr val="000000"/>
          </a:solid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fontScale="90000"/>
          </a:bodyPr>
          <a:lstStyle/>
          <a:p>
            <a:r>
              <a:rPr lang="en-US" smtClean="0"/>
              <a:t>Correct Topology For 12-pulse Autotransformer</a:t>
            </a:r>
          </a:p>
        </p:txBody>
      </p:sp>
      <p:sp>
        <p:nvSpPr>
          <p:cNvPr id="11" name="Content Placeholder 10"/>
          <p:cNvSpPr>
            <a:spLocks noGrp="1"/>
          </p:cNvSpPr>
          <p:nvPr>
            <p:ph idx="1"/>
          </p:nvPr>
        </p:nvSpPr>
        <p:spPr>
          <a:xfrm>
            <a:off x="457200" y="1600201"/>
            <a:ext cx="8229600" cy="1447800"/>
          </a:xfrm>
        </p:spPr>
        <p:txBody>
          <a:bodyPr>
            <a:normAutofit fontScale="77500" lnSpcReduction="20000"/>
          </a:bodyPr>
          <a:lstStyle/>
          <a:p>
            <a:r>
              <a:rPr lang="en-US" dirty="0" smtClean="0"/>
              <a:t>Needs access to DC bus</a:t>
            </a:r>
          </a:p>
          <a:p>
            <a:r>
              <a:rPr lang="en-US" dirty="0" smtClean="0"/>
              <a:t>Large, bulky, occupies space, and expensive</a:t>
            </a:r>
          </a:p>
          <a:p>
            <a:r>
              <a:rPr lang="en-US" dirty="0" smtClean="0"/>
              <a:t>Can meet IEEE 519-2014 harmonic levels for </a:t>
            </a:r>
            <a:r>
              <a:rPr lang="en-US" dirty="0" err="1" smtClean="0"/>
              <a:t>Isc</a:t>
            </a:r>
            <a:r>
              <a:rPr lang="en-US" dirty="0" smtClean="0"/>
              <a:t>/IL &gt; 100.</a:t>
            </a:r>
          </a:p>
          <a:p>
            <a:endParaRPr lang="en-US" dirty="0"/>
          </a:p>
        </p:txBody>
      </p:sp>
      <p:sp>
        <p:nvSpPr>
          <p:cNvPr id="21509"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sp>
        <p:nvSpPr>
          <p:cNvPr id="21510"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graphicFrame>
        <p:nvGraphicFramePr>
          <p:cNvPr id="21506" name="Object 3"/>
          <p:cNvGraphicFramePr>
            <a:graphicFrameLocks noChangeAspect="1"/>
          </p:cNvGraphicFramePr>
          <p:nvPr/>
        </p:nvGraphicFramePr>
        <p:xfrm>
          <a:off x="1219200" y="2969008"/>
          <a:ext cx="6607175" cy="3279391"/>
        </p:xfrm>
        <a:graphic>
          <a:graphicData uri="http://schemas.openxmlformats.org/presentationml/2006/ole">
            <mc:AlternateContent xmlns:mc="http://schemas.openxmlformats.org/markup-compatibility/2006">
              <mc:Choice xmlns:v="urn:schemas-microsoft-com:vml" Requires="v">
                <p:oleObj spid="_x0000_s35868" name="Visio" r:id="rId3" imgW="7357353" imgH="3286395" progId="">
                  <p:embed/>
                </p:oleObj>
              </mc:Choice>
              <mc:Fallback>
                <p:oleObj name="Visio" r:id="rId3" imgW="7357353" imgH="32863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9811"/>
                      <a:stretch>
                        <a:fillRect/>
                      </a:stretch>
                    </p:blipFill>
                    <p:spPr bwMode="auto">
                      <a:xfrm>
                        <a:off x="1219200" y="2969008"/>
                        <a:ext cx="6607175" cy="3279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92162"/>
          </a:xfrm>
        </p:spPr>
        <p:txBody>
          <a:bodyPr>
            <a:normAutofit/>
          </a:bodyPr>
          <a:lstStyle/>
          <a:p>
            <a:r>
              <a:rPr lang="en-US" dirty="0" smtClean="0"/>
              <a:t>12-pulse Active Topology</a:t>
            </a:r>
          </a:p>
        </p:txBody>
      </p:sp>
      <p:sp>
        <p:nvSpPr>
          <p:cNvPr id="60419"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60420" name="Rectangle 4"/>
          <p:cNvSpPr>
            <a:spLocks noChangeArrowheads="1"/>
          </p:cNvSpPr>
          <p:nvPr/>
        </p:nvSpPr>
        <p:spPr bwMode="auto">
          <a:xfrm>
            <a:off x="219075" y="850900"/>
            <a:ext cx="8924925" cy="526097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880413302"/>
              </p:ext>
            </p:extLst>
          </p:nvPr>
        </p:nvGraphicFramePr>
        <p:xfrm>
          <a:off x="533400" y="753092"/>
          <a:ext cx="7419445" cy="3133108"/>
        </p:xfrm>
        <a:graphic>
          <a:graphicData uri="http://schemas.openxmlformats.org/presentationml/2006/ole">
            <mc:AlternateContent xmlns:mc="http://schemas.openxmlformats.org/markup-compatibility/2006">
              <mc:Choice xmlns:v="urn:schemas-microsoft-com:vml" Requires="v">
                <p:oleObj spid="_x0000_s39940" name="Visio" r:id="rId3" imgW="9546498" imgH="4023432" progId="Visio.Drawing.11">
                  <p:embed/>
                </p:oleObj>
              </mc:Choice>
              <mc:Fallback>
                <p:oleObj name="Visio" r:id="rId3" imgW="9546498" imgH="402343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53092"/>
                        <a:ext cx="7419445" cy="3133108"/>
                      </a:xfrm>
                      <a:prstGeom prst="rect">
                        <a:avLst/>
                      </a:prstGeom>
                      <a:noFill/>
                    </p:spPr>
                  </p:pic>
                </p:oleObj>
              </mc:Fallback>
            </mc:AlternateContent>
          </a:graphicData>
        </a:graphic>
      </p:graphicFrame>
      <p:pic>
        <p:nvPicPr>
          <p:cNvPr id="10" name="Picture 9"/>
          <p:cNvPicPr/>
          <p:nvPr/>
        </p:nvPicPr>
        <p:blipFill>
          <a:blip r:embed="rId5" cstate="print"/>
          <a:srcRect l="2193" t="6332" r="18939" b="13111"/>
          <a:stretch>
            <a:fillRect/>
          </a:stretch>
        </p:blipFill>
        <p:spPr bwMode="auto">
          <a:xfrm>
            <a:off x="0" y="3405186"/>
            <a:ext cx="3733800" cy="2919413"/>
          </a:xfrm>
          <a:prstGeom prst="rect">
            <a:avLst/>
          </a:prstGeom>
          <a:noFill/>
          <a:ln w="9525">
            <a:noFill/>
            <a:miter lim="800000"/>
            <a:headEnd/>
            <a:tailEnd/>
          </a:ln>
        </p:spPr>
      </p:pic>
      <p:sp>
        <p:nvSpPr>
          <p:cNvPr id="5" name="Rectangle 4"/>
          <p:cNvSpPr/>
          <p:nvPr/>
        </p:nvSpPr>
        <p:spPr>
          <a:xfrm>
            <a:off x="6172200" y="2533986"/>
            <a:ext cx="2971800" cy="1015663"/>
          </a:xfrm>
          <a:prstGeom prst="rect">
            <a:avLst/>
          </a:prstGeom>
        </p:spPr>
        <p:txBody>
          <a:bodyPr wrap="square">
            <a:spAutoFit/>
          </a:bodyPr>
          <a:lstStyle/>
          <a:p>
            <a:r>
              <a:rPr lang="en-US" sz="2000" b="1" dirty="0"/>
              <a:t>Input Voltage THD= </a:t>
            </a:r>
            <a:r>
              <a:rPr lang="en-US" sz="2000" b="1" dirty="0" smtClean="0"/>
              <a:t>1.48%</a:t>
            </a:r>
          </a:p>
          <a:p>
            <a:r>
              <a:rPr lang="en-US" sz="2000" b="1" dirty="0" smtClean="0"/>
              <a:t>Input Current THD= 4.41%</a:t>
            </a:r>
          </a:p>
          <a:p>
            <a:r>
              <a:rPr lang="en-US" sz="2000" b="1" dirty="0" smtClean="0"/>
              <a:t>True </a:t>
            </a:r>
            <a:r>
              <a:rPr lang="en-US" sz="2000" b="1" dirty="0"/>
              <a:t>Power Factor= </a:t>
            </a:r>
            <a:r>
              <a:rPr lang="en-US" sz="2000" b="1" dirty="0" smtClean="0"/>
              <a:t>0.99</a:t>
            </a:r>
            <a:endParaRPr lang="en-US" sz="2000" b="1" dirty="0"/>
          </a:p>
        </p:txBody>
      </p:sp>
      <p:sp>
        <p:nvSpPr>
          <p:cNvPr id="11" name="Rectangle 10"/>
          <p:cNvSpPr>
            <a:spLocks noChangeArrowheads="1"/>
          </p:cNvSpPr>
          <p:nvPr/>
        </p:nvSpPr>
        <p:spPr bwMode="auto">
          <a:xfrm>
            <a:off x="3817620" y="3803551"/>
            <a:ext cx="52501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5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Low Harmonic Distortion</a:t>
            </a:r>
          </a:p>
          <a:p>
            <a:pPr marL="285750" marR="0" lvl="0" indent="-285750" algn="l" defTabSz="914400" rtl="0" eaLnBrk="1" fontAlgn="base" latinLnBrk="0" hangingPunct="1">
              <a:lnSpc>
                <a:spcPct val="150000"/>
              </a:lnSpc>
              <a:spcBef>
                <a:spcPct val="0"/>
              </a:spcBef>
              <a:spcAft>
                <a:spcPct val="0"/>
              </a:spcAft>
              <a:buClrTx/>
              <a:buSzTx/>
              <a:buFont typeface="Arial" pitchFamily="34" charset="0"/>
              <a:buChar char="•"/>
              <a:tabLst/>
            </a:pPr>
            <a:r>
              <a:rPr lang="en-US" sz="1600" dirty="0" smtClean="0">
                <a:latin typeface="Arial" pitchFamily="34" charset="0"/>
                <a:ea typeface="Times New Roman" pitchFamily="18" charset="0"/>
                <a:cs typeface="Arial" pitchFamily="34" charset="0"/>
              </a:rPr>
              <a:t>Low Component Count</a:t>
            </a:r>
          </a:p>
          <a:p>
            <a:pPr marL="285750" marR="0" lvl="0" indent="-285750" algn="l" defTabSz="914400" rtl="0" eaLnBrk="1" fontAlgn="base" latinLnBrk="0" hangingPunct="1">
              <a:lnSpc>
                <a:spcPct val="150000"/>
              </a:lnSpc>
              <a:spcBef>
                <a:spcPct val="0"/>
              </a:spcBef>
              <a:spcAft>
                <a:spcPct val="0"/>
              </a:spcAft>
              <a:buClrTx/>
              <a:buSzTx/>
              <a:buFont typeface="Arial" pitchFamily="34" charset="0"/>
              <a:buChar char="•"/>
              <a:tabLst/>
            </a:pPr>
            <a:r>
              <a:rPr lang="en-US" sz="1600" dirty="0" smtClean="0">
                <a:latin typeface="Arial" pitchFamily="34" charset="0"/>
                <a:ea typeface="Times New Roman" pitchFamily="18" charset="0"/>
                <a:cs typeface="Arial" pitchFamily="34" charset="0"/>
              </a:rPr>
              <a:t>Needs only 0.05pu input inductor, but needs input auto transformer</a:t>
            </a:r>
          </a:p>
          <a:p>
            <a:pPr marL="285750" marR="0" lvl="0" indent="-285750" algn="l" defTabSz="914400" rtl="0" eaLnBrk="1" fontAlgn="base" latinLnBrk="0" hangingPunct="1">
              <a:lnSpc>
                <a:spcPct val="15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Overall</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System Efficiency approaches 90% including motor efficiency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3315958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152400"/>
            <a:ext cx="8229600" cy="944562"/>
          </a:xfrm>
        </p:spPr>
        <p:txBody>
          <a:bodyPr>
            <a:normAutofit fontScale="90000"/>
          </a:bodyPr>
          <a:lstStyle/>
          <a:p>
            <a:r>
              <a:rPr lang="en-US" dirty="0" smtClean="0"/>
              <a:t>System Approach By Employing 12-pulse Autotransformer</a:t>
            </a:r>
          </a:p>
        </p:txBody>
      </p:sp>
      <p:sp>
        <p:nvSpPr>
          <p:cNvPr id="12" name="Content Placeholder 11"/>
          <p:cNvSpPr>
            <a:spLocks noGrp="1"/>
          </p:cNvSpPr>
          <p:nvPr>
            <p:ph idx="1"/>
          </p:nvPr>
        </p:nvSpPr>
        <p:spPr>
          <a:xfrm>
            <a:off x="0" y="1143000"/>
            <a:ext cx="9144000" cy="1524000"/>
          </a:xfrm>
        </p:spPr>
        <p:txBody>
          <a:bodyPr>
            <a:normAutofit fontScale="62500" lnSpcReduction="20000"/>
          </a:bodyPr>
          <a:lstStyle/>
          <a:p>
            <a:pPr>
              <a:lnSpc>
                <a:spcPct val="170000"/>
              </a:lnSpc>
            </a:pPr>
            <a:r>
              <a:rPr lang="en-US" dirty="0" smtClean="0"/>
              <a:t>Good performance can be achieved by distributing loads across phase-shifted windings of autotransformer – systems approach is environmentally friendly</a:t>
            </a:r>
          </a:p>
          <a:p>
            <a:pPr>
              <a:lnSpc>
                <a:spcPct val="170000"/>
              </a:lnSpc>
            </a:pPr>
            <a:r>
              <a:rPr lang="en-US" dirty="0" smtClean="0"/>
              <a:t>Cost Effective - can meet IEEE 519-2014 at PCC</a:t>
            </a:r>
          </a:p>
        </p:txBody>
      </p:sp>
      <p:sp>
        <p:nvSpPr>
          <p:cNvPr id="22532" name="Rectangle 3"/>
          <p:cNvSpPr>
            <a:spLocks noChangeArrowheads="1"/>
          </p:cNvSpPr>
          <p:nvPr/>
        </p:nvSpPr>
        <p:spPr bwMode="auto">
          <a:xfrm>
            <a:off x="0" y="4438650"/>
            <a:ext cx="9232900" cy="176212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dirty="0">
              <a:solidFill>
                <a:srgbClr val="0033CC"/>
              </a:solidFill>
            </a:endParaRPr>
          </a:p>
        </p:txBody>
      </p:sp>
      <p:sp>
        <p:nvSpPr>
          <p:cNvPr id="22533"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sp>
        <p:nvSpPr>
          <p:cNvPr id="22534"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sp>
        <p:nvSpPr>
          <p:cNvPr id="22535"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71749"/>
            <a:ext cx="4794986"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r>
              <a:rPr lang="en-US" sz="3600" dirty="0" smtClean="0"/>
              <a:t>Typical Performance Seen on System Level Base with 12-Pulse Autotransformer Configuration</a:t>
            </a:r>
          </a:p>
        </p:txBody>
      </p:sp>
      <p:sp>
        <p:nvSpPr>
          <p:cNvPr id="64515" name="Text Box 4"/>
          <p:cNvSpPr txBox="1">
            <a:spLocks noChangeArrowheads="1"/>
          </p:cNvSpPr>
          <p:nvPr/>
        </p:nvSpPr>
        <p:spPr bwMode="auto">
          <a:xfrm>
            <a:off x="533400" y="5867400"/>
            <a:ext cx="8134350" cy="523220"/>
          </a:xfrm>
          <a:prstGeom prst="rect">
            <a:avLst/>
          </a:prstGeom>
          <a:noFill/>
          <a:ln w="9525">
            <a:noFill/>
            <a:miter lim="800000"/>
            <a:headEnd/>
            <a:tailEnd/>
          </a:ln>
        </p:spPr>
        <p:txBody>
          <a:bodyPr wrap="square">
            <a:spAutoFit/>
          </a:bodyPr>
          <a:lstStyle/>
          <a:p>
            <a:pPr algn="l">
              <a:buFont typeface="Arial" pitchFamily="34" charset="0"/>
              <a:buChar char="•"/>
            </a:pPr>
            <a:r>
              <a:rPr lang="en-US" dirty="0"/>
              <a:t>  </a:t>
            </a:r>
            <a:r>
              <a:rPr lang="en-US" sz="2800" dirty="0"/>
              <a:t> </a:t>
            </a:r>
            <a:r>
              <a:rPr lang="en-US" dirty="0"/>
              <a:t>More Balanced </a:t>
            </a:r>
            <a:r>
              <a:rPr lang="en-US" dirty="0" smtClean="0"/>
              <a:t>is the Load </a:t>
            </a:r>
            <a:r>
              <a:rPr lang="en-US" dirty="0"/>
              <a:t>between Outputs, better is the harmonic performance</a:t>
            </a:r>
          </a:p>
        </p:txBody>
      </p:sp>
      <p:sp>
        <p:nvSpPr>
          <p:cNvPr id="64516" name="Rectangle 4"/>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sp>
        <p:nvSpPr>
          <p:cNvPr id="64517" name="Rectangle 6"/>
          <p:cNvSpPr>
            <a:spLocks noChangeArrowheads="1"/>
          </p:cNvSpPr>
          <p:nvPr/>
        </p:nvSpPr>
        <p:spPr bwMode="auto">
          <a:xfrm>
            <a:off x="0" y="0"/>
            <a:ext cx="9144000" cy="0"/>
          </a:xfrm>
          <a:prstGeom prst="rect">
            <a:avLst/>
          </a:prstGeom>
          <a:noFill/>
          <a:ln w="25400">
            <a:noFill/>
            <a:miter lim="800000"/>
            <a:headEnd/>
            <a:tailEnd/>
          </a:ln>
        </p:spPr>
        <p:txBody>
          <a:bodyPr wrap="none" lIns="91333" tIns="45665" rIns="91333" bIns="45665" anchor="ctr">
            <a:spAutoFit/>
          </a:bodyPr>
          <a:lstStyle/>
          <a:p>
            <a:endParaRPr lang="en-US"/>
          </a:p>
        </p:txBody>
      </p:sp>
      <p:pic>
        <p:nvPicPr>
          <p:cNvPr id="64518" name="Picture 4"/>
          <p:cNvPicPr>
            <a:picLocks noChangeAspect="1" noChangeArrowheads="1"/>
          </p:cNvPicPr>
          <p:nvPr/>
        </p:nvPicPr>
        <p:blipFill>
          <a:blip r:embed="rId2" cstate="print"/>
          <a:srcRect/>
          <a:stretch>
            <a:fillRect/>
          </a:stretch>
        </p:blipFill>
        <p:spPr bwMode="auto">
          <a:xfrm>
            <a:off x="1080915" y="1738313"/>
            <a:ext cx="7072485" cy="422002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Power Factor and Harmonics</a:t>
            </a:r>
          </a:p>
        </p:txBody>
      </p:sp>
      <p:sp>
        <p:nvSpPr>
          <p:cNvPr id="13" name="Content Placeholder 12"/>
          <p:cNvSpPr>
            <a:spLocks noGrp="1"/>
          </p:cNvSpPr>
          <p:nvPr>
            <p:ph idx="1"/>
          </p:nvPr>
        </p:nvSpPr>
        <p:spPr>
          <a:xfrm>
            <a:off x="228600" y="1600200"/>
            <a:ext cx="8763000" cy="4525963"/>
          </a:xfrm>
        </p:spPr>
        <p:txBody>
          <a:bodyPr>
            <a:normAutofit/>
          </a:bodyPr>
          <a:lstStyle/>
          <a:p>
            <a:pPr>
              <a:lnSpc>
                <a:spcPct val="150000"/>
              </a:lnSpc>
            </a:pPr>
            <a:r>
              <a:rPr lang="en-US" dirty="0" smtClean="0"/>
              <a:t>Two Definitions of Power Factor Exists</a:t>
            </a:r>
          </a:p>
          <a:p>
            <a:pPr>
              <a:lnSpc>
                <a:spcPct val="150000"/>
              </a:lnSpc>
            </a:pPr>
            <a:r>
              <a:rPr lang="en-US" dirty="0" smtClean="0"/>
              <a:t>Displacement Power Factor: Cosine of the angle between the fundamental voltage and fundamental current waveform</a:t>
            </a:r>
          </a:p>
          <a:p>
            <a:pPr>
              <a:lnSpc>
                <a:spcPct val="150000"/>
              </a:lnSpc>
            </a:pPr>
            <a:r>
              <a:rPr lang="en-US" dirty="0" smtClean="0"/>
              <a:t>For VFDs, this value is almost always unity (0.99)</a:t>
            </a:r>
          </a:p>
          <a:p>
            <a:endParaRPr lang="en-US" dirty="0"/>
          </a:p>
        </p:txBody>
      </p:sp>
      <p:sp>
        <p:nvSpPr>
          <p:cNvPr id="69635"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69637" name="Rectangle 5"/>
          <p:cNvSpPr>
            <a:spLocks noChangeArrowheads="1"/>
          </p:cNvSpPr>
          <p:nvPr/>
        </p:nvSpPr>
        <p:spPr bwMode="auto">
          <a:xfrm>
            <a:off x="1919288" y="2252663"/>
            <a:ext cx="9144000" cy="0"/>
          </a:xfrm>
          <a:prstGeom prst="rect">
            <a:avLst/>
          </a:prstGeom>
          <a:noFill/>
          <a:ln w="12700">
            <a:noFill/>
            <a:miter lim="800000"/>
            <a:headEnd/>
            <a:tailEnd/>
          </a:ln>
        </p:spPr>
        <p:txBody>
          <a:bodyPr>
            <a:spAutoFit/>
          </a:bodyPr>
          <a:lstStyle/>
          <a:p>
            <a:endParaRPr lang="en-US"/>
          </a:p>
        </p:txBody>
      </p:sp>
      <p:sp>
        <p:nvSpPr>
          <p:cNvPr id="69640" name="Rectangle 10"/>
          <p:cNvSpPr>
            <a:spLocks noChangeArrowheads="1"/>
          </p:cNvSpPr>
          <p:nvPr/>
        </p:nvSpPr>
        <p:spPr bwMode="auto">
          <a:xfrm>
            <a:off x="3076575" y="2309813"/>
            <a:ext cx="9144000" cy="0"/>
          </a:xfrm>
          <a:prstGeom prst="rect">
            <a:avLst/>
          </a:prstGeom>
          <a:noFill/>
          <a:ln w="12700">
            <a:noFill/>
            <a:miter lim="800000"/>
            <a:headEn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n-US" smtClean="0"/>
              <a:t>Power Factor and Harmonics</a:t>
            </a:r>
            <a:endParaRPr lang="en-US" dirty="0" smtClean="0"/>
          </a:p>
        </p:txBody>
      </p:sp>
      <p:sp>
        <p:nvSpPr>
          <p:cNvPr id="16" name="Content Placeholder 15"/>
          <p:cNvSpPr>
            <a:spLocks noGrp="1"/>
          </p:cNvSpPr>
          <p:nvPr>
            <p:ph idx="1"/>
          </p:nvPr>
        </p:nvSpPr>
        <p:spPr>
          <a:xfrm>
            <a:off x="457200" y="1219200"/>
            <a:ext cx="8458200" cy="2667000"/>
          </a:xfrm>
        </p:spPr>
        <p:txBody>
          <a:bodyPr>
            <a:normAutofit fontScale="85000" lnSpcReduction="10000"/>
          </a:bodyPr>
          <a:lstStyle/>
          <a:p>
            <a:pPr>
              <a:lnSpc>
                <a:spcPct val="160000"/>
              </a:lnSpc>
            </a:pPr>
            <a:r>
              <a:rPr lang="en-US" dirty="0" smtClean="0"/>
              <a:t>True Power Factor </a:t>
            </a:r>
          </a:p>
          <a:p>
            <a:pPr lvl="1">
              <a:lnSpc>
                <a:spcPct val="160000"/>
              </a:lnSpc>
            </a:pPr>
            <a:r>
              <a:rPr lang="en-US" dirty="0" smtClean="0"/>
              <a:t>Ratio of True Power to Total Volt-Ampere Demanded by Load</a:t>
            </a:r>
          </a:p>
          <a:p>
            <a:pPr lvl="1">
              <a:lnSpc>
                <a:spcPct val="160000"/>
              </a:lnSpc>
            </a:pPr>
            <a:r>
              <a:rPr lang="en-US" dirty="0" smtClean="0"/>
              <a:t>Total Volt-Ampere includes VA demanded by Harmonic Content in Waveform </a:t>
            </a:r>
          </a:p>
          <a:p>
            <a:pPr lvl="1"/>
            <a:endParaRPr lang="en-US" dirty="0" smtClean="0"/>
          </a:p>
          <a:p>
            <a:endParaRPr lang="en-US" dirty="0"/>
          </a:p>
        </p:txBody>
      </p:sp>
      <p:sp>
        <p:nvSpPr>
          <p:cNvPr id="29701"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sp>
        <p:nvSpPr>
          <p:cNvPr id="29703" name="Rectangle 5"/>
          <p:cNvSpPr>
            <a:spLocks noChangeArrowheads="1"/>
          </p:cNvSpPr>
          <p:nvPr/>
        </p:nvSpPr>
        <p:spPr bwMode="auto">
          <a:xfrm>
            <a:off x="1919288" y="2252663"/>
            <a:ext cx="9144000" cy="0"/>
          </a:xfrm>
          <a:prstGeom prst="rect">
            <a:avLst/>
          </a:prstGeom>
          <a:noFill/>
          <a:ln w="12700">
            <a:noFill/>
            <a:miter lim="800000"/>
            <a:headEnd/>
            <a:tailEnd/>
          </a:ln>
        </p:spPr>
        <p:txBody>
          <a:bodyPr>
            <a:spAutoFit/>
          </a:bodyPr>
          <a:lstStyle/>
          <a:p>
            <a:endParaRPr lang="en-US"/>
          </a:p>
        </p:txBody>
      </p:sp>
      <p:sp>
        <p:nvSpPr>
          <p:cNvPr id="29704" name="Rectangle 6"/>
          <p:cNvSpPr>
            <a:spLocks noChangeArrowheads="1"/>
          </p:cNvSpPr>
          <p:nvPr/>
        </p:nvSpPr>
        <p:spPr bwMode="auto">
          <a:xfrm>
            <a:off x="1333500" y="1981200"/>
            <a:ext cx="9144000" cy="0"/>
          </a:xfrm>
          <a:prstGeom prst="rect">
            <a:avLst/>
          </a:prstGeom>
          <a:noFill/>
          <a:ln w="12700">
            <a:noFill/>
            <a:miter lim="800000"/>
            <a:headEnd/>
            <a:tailEnd/>
          </a:ln>
        </p:spPr>
        <p:txBody>
          <a:bodyPr>
            <a:spAutoFit/>
          </a:bodyPr>
          <a:lstStyle/>
          <a:p>
            <a:endParaRPr lang="en-US"/>
          </a:p>
        </p:txBody>
      </p:sp>
      <p:sp>
        <p:nvSpPr>
          <p:cNvPr id="29705" name="Rectangle 7"/>
          <p:cNvSpPr>
            <a:spLocks noChangeArrowheads="1"/>
          </p:cNvSpPr>
          <p:nvPr/>
        </p:nvSpPr>
        <p:spPr bwMode="auto">
          <a:xfrm>
            <a:off x="1690688" y="1895475"/>
            <a:ext cx="9144000" cy="0"/>
          </a:xfrm>
          <a:prstGeom prst="rect">
            <a:avLst/>
          </a:prstGeom>
          <a:noFill/>
          <a:ln w="12700">
            <a:noFill/>
            <a:miter lim="800000"/>
            <a:headEnd/>
            <a:tailEnd/>
          </a:ln>
        </p:spPr>
        <p:txBody>
          <a:bodyPr>
            <a:spAutoFit/>
          </a:bodyPr>
          <a:lstStyle/>
          <a:p>
            <a:endParaRPr lang="en-US"/>
          </a:p>
        </p:txBody>
      </p:sp>
      <p:sp>
        <p:nvSpPr>
          <p:cNvPr id="29706" name="Rectangle 8"/>
          <p:cNvSpPr>
            <a:spLocks noChangeArrowheads="1"/>
          </p:cNvSpPr>
          <p:nvPr/>
        </p:nvSpPr>
        <p:spPr bwMode="auto">
          <a:xfrm>
            <a:off x="3095625" y="2314575"/>
            <a:ext cx="9144000" cy="0"/>
          </a:xfrm>
          <a:prstGeom prst="rect">
            <a:avLst/>
          </a:prstGeom>
          <a:noFill/>
          <a:ln w="12700">
            <a:noFill/>
            <a:miter lim="800000"/>
            <a:headEnd/>
            <a:tailEnd/>
          </a:ln>
        </p:spPr>
        <p:txBody>
          <a:bodyPr>
            <a:spAutoFit/>
          </a:bodyPr>
          <a:lstStyle/>
          <a:p>
            <a:endParaRPr lang="en-US"/>
          </a:p>
        </p:txBody>
      </p:sp>
      <p:sp>
        <p:nvSpPr>
          <p:cNvPr id="29707" name="Rectangle 9"/>
          <p:cNvSpPr>
            <a:spLocks noChangeArrowheads="1"/>
          </p:cNvSpPr>
          <p:nvPr/>
        </p:nvSpPr>
        <p:spPr bwMode="auto">
          <a:xfrm>
            <a:off x="3076575" y="2309813"/>
            <a:ext cx="9144000" cy="0"/>
          </a:xfrm>
          <a:prstGeom prst="rect">
            <a:avLst/>
          </a:prstGeom>
          <a:noFill/>
          <a:ln w="12700">
            <a:noFill/>
            <a:miter lim="800000"/>
            <a:headEnd/>
            <a:tailEnd/>
          </a:ln>
        </p:spPr>
        <p:txBody>
          <a:bodyPr>
            <a:spAutoFit/>
          </a:bodyPr>
          <a:lstStyle/>
          <a:p>
            <a:endParaRPr lang="en-US"/>
          </a:p>
        </p:txBody>
      </p:sp>
      <p:graphicFrame>
        <p:nvGraphicFramePr>
          <p:cNvPr id="29698" name="Object 13"/>
          <p:cNvGraphicFramePr>
            <a:graphicFrameLocks noChangeAspect="1"/>
          </p:cNvGraphicFramePr>
          <p:nvPr/>
        </p:nvGraphicFramePr>
        <p:xfrm>
          <a:off x="4148138" y="3790157"/>
          <a:ext cx="1262062" cy="781843"/>
        </p:xfrm>
        <a:graphic>
          <a:graphicData uri="http://schemas.openxmlformats.org/presentationml/2006/ole">
            <mc:AlternateContent xmlns:mc="http://schemas.openxmlformats.org/markup-compatibility/2006">
              <mc:Choice xmlns:v="urn:schemas-microsoft-com:vml" Requires="v">
                <p:oleObj spid="_x0000_s37942" name="Equation" r:id="rId3" imgW="736600" imgH="457200" progId="Equation.3">
                  <p:embed/>
                </p:oleObj>
              </mc:Choice>
              <mc:Fallback>
                <p:oleObj name="Equation" r:id="rId3" imgW="7366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138" y="3790157"/>
                        <a:ext cx="1262062" cy="781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9" name="Object 14"/>
          <p:cNvGraphicFramePr>
            <a:graphicFrameLocks noChangeAspect="1"/>
          </p:cNvGraphicFramePr>
          <p:nvPr/>
        </p:nvGraphicFramePr>
        <p:xfrm>
          <a:off x="1454150" y="4766470"/>
          <a:ext cx="5275790" cy="1424780"/>
        </p:xfrm>
        <a:graphic>
          <a:graphicData uri="http://schemas.openxmlformats.org/presentationml/2006/ole">
            <mc:AlternateContent xmlns:mc="http://schemas.openxmlformats.org/markup-compatibility/2006">
              <mc:Choice xmlns:v="urn:schemas-microsoft-com:vml" Requires="v">
                <p:oleObj spid="_x0000_s37943" name="Equation" r:id="rId5" imgW="3810000" imgH="1028700" progId="Equation.3">
                  <p:embed/>
                </p:oleObj>
              </mc:Choice>
              <mc:Fallback>
                <p:oleObj name="Equation" r:id="rId5" imgW="3810000" imgH="1028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150" y="4766470"/>
                        <a:ext cx="5275790" cy="1424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
          <p:cNvSpPr>
            <a:spLocks noGrp="1" noChangeArrowheads="1"/>
          </p:cNvSpPr>
          <p:nvPr>
            <p:ph type="title"/>
          </p:nvPr>
        </p:nvSpPr>
        <p:spPr/>
        <p:txBody>
          <a:bodyPr/>
          <a:lstStyle/>
          <a:p>
            <a:r>
              <a:rPr lang="en-US" smtClean="0"/>
              <a:t>Power Factor and Harmonics</a:t>
            </a:r>
          </a:p>
        </p:txBody>
      </p:sp>
      <p:sp>
        <p:nvSpPr>
          <p:cNvPr id="20" name="Content Placeholder 19"/>
          <p:cNvSpPr>
            <a:spLocks noGrp="1"/>
          </p:cNvSpPr>
          <p:nvPr>
            <p:ph idx="1"/>
          </p:nvPr>
        </p:nvSpPr>
        <p:spPr>
          <a:xfrm>
            <a:off x="457200" y="1600200"/>
            <a:ext cx="2362200" cy="4525963"/>
          </a:xfrm>
        </p:spPr>
        <p:txBody>
          <a:bodyPr/>
          <a:lstStyle/>
          <a:p>
            <a:r>
              <a:rPr lang="en-US" dirty="0" smtClean="0"/>
              <a:t>True Power Factor is poor:</a:t>
            </a:r>
          </a:p>
          <a:p>
            <a:endParaRPr lang="en-US" dirty="0"/>
          </a:p>
        </p:txBody>
      </p:sp>
      <p:sp>
        <p:nvSpPr>
          <p:cNvPr id="30728" name="Rectangle 4"/>
          <p:cNvSpPr>
            <a:spLocks noChangeArrowheads="1"/>
          </p:cNvSpPr>
          <p:nvPr/>
        </p:nvSpPr>
        <p:spPr bwMode="auto">
          <a:xfrm>
            <a:off x="304800" y="923925"/>
            <a:ext cx="6286500" cy="835025"/>
          </a:xfrm>
          <a:prstGeom prst="rect">
            <a:avLst/>
          </a:prstGeom>
          <a:noFill/>
          <a:ln w="9525">
            <a:noFill/>
            <a:miter lim="800000"/>
            <a:headEnd/>
            <a:tailEnd/>
          </a:ln>
        </p:spPr>
        <p:txBody>
          <a:bodyPr/>
          <a:lstStyle/>
          <a:p>
            <a:pPr marL="231775" indent="-231775" algn="l">
              <a:lnSpc>
                <a:spcPct val="150000"/>
              </a:lnSpc>
              <a:spcBef>
                <a:spcPct val="30000"/>
              </a:spcBef>
              <a:spcAft>
                <a:spcPct val="10000"/>
              </a:spcAft>
              <a:buClr>
                <a:srgbClr val="0000FF"/>
              </a:buClr>
              <a:buSzPct val="100000"/>
              <a:buFontTx/>
              <a:buChar char="•"/>
            </a:pPr>
            <a:endParaRPr lang="en-US" sz="2800" b="1" dirty="0"/>
          </a:p>
        </p:txBody>
      </p:sp>
      <p:graphicFrame>
        <p:nvGraphicFramePr>
          <p:cNvPr id="30722" name="Object 2">
            <a:hlinkClick r:id="" action="ppaction://ole?verb=0"/>
          </p:cNvPr>
          <p:cNvGraphicFramePr>
            <a:graphicFrameLocks/>
          </p:cNvGraphicFramePr>
          <p:nvPr/>
        </p:nvGraphicFramePr>
        <p:xfrm>
          <a:off x="2667000" y="2057400"/>
          <a:ext cx="4965700" cy="2138362"/>
        </p:xfrm>
        <a:graphic>
          <a:graphicData uri="http://schemas.openxmlformats.org/presentationml/2006/ole">
            <mc:AlternateContent xmlns:mc="http://schemas.openxmlformats.org/markup-compatibility/2006">
              <mc:Choice xmlns:v="urn:schemas-microsoft-com:vml" Requires="v">
                <p:oleObj spid="_x0000_s39018" name="Picture" r:id="rId3" imgW="2048256" imgH="1772412" progId="Word.Picture.8">
                  <p:embed/>
                </p:oleObj>
              </mc:Choice>
              <mc:Fallback>
                <p:oleObj name="Picture" r:id="rId3" imgW="2048256" imgH="1772412" progId="Word.Picture.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l="15973" t="33025" r="8073" b="25491"/>
                      <a:stretch>
                        <a:fillRect/>
                      </a:stretch>
                    </p:blipFill>
                    <p:spPr bwMode="auto">
                      <a:xfrm>
                        <a:off x="2667000" y="2057400"/>
                        <a:ext cx="4965700" cy="2138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9" name="Line 6"/>
          <p:cNvSpPr>
            <a:spLocks noChangeShapeType="1"/>
          </p:cNvSpPr>
          <p:nvPr/>
        </p:nvSpPr>
        <p:spPr bwMode="auto">
          <a:xfrm>
            <a:off x="4574986" y="3533540"/>
            <a:ext cx="11301" cy="955909"/>
          </a:xfrm>
          <a:prstGeom prst="line">
            <a:avLst/>
          </a:prstGeom>
          <a:noFill/>
          <a:ln w="127000" cmpd="tri">
            <a:solidFill>
              <a:schemeClr val="tx1"/>
            </a:solidFill>
            <a:round/>
            <a:headEnd/>
            <a:tailEnd type="triangle" w="med" len="med"/>
          </a:ln>
        </p:spPr>
        <p:txBody>
          <a:bodyPr/>
          <a:lstStyle/>
          <a:p>
            <a:endParaRPr lang="en-US"/>
          </a:p>
        </p:txBody>
      </p:sp>
      <p:sp>
        <p:nvSpPr>
          <p:cNvPr id="30730" name="Text Box 7"/>
          <p:cNvSpPr txBox="1">
            <a:spLocks noChangeArrowheads="1"/>
          </p:cNvSpPr>
          <p:nvPr/>
        </p:nvSpPr>
        <p:spPr bwMode="auto">
          <a:xfrm>
            <a:off x="4121645" y="1777159"/>
            <a:ext cx="1256805" cy="369332"/>
          </a:xfrm>
          <a:prstGeom prst="rect">
            <a:avLst/>
          </a:prstGeom>
          <a:noFill/>
          <a:ln w="12700">
            <a:noFill/>
            <a:miter lim="800000"/>
            <a:headEnd/>
            <a:tailEnd/>
          </a:ln>
        </p:spPr>
        <p:txBody>
          <a:bodyPr wrap="square">
            <a:spAutoFit/>
          </a:bodyPr>
          <a:lstStyle/>
          <a:p>
            <a:r>
              <a:rPr lang="en-US" b="1"/>
              <a:t>THD</a:t>
            </a:r>
            <a:r>
              <a:rPr lang="en-US" b="1">
                <a:sym typeface="Symbol" pitchFamily="18" charset="2"/>
              </a:rPr>
              <a:t></a:t>
            </a:r>
            <a:r>
              <a:rPr lang="en-US" b="1"/>
              <a:t>80%</a:t>
            </a:r>
          </a:p>
        </p:txBody>
      </p:sp>
      <p:sp>
        <p:nvSpPr>
          <p:cNvPr id="30731" name="Text Box 8"/>
          <p:cNvSpPr txBox="1">
            <a:spLocks noChangeArrowheads="1"/>
          </p:cNvSpPr>
          <p:nvPr/>
        </p:nvSpPr>
        <p:spPr bwMode="auto">
          <a:xfrm>
            <a:off x="2732582" y="3929809"/>
            <a:ext cx="1256806" cy="369332"/>
          </a:xfrm>
          <a:prstGeom prst="rect">
            <a:avLst/>
          </a:prstGeom>
          <a:noFill/>
          <a:ln w="12700">
            <a:noFill/>
            <a:miter lim="800000"/>
            <a:headEnd/>
            <a:tailEnd/>
          </a:ln>
        </p:spPr>
        <p:txBody>
          <a:bodyPr wrap="square">
            <a:spAutoFit/>
          </a:bodyPr>
          <a:lstStyle/>
          <a:p>
            <a:r>
              <a:rPr lang="en-US" b="1"/>
              <a:t>THD</a:t>
            </a:r>
            <a:r>
              <a:rPr lang="en-US" b="1">
                <a:sym typeface="Symbol" pitchFamily="18" charset="2"/>
              </a:rPr>
              <a:t>37</a:t>
            </a:r>
            <a:r>
              <a:rPr lang="en-US" b="1"/>
              <a:t>%</a:t>
            </a:r>
          </a:p>
        </p:txBody>
      </p:sp>
      <p:graphicFrame>
        <p:nvGraphicFramePr>
          <p:cNvPr id="30723" name="Object 3">
            <a:hlinkClick r:id="" action="ppaction://ole?verb=0"/>
          </p:cNvPr>
          <p:cNvGraphicFramePr>
            <a:graphicFrameLocks/>
          </p:cNvGraphicFramePr>
          <p:nvPr/>
        </p:nvGraphicFramePr>
        <p:xfrm>
          <a:off x="2743611" y="4756379"/>
          <a:ext cx="4504913" cy="1395184"/>
        </p:xfrm>
        <a:graphic>
          <a:graphicData uri="http://schemas.openxmlformats.org/presentationml/2006/ole">
            <mc:AlternateContent xmlns:mc="http://schemas.openxmlformats.org/markup-compatibility/2006">
              <mc:Choice xmlns:v="urn:schemas-microsoft-com:vml" Requires="v">
                <p:oleObj spid="_x0000_s39019" name="Picture" r:id="rId5" imgW="2734056" imgH="2734056" progId="Word.Picture.8">
                  <p:embed/>
                </p:oleObj>
              </mc:Choice>
              <mc:Fallback>
                <p:oleObj name="Picture" r:id="rId5" imgW="2734056" imgH="2734056" progId="Word.Picture.8">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l="18524" t="39432" r="8430" b="30899"/>
                      <a:stretch>
                        <a:fillRect/>
                      </a:stretch>
                    </p:blipFill>
                    <p:spPr bwMode="auto">
                      <a:xfrm>
                        <a:off x="2743611" y="4756379"/>
                        <a:ext cx="4504913" cy="13951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6175791" y="1598197"/>
          <a:ext cx="2641183" cy="816391"/>
        </p:xfrm>
        <a:graphic>
          <a:graphicData uri="http://schemas.openxmlformats.org/presentationml/2006/ole">
            <mc:AlternateContent xmlns:mc="http://schemas.openxmlformats.org/markup-compatibility/2006">
              <mc:Choice xmlns:v="urn:schemas-microsoft-com:vml" Requires="v">
                <p:oleObj spid="_x0000_s39020" name="Equation" r:id="rId7" imgW="1562100" imgH="482600" progId="Equation.3">
                  <p:embed/>
                </p:oleObj>
              </mc:Choice>
              <mc:Fallback>
                <p:oleObj name="Equation" r:id="rId7" imgW="1562100" imgH="482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791" y="1598197"/>
                        <a:ext cx="2641183" cy="816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5"/>
          <p:cNvGraphicFramePr>
            <a:graphicFrameLocks noChangeAspect="1"/>
          </p:cNvGraphicFramePr>
          <p:nvPr/>
        </p:nvGraphicFramePr>
        <p:xfrm>
          <a:off x="5762778" y="4057252"/>
          <a:ext cx="3235172" cy="890985"/>
        </p:xfrm>
        <a:graphic>
          <a:graphicData uri="http://schemas.openxmlformats.org/presentationml/2006/ole">
            <mc:AlternateContent xmlns:mc="http://schemas.openxmlformats.org/markup-compatibility/2006">
              <mc:Choice xmlns:v="urn:schemas-microsoft-com:vml" Requires="v">
                <p:oleObj spid="_x0000_s39021" name="Equation" r:id="rId9" imgW="1752600" imgH="482600" progId="Equation.3">
                  <p:embed/>
                </p:oleObj>
              </mc:Choice>
              <mc:Fallback>
                <p:oleObj name="Equation" r:id="rId9" imgW="1752600" imgH="482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2778" y="4057252"/>
                        <a:ext cx="3235172" cy="890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Conclusions</a:t>
            </a:r>
          </a:p>
        </p:txBody>
      </p:sp>
      <p:sp>
        <p:nvSpPr>
          <p:cNvPr id="71683" name="Rectangle 3"/>
          <p:cNvSpPr>
            <a:spLocks noGrp="1" noChangeArrowheads="1"/>
          </p:cNvSpPr>
          <p:nvPr>
            <p:ph idx="1"/>
          </p:nvPr>
        </p:nvSpPr>
        <p:spPr>
          <a:xfrm>
            <a:off x="0" y="1600200"/>
            <a:ext cx="9144000" cy="4800600"/>
          </a:xfrm>
        </p:spPr>
        <p:txBody>
          <a:bodyPr>
            <a:normAutofit fontScale="77500" lnSpcReduction="20000"/>
          </a:bodyPr>
          <a:lstStyle/>
          <a:p>
            <a:pPr>
              <a:lnSpc>
                <a:spcPct val="160000"/>
              </a:lnSpc>
            </a:pPr>
            <a:r>
              <a:rPr lang="en-US" sz="2800" dirty="0" smtClean="0"/>
              <a:t>IEEE 519-2014 is a very relaxed guideline</a:t>
            </a:r>
          </a:p>
          <a:p>
            <a:pPr>
              <a:lnSpc>
                <a:spcPct val="160000"/>
              </a:lnSpc>
              <a:spcBef>
                <a:spcPts val="2400"/>
              </a:spcBef>
            </a:pPr>
            <a:r>
              <a:rPr lang="en-US" sz="2800" dirty="0" smtClean="0"/>
              <a:t>Clearly identifies PCC and mentions it very clearly that measurement should NOT be at the device input</a:t>
            </a:r>
          </a:p>
          <a:p>
            <a:pPr>
              <a:lnSpc>
                <a:spcPct val="160000"/>
              </a:lnSpc>
              <a:spcBef>
                <a:spcPts val="2400"/>
              </a:spcBef>
            </a:pPr>
            <a:r>
              <a:rPr lang="en-US" sz="2800" dirty="0" smtClean="0"/>
              <a:t>Stresses Long Term Averaging and strongly recommends use of Maximum Demand Current based on 12 month study</a:t>
            </a:r>
          </a:p>
          <a:p>
            <a:pPr>
              <a:lnSpc>
                <a:spcPct val="160000"/>
              </a:lnSpc>
              <a:spcBef>
                <a:spcPts val="2400"/>
              </a:spcBef>
            </a:pPr>
            <a:r>
              <a:rPr lang="en-US" sz="2800" dirty="0"/>
              <a:t>F</a:t>
            </a:r>
            <a:r>
              <a:rPr lang="en-US" sz="2800" dirty="0" smtClean="0"/>
              <a:t>or Industrial Customers, measurement is to be done on HV side of service transformer. Many end users are NOT qualified to make such measurements</a:t>
            </a:r>
          </a:p>
        </p:txBody>
      </p:sp>
    </p:spTree>
    <p:extLst>
      <p:ext uri="{BB962C8B-B14F-4D97-AF65-F5344CB8AC3E}">
        <p14:creationId xmlns:p14="http://schemas.microsoft.com/office/powerpoint/2010/main" val="364507349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Conclusions</a:t>
            </a:r>
          </a:p>
        </p:txBody>
      </p:sp>
      <p:sp>
        <p:nvSpPr>
          <p:cNvPr id="71683" name="Rectangle 3"/>
          <p:cNvSpPr>
            <a:spLocks noGrp="1" noChangeArrowheads="1"/>
          </p:cNvSpPr>
          <p:nvPr>
            <p:ph idx="1"/>
          </p:nvPr>
        </p:nvSpPr>
        <p:spPr>
          <a:xfrm>
            <a:off x="76200" y="1295400"/>
            <a:ext cx="8915400" cy="4953000"/>
          </a:xfrm>
        </p:spPr>
        <p:txBody>
          <a:bodyPr>
            <a:noAutofit/>
          </a:bodyPr>
          <a:lstStyle/>
          <a:p>
            <a:pPr>
              <a:lnSpc>
                <a:spcPct val="150000"/>
              </a:lnSpc>
            </a:pPr>
            <a:r>
              <a:rPr lang="en-US" sz="2400" dirty="0" smtClean="0"/>
              <a:t>Comes down hard on topologies that change the “System Impedance Characteristics” – clearly topologies that have large input capacitors should be carefully evaluated.</a:t>
            </a:r>
          </a:p>
          <a:p>
            <a:pPr>
              <a:lnSpc>
                <a:spcPct val="150000"/>
              </a:lnSpc>
              <a:spcBef>
                <a:spcPts val="1800"/>
              </a:spcBef>
            </a:pPr>
            <a:r>
              <a:rPr lang="en-US" sz="2400" dirty="0" smtClean="0"/>
              <a:t>Adding an input AC reactor or a DC link choke is perhaps the most promising and sufficient solution depending on the system.</a:t>
            </a:r>
          </a:p>
          <a:p>
            <a:pPr>
              <a:lnSpc>
                <a:spcPct val="150000"/>
              </a:lnSpc>
              <a:spcBef>
                <a:spcPts val="1800"/>
              </a:spcBef>
            </a:pPr>
            <a:r>
              <a:rPr lang="en-US" sz="2400" dirty="0" smtClean="0"/>
              <a:t>Distributing the load into phase shifted buses at the service entrance would seem to be the most cost effective way of dealing with Harmonics in Commercial and Industrial plants.</a:t>
            </a:r>
          </a:p>
        </p:txBody>
      </p:sp>
    </p:spTree>
    <p:extLst>
      <p:ext uri="{BB962C8B-B14F-4D97-AF65-F5344CB8AC3E}">
        <p14:creationId xmlns:p14="http://schemas.microsoft.com/office/powerpoint/2010/main" val="157602630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143000"/>
          </a:xfrm>
        </p:spPr>
        <p:txBody>
          <a:bodyPr/>
          <a:lstStyle/>
          <a:p>
            <a:r>
              <a:rPr lang="en-US" dirty="0" smtClean="0"/>
              <a:t>Final Thoughts</a:t>
            </a:r>
          </a:p>
        </p:txBody>
      </p:sp>
      <p:sp>
        <p:nvSpPr>
          <p:cNvPr id="71683" name="Rectangle 3"/>
          <p:cNvSpPr>
            <a:spLocks noGrp="1" noChangeArrowheads="1"/>
          </p:cNvSpPr>
          <p:nvPr>
            <p:ph idx="1"/>
          </p:nvPr>
        </p:nvSpPr>
        <p:spPr>
          <a:xfrm>
            <a:off x="76200" y="1295400"/>
            <a:ext cx="8991600" cy="4876800"/>
          </a:xfrm>
        </p:spPr>
        <p:txBody>
          <a:bodyPr>
            <a:noAutofit/>
          </a:bodyPr>
          <a:lstStyle/>
          <a:p>
            <a:pPr algn="just">
              <a:lnSpc>
                <a:spcPct val="150000"/>
              </a:lnSpc>
            </a:pPr>
            <a:r>
              <a:rPr lang="en-US" sz="2800" dirty="0"/>
              <a:t>“As power quality considerations evolve </a:t>
            </a:r>
            <a:r>
              <a:rPr lang="en-US" sz="2800" dirty="0" err="1" smtClean="0"/>
              <a:t>Yaskawa</a:t>
            </a:r>
            <a:r>
              <a:rPr lang="en-US" sz="2800" dirty="0" smtClean="0"/>
              <a:t> has a </a:t>
            </a:r>
            <a:r>
              <a:rPr lang="en-US" sz="2800" dirty="0"/>
              <a:t>continued opportunity and responsibility to recommend equipment and countermeasures which both allow the customer to enjoy best value (cost) and highest system efficiency</a:t>
            </a:r>
            <a:r>
              <a:rPr lang="en-US" sz="2800" dirty="0" smtClean="0"/>
              <a:t>.</a:t>
            </a:r>
            <a:endParaRPr lang="en-US" sz="2800" dirty="0"/>
          </a:p>
          <a:p>
            <a:pPr>
              <a:lnSpc>
                <a:spcPct val="150000"/>
              </a:lnSpc>
              <a:spcBef>
                <a:spcPts val="2400"/>
              </a:spcBef>
            </a:pPr>
            <a:r>
              <a:rPr lang="en-US" sz="2800" dirty="0"/>
              <a:t>With the changes discussed, VFDs can be justified in more and more applications</a:t>
            </a:r>
            <a:r>
              <a:rPr lang="en-US" sz="2800" dirty="0" smtClean="0"/>
              <a:t>.</a:t>
            </a:r>
            <a:endParaRPr lang="en-US" sz="2800" dirty="0"/>
          </a:p>
        </p:txBody>
      </p:sp>
    </p:spTree>
    <p:extLst>
      <p:ext uri="{BB962C8B-B14F-4D97-AF65-F5344CB8AC3E}">
        <p14:creationId xmlns:p14="http://schemas.microsoft.com/office/powerpoint/2010/main" val="26989335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Introduction (Contd.)</a:t>
            </a:r>
            <a:endParaRPr lang="en-US" dirty="0" smtClean="0"/>
          </a:p>
        </p:txBody>
      </p:sp>
      <p:sp>
        <p:nvSpPr>
          <p:cNvPr id="51203" name="Rectangle 3"/>
          <p:cNvSpPr>
            <a:spLocks noGrp="1" noChangeArrowheads="1"/>
          </p:cNvSpPr>
          <p:nvPr>
            <p:ph idx="1"/>
          </p:nvPr>
        </p:nvSpPr>
        <p:spPr/>
        <p:txBody>
          <a:bodyPr/>
          <a:lstStyle/>
          <a:p>
            <a:pPr>
              <a:spcBef>
                <a:spcPts val="2400"/>
              </a:spcBef>
            </a:pPr>
            <a:r>
              <a:rPr lang="en-US" dirty="0" smtClean="0"/>
              <a:t>To estimate heating effect due to non-linear currents flowing through circuit breakers and transformers, linearization is needed</a:t>
            </a:r>
          </a:p>
          <a:p>
            <a:pPr>
              <a:spcBef>
                <a:spcPts val="2400"/>
              </a:spcBef>
            </a:pPr>
            <a:r>
              <a:rPr lang="en-US" dirty="0" smtClean="0"/>
              <a:t>Resolving non-linear waveform into sinusoidal components is Harmonic Analysis</a:t>
            </a:r>
          </a:p>
          <a:p>
            <a:pPr>
              <a:spcBef>
                <a:spcPts val="2400"/>
              </a:spcBef>
            </a:pPr>
            <a:r>
              <a:rPr lang="en-US" dirty="0" smtClean="0"/>
              <a:t>Ratio of harmonic content to fundamental is defined as harmonic distortion or THD</a:t>
            </a:r>
          </a:p>
          <a:p>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smtClean="0"/>
              <a:t>Definition of THD</a:t>
            </a:r>
            <a:endParaRPr lang="en-US" dirty="0" smtClean="0"/>
          </a:p>
        </p:txBody>
      </p:sp>
      <p:sp>
        <p:nvSpPr>
          <p:cNvPr id="11" name="Content Placeholder 10"/>
          <p:cNvSpPr>
            <a:spLocks noGrp="1"/>
          </p:cNvSpPr>
          <p:nvPr>
            <p:ph idx="1"/>
          </p:nvPr>
        </p:nvSpPr>
        <p:spPr>
          <a:xfrm>
            <a:off x="457200" y="1219200"/>
            <a:ext cx="8229600" cy="3047999"/>
          </a:xfrm>
        </p:spPr>
        <p:txBody>
          <a:bodyPr>
            <a:normAutofit/>
          </a:bodyPr>
          <a:lstStyle/>
          <a:p>
            <a:pPr>
              <a:lnSpc>
                <a:spcPct val="170000"/>
              </a:lnSpc>
              <a:spcBef>
                <a:spcPts val="2400"/>
              </a:spcBef>
            </a:pPr>
            <a:r>
              <a:rPr lang="en-US" sz="2800" dirty="0" smtClean="0"/>
              <a:t>Ratio of the square root of the sum of squares of the </a:t>
            </a:r>
            <a:r>
              <a:rPr lang="en-US" sz="2800" dirty="0" err="1" smtClean="0"/>
              <a:t>rms</a:t>
            </a:r>
            <a:r>
              <a:rPr lang="en-US" sz="2800" dirty="0" smtClean="0"/>
              <a:t> value of harmonic component to the </a:t>
            </a:r>
            <a:r>
              <a:rPr lang="en-US" sz="2800" dirty="0" err="1" smtClean="0"/>
              <a:t>rms</a:t>
            </a:r>
            <a:r>
              <a:rPr lang="en-US" sz="2800" dirty="0" smtClean="0"/>
              <a:t> value of the fundamental component is defined as Total Harmonic Distortion (THD)</a:t>
            </a:r>
          </a:p>
        </p:txBody>
      </p:sp>
      <p:sp>
        <p:nvSpPr>
          <p:cNvPr id="2053" name="Rectangle 3"/>
          <p:cNvSpPr>
            <a:spLocks noChangeArrowheads="1"/>
          </p:cNvSpPr>
          <p:nvPr/>
        </p:nvSpPr>
        <p:spPr bwMode="auto">
          <a:xfrm>
            <a:off x="0" y="2544763"/>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3476008497"/>
              </p:ext>
            </p:extLst>
          </p:nvPr>
        </p:nvGraphicFramePr>
        <p:xfrm>
          <a:off x="939800" y="4419600"/>
          <a:ext cx="3071813" cy="1897062"/>
        </p:xfrm>
        <a:graphic>
          <a:graphicData uri="http://schemas.openxmlformats.org/presentationml/2006/ole">
            <mc:AlternateContent xmlns:mc="http://schemas.openxmlformats.org/markup-compatibility/2006">
              <mc:Choice xmlns:v="urn:schemas-microsoft-com:vml" Requires="v">
                <p:oleObj spid="_x0000_s20534" r:id="rId3" imgW="1079500" imgH="698500" progId="Equation.3">
                  <p:embed/>
                </p:oleObj>
              </mc:Choice>
              <mc:Fallback>
                <p:oleObj r:id="rId3" imgW="1079500" imgH="698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4419600"/>
                        <a:ext cx="3071813" cy="189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1245049888"/>
              </p:ext>
            </p:extLst>
          </p:nvPr>
        </p:nvGraphicFramePr>
        <p:xfrm>
          <a:off x="4640263" y="4422775"/>
          <a:ext cx="3360737" cy="1965325"/>
        </p:xfrm>
        <a:graphic>
          <a:graphicData uri="http://schemas.openxmlformats.org/presentationml/2006/ole">
            <mc:AlternateContent xmlns:mc="http://schemas.openxmlformats.org/markup-compatibility/2006">
              <mc:Choice xmlns:v="urn:schemas-microsoft-com:vml" Requires="v">
                <p:oleObj spid="_x0000_s20535" name="Equation" r:id="rId5" imgW="1180588" imgH="723586" progId="Equation.3">
                  <p:embed/>
                </p:oleObj>
              </mc:Choice>
              <mc:Fallback>
                <p:oleObj name="Equation" r:id="rId5" imgW="1180588" imgH="723586"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263" y="4422775"/>
                        <a:ext cx="3360737"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24384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26"/>
          <p:cNvSpPr>
            <a:spLocks noGrp="1" noChangeArrowheads="1"/>
          </p:cNvSpPr>
          <p:nvPr>
            <p:ph type="title"/>
          </p:nvPr>
        </p:nvSpPr>
        <p:spPr>
          <a:xfrm>
            <a:off x="457200" y="152400"/>
            <a:ext cx="8229600" cy="1143000"/>
          </a:xfrm>
        </p:spPr>
        <p:txBody>
          <a:bodyPr/>
          <a:lstStyle/>
          <a:p>
            <a:r>
              <a:rPr lang="en-US" dirty="0" smtClean="0"/>
              <a:t>Why VFDs Generate Harmonics?</a:t>
            </a:r>
          </a:p>
        </p:txBody>
      </p:sp>
      <p:sp>
        <p:nvSpPr>
          <p:cNvPr id="11" name="Content Placeholder 10"/>
          <p:cNvSpPr>
            <a:spLocks noGrp="1"/>
          </p:cNvSpPr>
          <p:nvPr>
            <p:ph idx="1"/>
          </p:nvPr>
        </p:nvSpPr>
        <p:spPr>
          <a:xfrm>
            <a:off x="457200" y="1143000"/>
            <a:ext cx="8229600" cy="2362200"/>
          </a:xfrm>
        </p:spPr>
        <p:txBody>
          <a:bodyPr>
            <a:normAutofit fontScale="70000" lnSpcReduction="20000"/>
          </a:bodyPr>
          <a:lstStyle/>
          <a:p>
            <a:pPr>
              <a:lnSpc>
                <a:spcPct val="170000"/>
              </a:lnSpc>
            </a:pPr>
            <a:r>
              <a:rPr lang="en-US" dirty="0" smtClean="0"/>
              <a:t>Pulsating current due to dc bus capacitor – main source of non-linearity in input current</a:t>
            </a:r>
          </a:p>
          <a:p>
            <a:pPr>
              <a:lnSpc>
                <a:spcPct val="170000"/>
              </a:lnSpc>
            </a:pPr>
            <a:r>
              <a:rPr lang="en-US" dirty="0" smtClean="0"/>
              <a:t>In weak ac systems, during diode conduction ac voltage is clamped to dc bus voltage – source of non-linearity in input voltage</a:t>
            </a:r>
          </a:p>
        </p:txBody>
      </p:sp>
      <p:sp>
        <p:nvSpPr>
          <p:cNvPr id="1029" name="Rectangle 1030"/>
          <p:cNvSpPr>
            <a:spLocks noChangeArrowheads="1"/>
          </p:cNvSpPr>
          <p:nvPr/>
        </p:nvSpPr>
        <p:spPr bwMode="auto">
          <a:xfrm>
            <a:off x="0" y="4679950"/>
            <a:ext cx="9144000" cy="244475"/>
          </a:xfrm>
          <a:prstGeom prst="rect">
            <a:avLst/>
          </a:prstGeom>
          <a:noFill/>
          <a:ln w="12700">
            <a:noFill/>
            <a:miter lim="800000"/>
            <a:headEnd/>
            <a:tailEnd/>
          </a:ln>
        </p:spPr>
        <p:txBody>
          <a:bodyPr>
            <a:spAutoFit/>
          </a:bodyPr>
          <a:lstStyle/>
          <a:p>
            <a:pPr algn="l"/>
            <a:r>
              <a:rPr lang="en-US" altLang="ko-KR" sz="1000">
                <a:solidFill>
                  <a:srgbClr val="000000"/>
                </a:solidFill>
                <a:latin typeface="Times New Roman" pitchFamily="18" charset="0"/>
                <a:ea typeface="Batang" pitchFamily="18" charset="-127"/>
              </a:rPr>
              <a:t>    </a:t>
            </a:r>
            <a:endParaRPr lang="en-US" altLang="ko-KR">
              <a:latin typeface="Times New Roman" pitchFamily="18" charset="0"/>
              <a:ea typeface="Gulim" pitchFamily="34" charset="-127"/>
            </a:endParaRPr>
          </a:p>
        </p:txBody>
      </p:sp>
      <p:graphicFrame>
        <p:nvGraphicFramePr>
          <p:cNvPr id="1026" name="Object 4"/>
          <p:cNvGraphicFramePr>
            <a:graphicFrameLocks noChangeAspect="1"/>
          </p:cNvGraphicFramePr>
          <p:nvPr/>
        </p:nvGraphicFramePr>
        <p:xfrm>
          <a:off x="425450" y="3371850"/>
          <a:ext cx="3446463" cy="2835275"/>
        </p:xfrm>
        <a:graphic>
          <a:graphicData uri="http://schemas.openxmlformats.org/presentationml/2006/ole">
            <mc:AlternateContent xmlns:mc="http://schemas.openxmlformats.org/markup-compatibility/2006">
              <mc:Choice xmlns:v="urn:schemas-microsoft-com:vml" Requires="v">
                <p:oleObj spid="_x0000_s21558" name="VISIO" r:id="rId3" imgW="3000327" imgH="2472379" progId="">
                  <p:embed/>
                </p:oleObj>
              </mc:Choice>
              <mc:Fallback>
                <p:oleObj name="VISIO" r:id="rId3" imgW="3000327" imgH="247237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3371850"/>
                        <a:ext cx="3446463"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4246563" y="3430587"/>
          <a:ext cx="4175125" cy="2817813"/>
        </p:xfrm>
        <a:graphic>
          <a:graphicData uri="http://schemas.openxmlformats.org/presentationml/2006/ole">
            <mc:AlternateContent xmlns:mc="http://schemas.openxmlformats.org/markup-compatibility/2006">
              <mc:Choice xmlns:v="urn:schemas-microsoft-com:vml" Requires="v">
                <p:oleObj spid="_x0000_s21559" r:id="rId5" imgW="4149033" imgH="2807101" progId="">
                  <p:embed/>
                </p:oleObj>
              </mc:Choice>
              <mc:Fallback>
                <p:oleObj r:id="rId5" imgW="4149033" imgH="2807101"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563" y="3430587"/>
                        <a:ext cx="4175125" cy="281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mtClean="0"/>
              <a:t>New Direction as taken by </a:t>
            </a:r>
            <a:br>
              <a:rPr lang="en-US" smtClean="0"/>
            </a:br>
            <a:r>
              <a:rPr lang="en-US" smtClean="0"/>
              <a:t>IEEE 519-2014</a:t>
            </a:r>
            <a:endParaRPr lang="en-US" dirty="0" smtClean="0"/>
          </a:p>
        </p:txBody>
      </p:sp>
      <p:sp>
        <p:nvSpPr>
          <p:cNvPr id="47107" name="Rectangle 3"/>
          <p:cNvSpPr>
            <a:spLocks noGrp="1" noChangeArrowheads="1"/>
          </p:cNvSpPr>
          <p:nvPr>
            <p:ph idx="1"/>
          </p:nvPr>
        </p:nvSpPr>
        <p:spPr/>
        <p:txBody>
          <a:bodyPr>
            <a:normAutofit fontScale="92500" lnSpcReduction="20000"/>
          </a:bodyPr>
          <a:lstStyle/>
          <a:p>
            <a:pPr>
              <a:lnSpc>
                <a:spcPct val="150000"/>
              </a:lnSpc>
            </a:pPr>
            <a:r>
              <a:rPr lang="en-US" dirty="0" smtClean="0"/>
              <a:t>Voltage harmonics and system efficiency have been stressed heavily in new document </a:t>
            </a:r>
          </a:p>
          <a:p>
            <a:pPr>
              <a:lnSpc>
                <a:spcPct val="150000"/>
              </a:lnSpc>
            </a:pPr>
            <a:r>
              <a:rPr lang="en-US" dirty="0" smtClean="0"/>
              <a:t>Current harmonics causes voltage harmonics – hence current harmonic control has been given due importance</a:t>
            </a:r>
          </a:p>
          <a:p>
            <a:pPr>
              <a:lnSpc>
                <a:spcPct val="150000"/>
              </a:lnSpc>
            </a:pPr>
            <a:r>
              <a:rPr lang="en-US" dirty="0" smtClean="0"/>
              <a:t>System efficiency improvement has been stressed throughout the document</a:t>
            </a:r>
          </a:p>
        </p:txBody>
      </p:sp>
    </p:spTree>
    <p:extLst>
      <p:ext uri="{BB962C8B-B14F-4D97-AF65-F5344CB8AC3E}">
        <p14:creationId xmlns:p14="http://schemas.microsoft.com/office/powerpoint/2010/main" val="7745059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P.YAI.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PP.YAI.05</Template>
  <TotalTime>418</TotalTime>
  <Words>2467</Words>
  <Application>Microsoft Office PowerPoint</Application>
  <PresentationFormat>On-screen Show (4:3)</PresentationFormat>
  <Paragraphs>230</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7</vt:i4>
      </vt:variant>
      <vt:variant>
        <vt:lpstr>Slide Titles</vt:lpstr>
      </vt:variant>
      <vt:variant>
        <vt:i4>59</vt:i4>
      </vt:variant>
    </vt:vector>
  </HeadingPairs>
  <TitlesOfParts>
    <vt:vector size="67" baseType="lpstr">
      <vt:lpstr>PP.YAI.05</vt:lpstr>
      <vt:lpstr>Microsoft Equation 3.0</vt:lpstr>
      <vt:lpstr>Equation</vt:lpstr>
      <vt:lpstr>VISIO</vt:lpstr>
      <vt:lpstr>Document</vt:lpstr>
      <vt:lpstr>Picture</vt:lpstr>
      <vt:lpstr>Image</vt:lpstr>
      <vt:lpstr>Visio</vt:lpstr>
      <vt:lpstr>Understanding Input Harmonics and Techniques to Mitigate Them in Light of new IEEE 519-2014 Guidelines</vt:lpstr>
      <vt:lpstr>Organization</vt:lpstr>
      <vt:lpstr>Motivation</vt:lpstr>
      <vt:lpstr>Motivation - Continued</vt:lpstr>
      <vt:lpstr>Introduction</vt:lpstr>
      <vt:lpstr>Introduction (Contd.)</vt:lpstr>
      <vt:lpstr>Definition of THD</vt:lpstr>
      <vt:lpstr>Why VFDs Generate Harmonics?</vt:lpstr>
      <vt:lpstr>New Direction as taken by  IEEE 519-2014</vt:lpstr>
      <vt:lpstr>Fundamental Shift in Focus</vt:lpstr>
      <vt:lpstr>Fundamental Shift in Focus</vt:lpstr>
      <vt:lpstr>Old Revised to New</vt:lpstr>
      <vt:lpstr>Interesting Comparison Fact</vt:lpstr>
      <vt:lpstr>Fundamental Shift in Focus</vt:lpstr>
      <vt:lpstr>Point of Common Coupling</vt:lpstr>
      <vt:lpstr>PCC Differences between 519-1992 and 519-2014</vt:lpstr>
      <vt:lpstr>PCC Differences between 519-1992 and 519-2014</vt:lpstr>
      <vt:lpstr>Key Departure from the PAST</vt:lpstr>
      <vt:lpstr>Total Demand Distortion - Differences between 519-1992 and 519-2014</vt:lpstr>
      <vt:lpstr>System Impedance Manipulation Addressed in 519-2014</vt:lpstr>
      <vt:lpstr>Statistical Evaluation</vt:lpstr>
      <vt:lpstr>Harmonic Voltage Limits –  IEEE 519-2014</vt:lpstr>
      <vt:lpstr>Current Distortion Limits –  IEEE 519-2014</vt:lpstr>
      <vt:lpstr>Current Distortion Limits –  IEEE 519-2014</vt:lpstr>
      <vt:lpstr>Statistical Method - explained</vt:lpstr>
      <vt:lpstr>Statistical Method - explained</vt:lpstr>
      <vt:lpstr>Statistical Method - explained</vt:lpstr>
      <vt:lpstr>Recap – IEEE 519-2014</vt:lpstr>
      <vt:lpstr>Recap – IEEE 519-2014</vt:lpstr>
      <vt:lpstr>Harmonic Mitigation Techniques</vt:lpstr>
      <vt:lpstr>Active Mitigation Techniques</vt:lpstr>
      <vt:lpstr>Passive Mitigation Techniques</vt:lpstr>
      <vt:lpstr>Passive Mitigation Techniques</vt:lpstr>
      <vt:lpstr>Passive Mitigation Techniques</vt:lpstr>
      <vt:lpstr>Issues With AC Line Reactors</vt:lpstr>
      <vt:lpstr>Passive Mitigation Techniques</vt:lpstr>
      <vt:lpstr>Passive Mitigation Techniques</vt:lpstr>
      <vt:lpstr>Waveform With DC Link Choke</vt:lpstr>
      <vt:lpstr>AC Line Reactor vs DC Link Choke</vt:lpstr>
      <vt:lpstr>AC Line Reactor vs DC Link Choke</vt:lpstr>
      <vt:lpstr>Optimal Solution</vt:lpstr>
      <vt:lpstr>Issues With Capacitor based Harmonic Filters</vt:lpstr>
      <vt:lpstr>Multi-pulse Harmonic Mitigation Technique</vt:lpstr>
      <vt:lpstr>Three Winding 12-pulse Scheme</vt:lpstr>
      <vt:lpstr>Three Winding 12-pulse Waveforms</vt:lpstr>
      <vt:lpstr>Hybrid 12-pulse Scheme</vt:lpstr>
      <vt:lpstr>Hybrid 12-pulse Waveforms</vt:lpstr>
      <vt:lpstr>Standard Delta-Fork 12-pulse Autotransformer</vt:lpstr>
      <vt:lpstr>Waveforms for 12-pulse Delta Fork Autotransformer – Not Good Performance</vt:lpstr>
      <vt:lpstr>Correct Topology For 12-pulse Autotransformer</vt:lpstr>
      <vt:lpstr>12-pulse Active Topology</vt:lpstr>
      <vt:lpstr>System Approach By Employing 12-pulse Autotransformer</vt:lpstr>
      <vt:lpstr>Typical Performance Seen on System Level Base with 12-Pulse Autotransformer Configuration</vt:lpstr>
      <vt:lpstr>Power Factor and Harmonics</vt:lpstr>
      <vt:lpstr>Power Factor and Harmonics</vt:lpstr>
      <vt:lpstr>Power Factor and Harmonics</vt:lpstr>
      <vt:lpstr>Conclusions</vt:lpstr>
      <vt:lpstr>Conclusions</vt:lpstr>
      <vt:lpstr>Final Thoughts</vt:lpstr>
    </vt:vector>
  </TitlesOfParts>
  <Company>Yaskawa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Harmonic Limits per IEEE519-2014</dc:title>
  <dc:creator>Michelle Witthun</dc:creator>
  <cp:lastModifiedBy>Tom Kutcher</cp:lastModifiedBy>
  <cp:revision>27</cp:revision>
  <dcterms:created xsi:type="dcterms:W3CDTF">2016-01-13T01:41:29Z</dcterms:created>
  <dcterms:modified xsi:type="dcterms:W3CDTF">2016-02-18T17:54:45Z</dcterms:modified>
</cp:coreProperties>
</file>