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68" r:id="rId1"/>
    <p:sldMasterId id="2147483780" r:id="rId2"/>
  </p:sldMasterIdLst>
  <p:notesMasterIdLst>
    <p:notesMasterId r:id="rId33"/>
  </p:notesMasterIdLst>
  <p:handoutMasterIdLst>
    <p:handoutMasterId r:id="rId34"/>
  </p:handoutMasterIdLst>
  <p:sldIdLst>
    <p:sldId id="327" r:id="rId3"/>
    <p:sldId id="382" r:id="rId4"/>
    <p:sldId id="384" r:id="rId5"/>
    <p:sldId id="385" r:id="rId6"/>
    <p:sldId id="394" r:id="rId7"/>
    <p:sldId id="387" r:id="rId8"/>
    <p:sldId id="393" r:id="rId9"/>
    <p:sldId id="389" r:id="rId10"/>
    <p:sldId id="392" r:id="rId11"/>
    <p:sldId id="386" r:id="rId12"/>
    <p:sldId id="395" r:id="rId13"/>
    <p:sldId id="390" r:id="rId14"/>
    <p:sldId id="391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413" r:id="rId30"/>
    <p:sldId id="414" r:id="rId31"/>
    <p:sldId id="415" r:id="rId32"/>
  </p:sldIdLst>
  <p:sldSz cx="14630400" cy="9144000"/>
  <p:notesSz cx="7315200" cy="9601200"/>
  <p:embeddedFontLst>
    <p:embeddedFont>
      <p:font typeface="Arial Unicode MS" pitchFamily="34" charset="-128"/>
      <p:regular r:id="rId35"/>
    </p:embeddedFont>
    <p:embeddedFont>
      <p:font typeface="Arial Narrow" pitchFamily="34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731339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146267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2194016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2925355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3656694" algn="l" defTabSz="1462678" rtl="0" eaLnBrk="1" latinLnBrk="0" hangingPunct="1">
      <a:defRPr sz="2200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4388033" algn="l" defTabSz="1462678" rtl="0" eaLnBrk="1" latinLnBrk="0" hangingPunct="1">
      <a:defRPr sz="2200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5119372" algn="l" defTabSz="1462678" rtl="0" eaLnBrk="1" latinLnBrk="0" hangingPunct="1">
      <a:defRPr sz="2200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5850710" algn="l" defTabSz="1462678" rtl="0" eaLnBrk="1" latinLnBrk="0" hangingPunct="1">
      <a:defRPr sz="2200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0099FF"/>
    <a:srgbClr val="33CCFF"/>
    <a:srgbClr val="66CCFF"/>
    <a:srgbClr val="CCECFF"/>
    <a:srgbClr val="FF6600"/>
    <a:srgbClr val="FF3300"/>
    <a:srgbClr val="DCD076"/>
    <a:srgbClr val="E5E39D"/>
    <a:srgbClr val="80FF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8" autoAdjust="0"/>
    <p:restoredTop sz="97586" autoAdjust="0"/>
  </p:normalViewPr>
  <p:slideViewPr>
    <p:cSldViewPr snapToGrid="0">
      <p:cViewPr>
        <p:scale>
          <a:sx n="80" d="100"/>
          <a:sy n="80" d="100"/>
        </p:scale>
        <p:origin x="-1260" y="-588"/>
      </p:cViewPr>
      <p:guideLst>
        <p:guide orient="horz" pos="2880"/>
        <p:guide pos="4608"/>
      </p:guideLst>
    </p:cSldViewPr>
  </p:slideViewPr>
  <p:outlineViewPr>
    <p:cViewPr>
      <p:scale>
        <a:sx n="33" d="100"/>
        <a:sy n="33" d="100"/>
      </p:scale>
      <p:origin x="0" y="96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80" d="100"/>
        <a:sy n="80" d="100"/>
      </p:scale>
      <p:origin x="0" y="2310"/>
    </p:cViewPr>
  </p:sorterViewPr>
  <p:notesViewPr>
    <p:cSldViewPr snapToGrid="0">
      <p:cViewPr varScale="1">
        <p:scale>
          <a:sx n="96" d="100"/>
          <a:sy n="96" d="100"/>
        </p:scale>
        <p:origin x="-2640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68" rIns="95739" bIns="47868" numCol="1" anchor="t" anchorCtr="0" compatLnSpc="1">
            <a:prstTxWarp prst="textNoShape">
              <a:avLst/>
            </a:prstTxWarp>
          </a:bodyPr>
          <a:lstStyle>
            <a:lvl1pPr defTabSz="95674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68" rIns="95739" bIns="47868" numCol="1" anchor="t" anchorCtr="0" compatLnSpc="1">
            <a:prstTxWarp prst="textNoShape">
              <a:avLst/>
            </a:prstTxWarp>
          </a:bodyPr>
          <a:lstStyle>
            <a:lvl1pPr algn="r" defTabSz="95674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68" rIns="95739" bIns="47868" numCol="1" anchor="b" anchorCtr="0" compatLnSpc="1">
            <a:prstTxWarp prst="textNoShape">
              <a:avLst/>
            </a:prstTxWarp>
          </a:bodyPr>
          <a:lstStyle>
            <a:lvl1pPr defTabSz="95674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68" rIns="95739" bIns="47868" numCol="1" anchor="b" anchorCtr="0" compatLnSpc="1">
            <a:prstTxWarp prst="textNoShape">
              <a:avLst/>
            </a:prstTxWarp>
          </a:bodyPr>
          <a:lstStyle>
            <a:lvl1pPr algn="r" defTabSz="95674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4C7ED1CF-D3F9-4C9B-B297-85F0E5F63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68" rIns="95739" bIns="47868" numCol="1" anchor="t" anchorCtr="0" compatLnSpc="1">
            <a:prstTxWarp prst="textNoShape">
              <a:avLst/>
            </a:prstTxWarp>
          </a:bodyPr>
          <a:lstStyle>
            <a:lvl1pPr defTabSz="95674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68" rIns="95739" bIns="47868" numCol="1" anchor="t" anchorCtr="0" compatLnSpc="1">
            <a:prstTxWarp prst="textNoShape">
              <a:avLst/>
            </a:prstTxWarp>
          </a:bodyPr>
          <a:lstStyle>
            <a:lvl1pPr algn="r" defTabSz="95674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717550" y="523875"/>
            <a:ext cx="8750300" cy="546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0" y="6057900"/>
            <a:ext cx="7315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68" rIns="95739" bIns="47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070100" y="9120188"/>
            <a:ext cx="31750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68" rIns="95739" bIns="47868" numCol="1" anchor="b" anchorCtr="0" compatLnSpc="1">
            <a:prstTxWarp prst="textNoShape">
              <a:avLst/>
            </a:prstTxWarp>
          </a:bodyPr>
          <a:lstStyle>
            <a:lvl1pPr algn="ctr" defTabSz="95674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Class Name</a:t>
            </a:r>
          </a:p>
          <a:p>
            <a:pPr>
              <a:defRPr/>
            </a:pPr>
            <a:fld id="{2194132D-4680-4FCD-BDA4-02939E4A8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447" name="Picture 8" descr="2005 Yaskaw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8775" y="0"/>
            <a:ext cx="1516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731339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146267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2194016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29253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3656694" algn="l" defTabSz="14626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88033" algn="l" defTabSz="14626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119372" algn="l" defTabSz="14626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50710" algn="l" defTabSz="14626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r>
              <a:rPr lang="en-US" smtClean="0"/>
              <a:t>Class Name</a:t>
            </a:r>
          </a:p>
          <a:p>
            <a:pPr defTabSz="955675"/>
            <a:fld id="{25DC508D-D9AC-41BD-854A-CADC99CB60E6}" type="slidenum">
              <a:rPr lang="en-US" smtClean="0"/>
              <a:pPr defTabSz="955675"/>
              <a:t>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17550" y="523875"/>
            <a:ext cx="8750300" cy="5468938"/>
          </a:xfrm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250825" y="6238875"/>
            <a:ext cx="1598613" cy="1462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6686" tIns="53342" rIns="106686" bIns="53342">
            <a:spAutoFit/>
          </a:bodyPr>
          <a:lstStyle/>
          <a:p>
            <a:pPr algn="r" defTabSz="1063625" eaLnBrk="0" hangingPunct="0"/>
            <a:r>
              <a:rPr lang="en-US" sz="2200" b="1" i="1">
                <a:latin typeface="Arial" charset="0"/>
              </a:rPr>
              <a:t>Name:</a:t>
            </a:r>
          </a:p>
          <a:p>
            <a:pPr algn="r" defTabSz="1063625" eaLnBrk="0" hangingPunct="0"/>
            <a:r>
              <a:rPr lang="en-US" sz="2200" b="1" i="1">
                <a:latin typeface="Arial" charset="0"/>
              </a:rPr>
              <a:t>Company:</a:t>
            </a:r>
          </a:p>
          <a:p>
            <a:pPr algn="r" defTabSz="1063625" eaLnBrk="0" hangingPunct="0"/>
            <a:r>
              <a:rPr lang="en-US" sz="2200" b="1" i="1">
                <a:latin typeface="Arial" charset="0"/>
              </a:rPr>
              <a:t>Address:</a:t>
            </a:r>
          </a:p>
          <a:p>
            <a:pPr algn="r" defTabSz="1063625" eaLnBrk="0" hangingPunct="0"/>
            <a:r>
              <a:rPr lang="en-US" sz="2200" b="1" i="1">
                <a:latin typeface="Arial" charset="0"/>
              </a:rPr>
              <a:t>Phone:</a:t>
            </a:r>
          </a:p>
        </p:txBody>
      </p:sp>
      <p:sp>
        <p:nvSpPr>
          <p:cNvPr id="62470" name="Line 5"/>
          <p:cNvSpPr>
            <a:spLocks noChangeShapeType="1"/>
          </p:cNvSpPr>
          <p:nvPr/>
        </p:nvSpPr>
        <p:spPr bwMode="auto">
          <a:xfrm>
            <a:off x="0" y="496888"/>
            <a:ext cx="73152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 lIns="94304" tIns="94304" rIns="94304" bIns="94304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r>
              <a:rPr lang="en-US" smtClean="0"/>
              <a:t>Class Name</a:t>
            </a:r>
          </a:p>
          <a:p>
            <a:pPr defTabSz="955675"/>
            <a:fld id="{0ECD77FA-1CFE-40BE-BEED-0A73CC23775F}" type="slidenum">
              <a:rPr lang="en-US" smtClean="0"/>
              <a:pPr defTabSz="955675"/>
              <a:t>30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17550" y="523875"/>
            <a:ext cx="8750300" cy="5468938"/>
          </a:xfrm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250825" y="6238875"/>
            <a:ext cx="1598613" cy="1462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6686" tIns="53342" rIns="106686" bIns="53342">
            <a:spAutoFit/>
          </a:bodyPr>
          <a:lstStyle/>
          <a:p>
            <a:pPr algn="r" defTabSz="1063625" eaLnBrk="0" hangingPunct="0"/>
            <a:r>
              <a:rPr lang="en-US" sz="2200" b="1" i="1">
                <a:latin typeface="Arial" charset="0"/>
              </a:rPr>
              <a:t>Name:</a:t>
            </a:r>
          </a:p>
          <a:p>
            <a:pPr algn="r" defTabSz="1063625" eaLnBrk="0" hangingPunct="0"/>
            <a:r>
              <a:rPr lang="en-US" sz="2200" b="1" i="1">
                <a:latin typeface="Arial" charset="0"/>
              </a:rPr>
              <a:t>Company:</a:t>
            </a:r>
          </a:p>
          <a:p>
            <a:pPr algn="r" defTabSz="1063625" eaLnBrk="0" hangingPunct="0"/>
            <a:r>
              <a:rPr lang="en-US" sz="2200" b="1" i="1">
                <a:latin typeface="Arial" charset="0"/>
              </a:rPr>
              <a:t>Address:</a:t>
            </a:r>
          </a:p>
          <a:p>
            <a:pPr algn="r" defTabSz="1063625" eaLnBrk="0" hangingPunct="0"/>
            <a:r>
              <a:rPr lang="en-US" sz="2200" b="1" i="1">
                <a:latin typeface="Arial" charset="0"/>
              </a:rPr>
              <a:t>Phone:</a:t>
            </a:r>
          </a:p>
        </p:txBody>
      </p:sp>
      <p:sp>
        <p:nvSpPr>
          <p:cNvPr id="65542" name="Line 5"/>
          <p:cNvSpPr>
            <a:spLocks noChangeShapeType="1"/>
          </p:cNvSpPr>
          <p:nvPr/>
        </p:nvSpPr>
        <p:spPr bwMode="auto">
          <a:xfrm>
            <a:off x="0" y="496888"/>
            <a:ext cx="73152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 lIns="94304" tIns="94304" rIns="94304" bIns="94304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 userDrawn="1"/>
        </p:nvSpPr>
        <p:spPr bwMode="auto">
          <a:xfrm>
            <a:off x="0" y="8959852"/>
            <a:ext cx="14630400" cy="192616"/>
          </a:xfrm>
          <a:prstGeom prst="rect">
            <a:avLst/>
          </a:prstGeom>
          <a:solidFill>
            <a:srgbClr val="FFB60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6267" tIns="73134" rIns="146267" bIns="73134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840569"/>
            <a:ext cx="12435840" cy="1960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5181600"/>
            <a:ext cx="10241280" cy="2336800"/>
          </a:xfrm>
          <a:prstGeom prst="rect">
            <a:avLst/>
          </a:prstGeom>
        </p:spPr>
        <p:txBody>
          <a:bodyPr lIns="146267" tIns="73134" rIns="146267" bIns="73134"/>
          <a:lstStyle>
            <a:lvl1pPr marL="0" indent="0" algn="ctr">
              <a:buNone/>
              <a:defRPr/>
            </a:lvl1pPr>
            <a:lvl2pPr marL="731339" indent="0" algn="ctr">
              <a:buNone/>
              <a:defRPr/>
            </a:lvl2pPr>
            <a:lvl3pPr marL="1462678" indent="0" algn="ctr">
              <a:buNone/>
              <a:defRPr/>
            </a:lvl3pPr>
            <a:lvl4pPr marL="2194016" indent="0" algn="ctr">
              <a:buNone/>
              <a:defRPr/>
            </a:lvl4pPr>
            <a:lvl5pPr marL="2925355" indent="0" algn="ctr">
              <a:buNone/>
              <a:defRPr/>
            </a:lvl5pPr>
            <a:lvl6pPr marL="3656694" indent="0" algn="ctr">
              <a:buNone/>
              <a:defRPr/>
            </a:lvl6pPr>
            <a:lvl7pPr marL="4388033" indent="0" algn="ctr">
              <a:buNone/>
              <a:defRPr/>
            </a:lvl7pPr>
            <a:lvl8pPr marL="5119372" indent="0" algn="ctr">
              <a:buNone/>
              <a:defRPr/>
            </a:lvl8pPr>
            <a:lvl9pPr marL="58507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 userDrawn="1"/>
        </p:nvSpPr>
        <p:spPr bwMode="auto">
          <a:xfrm>
            <a:off x="0" y="8959852"/>
            <a:ext cx="14630400" cy="192616"/>
          </a:xfrm>
          <a:prstGeom prst="rect">
            <a:avLst/>
          </a:prstGeom>
          <a:solidFill>
            <a:srgbClr val="FFB60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6267" tIns="73134" rIns="146267" bIns="73134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2133601"/>
            <a:ext cx="13167360" cy="6034619"/>
          </a:xfrm>
          <a:prstGeom prst="rect">
            <a:avLst/>
          </a:prstGeom>
        </p:spPr>
        <p:txBody>
          <a:bodyPr vert="eaVert" lIns="146267" tIns="73134" rIns="146267" bIns="731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 userDrawn="1"/>
        </p:nvSpPr>
        <p:spPr bwMode="auto">
          <a:xfrm>
            <a:off x="0" y="8959852"/>
            <a:ext cx="14630400" cy="192616"/>
          </a:xfrm>
          <a:prstGeom prst="rect">
            <a:avLst/>
          </a:prstGeom>
          <a:solidFill>
            <a:srgbClr val="FFB60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6267" tIns="73134" rIns="146267" bIns="73134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30560" y="1449919"/>
            <a:ext cx="3365501" cy="6718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1449919"/>
            <a:ext cx="9855200" cy="6718301"/>
          </a:xfrm>
          <a:prstGeom prst="rect">
            <a:avLst/>
          </a:prstGeom>
        </p:spPr>
        <p:txBody>
          <a:bodyPr vert="eaVert" lIns="146267" tIns="73134" rIns="146267" bIns="731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GR"/>
          <p:cNvPicPr>
            <a:picLocks noChangeAspect="1" noChangeArrowheads="1"/>
          </p:cNvPicPr>
          <p:nvPr userDrawn="1"/>
        </p:nvPicPr>
        <p:blipFill>
          <a:blip r:embed="rId2" cstate="print">
            <a:lum bright="76000" contrast="-92000"/>
          </a:blip>
          <a:srcRect l="731"/>
          <a:stretch>
            <a:fillRect/>
          </a:stretch>
        </p:blipFill>
        <p:spPr bwMode="auto">
          <a:xfrm>
            <a:off x="2" y="2230967"/>
            <a:ext cx="783844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12621261" y="8746069"/>
            <a:ext cx="1971040" cy="347751"/>
          </a:xfrm>
          <a:prstGeom prst="rect">
            <a:avLst/>
          </a:prstGeom>
          <a:noFill/>
        </p:spPr>
        <p:txBody>
          <a:bodyPr lIns="146267" tIns="73134" rIns="146267" bIns="73134">
            <a:spAutoFit/>
          </a:bodyPr>
          <a:lstStyle/>
          <a:p>
            <a:pPr algn="r">
              <a:defRPr/>
            </a:pPr>
            <a:r>
              <a:rPr lang="en-US" sz="1300" dirty="0">
                <a:solidFill>
                  <a:schemeClr val="bg1"/>
                </a:solidFill>
                <a:latin typeface="Arial" charset="0"/>
              </a:rPr>
              <a:t>Page </a:t>
            </a:r>
            <a:fld id="{1F0A2AED-0BA2-44DD-B37B-F04D67E10F96}" type="slidenum">
              <a:rPr lang="en-US" sz="1300">
                <a:solidFill>
                  <a:schemeClr val="bg1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sz="13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5"/>
            <a:ext cx="14630400" cy="768351"/>
          </a:xfrm>
          <a:prstGeom prst="rect">
            <a:avLst/>
          </a:prstGeom>
          <a:gradFill rotWithShape="1">
            <a:gsLst>
              <a:gs pos="0">
                <a:srgbClr val="3BADE5"/>
              </a:gs>
              <a:gs pos="100000">
                <a:srgbClr val="1366A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46267" tIns="73134" rIns="146267" bIns="73134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ChangeArrowheads="1"/>
          </p:cNvSpPr>
          <p:nvPr userDrawn="1"/>
        </p:nvSpPr>
        <p:spPr bwMode="auto">
          <a:xfrm>
            <a:off x="0" y="764120"/>
            <a:ext cx="13817600" cy="165101"/>
          </a:xfrm>
          <a:prstGeom prst="rect">
            <a:avLst/>
          </a:prstGeom>
          <a:solidFill>
            <a:srgbClr val="FFB60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6267" tIns="73134" rIns="146267" bIns="73134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13858242" y="776817"/>
            <a:ext cx="157480" cy="131235"/>
          </a:xfrm>
          <a:prstGeom prst="rect">
            <a:avLst/>
          </a:prstGeom>
          <a:solidFill>
            <a:srgbClr val="F4672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6267" tIns="73134" rIns="146267" bIns="73134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14046202" y="776817"/>
            <a:ext cx="157480" cy="131235"/>
          </a:xfrm>
          <a:prstGeom prst="rect">
            <a:avLst/>
          </a:prstGeom>
          <a:solidFill>
            <a:srgbClr val="C2CD2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6267" tIns="73134" rIns="146267" bIns="73134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19"/>
          <p:cNvSpPr>
            <a:spLocks noChangeArrowheads="1"/>
          </p:cNvSpPr>
          <p:nvPr userDrawn="1"/>
        </p:nvSpPr>
        <p:spPr bwMode="auto">
          <a:xfrm>
            <a:off x="14234162" y="776817"/>
            <a:ext cx="157480" cy="131235"/>
          </a:xfrm>
          <a:prstGeom prst="rect">
            <a:avLst/>
          </a:prstGeom>
          <a:solidFill>
            <a:srgbClr val="FFB60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6267" tIns="73134" rIns="146267" bIns="73134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14422122" y="776817"/>
            <a:ext cx="157480" cy="131235"/>
          </a:xfrm>
          <a:prstGeom prst="rect">
            <a:avLst/>
          </a:prstGeom>
          <a:solidFill>
            <a:srgbClr val="791D7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6267" tIns="73134" rIns="146267" bIns="73134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27"/>
          <p:cNvSpPr>
            <a:spLocks noChangeArrowheads="1"/>
          </p:cNvSpPr>
          <p:nvPr userDrawn="1"/>
        </p:nvSpPr>
        <p:spPr bwMode="auto">
          <a:xfrm>
            <a:off x="0" y="8959852"/>
            <a:ext cx="14630400" cy="192616"/>
          </a:xfrm>
          <a:prstGeom prst="rect">
            <a:avLst/>
          </a:prstGeom>
          <a:solidFill>
            <a:srgbClr val="FFB60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6267" tIns="73134" rIns="146267" bIns="73134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 userDrawn="1"/>
        </p:nvSpPr>
        <p:spPr bwMode="auto">
          <a:xfrm>
            <a:off x="0" y="8807811"/>
            <a:ext cx="14579600" cy="51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6267" tIns="146267" rIns="146267" bIns="146267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1300" dirty="0" smtClean="0">
                <a:solidFill>
                  <a:schemeClr val="bg1"/>
                </a:solidFill>
                <a:latin typeface="Arial" charset="0"/>
              </a:rPr>
              <a:t>Doc:PP.MPIEC.04</a:t>
            </a:r>
            <a:r>
              <a:rPr lang="en-US" sz="1300" baseline="0" dirty="0" smtClean="0">
                <a:solidFill>
                  <a:schemeClr val="bg1"/>
                </a:solidFill>
                <a:latin typeface="Arial" charset="0"/>
              </a:rPr>
              <a:t>   </a:t>
            </a:r>
            <a:r>
              <a:rPr lang="en-US" sz="1300" dirty="0" smtClean="0">
                <a:solidFill>
                  <a:schemeClr val="bg1"/>
                </a:solidFill>
                <a:latin typeface="Arial" charset="0"/>
              </a:rPr>
              <a:t>      </a:t>
            </a:r>
            <a:r>
              <a:rPr lang="en-US" sz="1300" dirty="0">
                <a:solidFill>
                  <a:schemeClr val="bg1"/>
                </a:solidFill>
                <a:latin typeface="Arial" charset="0"/>
              </a:rPr>
              <a:t>Date: </a:t>
            </a:r>
            <a:r>
              <a:rPr lang="en-US" sz="1300" dirty="0" smtClean="0">
                <a:solidFill>
                  <a:schemeClr val="bg1"/>
                </a:solidFill>
                <a:latin typeface="Arial" charset="0"/>
              </a:rPr>
              <a:t>12/16/2013        </a:t>
            </a:r>
            <a:r>
              <a:rPr lang="en-US" sz="1300" dirty="0">
                <a:solidFill>
                  <a:schemeClr val="bg1"/>
                </a:solidFill>
                <a:latin typeface="Arial" charset="0"/>
              </a:rPr>
              <a:t>© </a:t>
            </a:r>
            <a:r>
              <a:rPr lang="en-US" sz="1300" dirty="0" smtClean="0">
                <a:solidFill>
                  <a:schemeClr val="bg1"/>
                </a:solidFill>
                <a:latin typeface="Arial" charset="0"/>
              </a:rPr>
              <a:t>2013 </a:t>
            </a:r>
            <a:r>
              <a:rPr lang="en-US" sz="1300" dirty="0">
                <a:solidFill>
                  <a:schemeClr val="bg1"/>
                </a:solidFill>
                <a:latin typeface="Arial" charset="0"/>
              </a:rPr>
              <a:t>Yaskawa America, Inc. </a:t>
            </a:r>
            <a:r>
              <a:rPr lang="en-US" sz="1300" dirty="0" smtClean="0">
                <a:solidFill>
                  <a:schemeClr val="bg1"/>
                </a:solidFill>
                <a:latin typeface="Arial" charset="0"/>
              </a:rPr>
              <a:t>      All </a:t>
            </a:r>
            <a:r>
              <a:rPr lang="en-US" sz="1300" dirty="0">
                <a:solidFill>
                  <a:schemeClr val="bg1"/>
                </a:solidFill>
                <a:latin typeface="Arial" charset="0"/>
              </a:rPr>
              <a:t>rights reserved.</a:t>
            </a:r>
            <a:endParaRPr lang="en-US" sz="1300" dirty="0">
              <a:latin typeface="Arial" charset="0"/>
            </a:endParaRPr>
          </a:p>
        </p:txBody>
      </p:sp>
      <p:pic>
        <p:nvPicPr>
          <p:cNvPr id="14" name="Picture 13" descr="GR.YAI.01-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8560" y="146053"/>
            <a:ext cx="3129280" cy="49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 userDrawn="1"/>
        </p:nvSpPr>
        <p:spPr bwMode="auto">
          <a:xfrm>
            <a:off x="0" y="8959852"/>
            <a:ext cx="14630400" cy="192616"/>
          </a:xfrm>
          <a:prstGeom prst="rect">
            <a:avLst/>
          </a:prstGeom>
          <a:solidFill>
            <a:srgbClr val="FFB60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6267" tIns="73134" rIns="146267" bIns="73134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133601"/>
            <a:ext cx="13167360" cy="6034619"/>
          </a:xfrm>
          <a:prstGeom prst="rect">
            <a:avLst/>
          </a:prstGeom>
        </p:spPr>
        <p:txBody>
          <a:bodyPr lIns="146267" tIns="73134" rIns="146267" bIns="731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 userDrawn="1"/>
        </p:nvSpPr>
        <p:spPr bwMode="auto">
          <a:xfrm>
            <a:off x="0" y="8959852"/>
            <a:ext cx="14630400" cy="192616"/>
          </a:xfrm>
          <a:prstGeom prst="rect">
            <a:avLst/>
          </a:prstGeom>
          <a:solidFill>
            <a:srgbClr val="FFB60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6267" tIns="73134" rIns="146267" bIns="73134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875868"/>
            <a:ext cx="12435840" cy="1816101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875616"/>
            <a:ext cx="12435840" cy="2000251"/>
          </a:xfrm>
          <a:prstGeom prst="rect">
            <a:avLst/>
          </a:prstGeom>
        </p:spPr>
        <p:txBody>
          <a:bodyPr lIns="146267" tIns="73134" rIns="146267" bIns="73134" anchor="b"/>
          <a:lstStyle>
            <a:lvl1pPr marL="0" indent="0">
              <a:buNone/>
              <a:defRPr sz="3300"/>
            </a:lvl1pPr>
            <a:lvl2pPr marL="731339" indent="0">
              <a:buNone/>
              <a:defRPr sz="3000"/>
            </a:lvl2pPr>
            <a:lvl3pPr marL="1462678" indent="0">
              <a:buNone/>
              <a:defRPr sz="2500"/>
            </a:lvl3pPr>
            <a:lvl4pPr marL="2194016" indent="0">
              <a:buNone/>
              <a:defRPr sz="2200"/>
            </a:lvl4pPr>
            <a:lvl5pPr marL="2925355" indent="0">
              <a:buNone/>
              <a:defRPr sz="2200"/>
            </a:lvl5pPr>
            <a:lvl6pPr marL="3656694" indent="0">
              <a:buNone/>
              <a:defRPr sz="2200"/>
            </a:lvl6pPr>
            <a:lvl7pPr marL="4388033" indent="0">
              <a:buNone/>
              <a:defRPr sz="2200"/>
            </a:lvl7pPr>
            <a:lvl8pPr marL="5119372" indent="0">
              <a:buNone/>
              <a:defRPr sz="2200"/>
            </a:lvl8pPr>
            <a:lvl9pPr marL="5850710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7"/>
          <p:cNvSpPr>
            <a:spLocks noChangeArrowheads="1"/>
          </p:cNvSpPr>
          <p:nvPr userDrawn="1"/>
        </p:nvSpPr>
        <p:spPr bwMode="auto">
          <a:xfrm>
            <a:off x="0" y="8959852"/>
            <a:ext cx="14630400" cy="192616"/>
          </a:xfrm>
          <a:prstGeom prst="rect">
            <a:avLst/>
          </a:prstGeom>
          <a:solidFill>
            <a:srgbClr val="FFB60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6267" tIns="73134" rIns="146267" bIns="73134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33601"/>
            <a:ext cx="6461760" cy="6034619"/>
          </a:xfrm>
          <a:prstGeom prst="rect">
            <a:avLst/>
          </a:prstGeom>
        </p:spPr>
        <p:txBody>
          <a:bodyPr lIns="146267" tIns="73134" rIns="146267" bIns="73134"/>
          <a:lstStyle>
            <a:lvl1pPr>
              <a:defRPr sz="4500"/>
            </a:lvl1pPr>
            <a:lvl2pPr>
              <a:defRPr sz="39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2133601"/>
            <a:ext cx="6461760" cy="6034619"/>
          </a:xfrm>
          <a:prstGeom prst="rect">
            <a:avLst/>
          </a:prstGeom>
        </p:spPr>
        <p:txBody>
          <a:bodyPr lIns="146267" tIns="73134" rIns="146267" bIns="73134"/>
          <a:lstStyle>
            <a:lvl1pPr>
              <a:defRPr sz="4500"/>
            </a:lvl1pPr>
            <a:lvl2pPr>
              <a:defRPr sz="39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7"/>
          <p:cNvSpPr>
            <a:spLocks noChangeArrowheads="1"/>
          </p:cNvSpPr>
          <p:nvPr userDrawn="1"/>
        </p:nvSpPr>
        <p:spPr bwMode="auto">
          <a:xfrm>
            <a:off x="0" y="8959852"/>
            <a:ext cx="14630400" cy="192616"/>
          </a:xfrm>
          <a:prstGeom prst="rect">
            <a:avLst/>
          </a:prstGeom>
          <a:solidFill>
            <a:srgbClr val="FFB60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6267" tIns="73134" rIns="146267" bIns="73134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46817"/>
            <a:ext cx="6464301" cy="853016"/>
          </a:xfrm>
          <a:prstGeom prst="rect">
            <a:avLst/>
          </a:prstGeom>
        </p:spPr>
        <p:txBody>
          <a:bodyPr lIns="146267" tIns="73134" rIns="146267" bIns="73134" anchor="b"/>
          <a:lstStyle>
            <a:lvl1pPr marL="0" indent="0">
              <a:buNone/>
              <a:defRPr sz="3900" b="1"/>
            </a:lvl1pPr>
            <a:lvl2pPr marL="731339" indent="0">
              <a:buNone/>
              <a:defRPr sz="3300" b="1"/>
            </a:lvl2pPr>
            <a:lvl3pPr marL="1462678" indent="0">
              <a:buNone/>
              <a:defRPr sz="3000" b="1"/>
            </a:lvl3pPr>
            <a:lvl4pPr marL="2194016" indent="0">
              <a:buNone/>
              <a:defRPr sz="2500" b="1"/>
            </a:lvl4pPr>
            <a:lvl5pPr marL="2925355" indent="0">
              <a:buNone/>
              <a:defRPr sz="2500" b="1"/>
            </a:lvl5pPr>
            <a:lvl6pPr marL="3656694" indent="0">
              <a:buNone/>
              <a:defRPr sz="2500" b="1"/>
            </a:lvl6pPr>
            <a:lvl7pPr marL="4388033" indent="0">
              <a:buNone/>
              <a:defRPr sz="2500" b="1"/>
            </a:lvl7pPr>
            <a:lvl8pPr marL="5119372" indent="0">
              <a:buNone/>
              <a:defRPr sz="2500" b="1"/>
            </a:lvl8pPr>
            <a:lvl9pPr marL="5850710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899833"/>
            <a:ext cx="6464301" cy="5268384"/>
          </a:xfrm>
          <a:prstGeom prst="rect">
            <a:avLst/>
          </a:prstGeom>
        </p:spPr>
        <p:txBody>
          <a:bodyPr lIns="146267" tIns="73134" rIns="146267" bIns="73134"/>
          <a:lstStyle>
            <a:lvl1pPr>
              <a:defRPr sz="3900"/>
            </a:lvl1pPr>
            <a:lvl2pPr>
              <a:defRPr sz="33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2046817"/>
            <a:ext cx="6466840" cy="853016"/>
          </a:xfrm>
          <a:prstGeom prst="rect">
            <a:avLst/>
          </a:prstGeom>
        </p:spPr>
        <p:txBody>
          <a:bodyPr lIns="146267" tIns="73134" rIns="146267" bIns="73134" anchor="b"/>
          <a:lstStyle>
            <a:lvl1pPr marL="0" indent="0">
              <a:buNone/>
              <a:defRPr sz="3900" b="1"/>
            </a:lvl1pPr>
            <a:lvl2pPr marL="731339" indent="0">
              <a:buNone/>
              <a:defRPr sz="3300" b="1"/>
            </a:lvl2pPr>
            <a:lvl3pPr marL="1462678" indent="0">
              <a:buNone/>
              <a:defRPr sz="3000" b="1"/>
            </a:lvl3pPr>
            <a:lvl4pPr marL="2194016" indent="0">
              <a:buNone/>
              <a:defRPr sz="2500" b="1"/>
            </a:lvl4pPr>
            <a:lvl5pPr marL="2925355" indent="0">
              <a:buNone/>
              <a:defRPr sz="2500" b="1"/>
            </a:lvl5pPr>
            <a:lvl6pPr marL="3656694" indent="0">
              <a:buNone/>
              <a:defRPr sz="2500" b="1"/>
            </a:lvl6pPr>
            <a:lvl7pPr marL="4388033" indent="0">
              <a:buNone/>
              <a:defRPr sz="2500" b="1"/>
            </a:lvl7pPr>
            <a:lvl8pPr marL="5119372" indent="0">
              <a:buNone/>
              <a:defRPr sz="2500" b="1"/>
            </a:lvl8pPr>
            <a:lvl9pPr marL="5850710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899833"/>
            <a:ext cx="6466840" cy="5268384"/>
          </a:xfrm>
          <a:prstGeom prst="rect">
            <a:avLst/>
          </a:prstGeom>
        </p:spPr>
        <p:txBody>
          <a:bodyPr lIns="146267" tIns="73134" rIns="146267" bIns="73134"/>
          <a:lstStyle>
            <a:lvl1pPr>
              <a:defRPr sz="3900"/>
            </a:lvl1pPr>
            <a:lvl2pPr>
              <a:defRPr sz="33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7"/>
          <p:cNvSpPr>
            <a:spLocks noChangeArrowheads="1"/>
          </p:cNvSpPr>
          <p:nvPr userDrawn="1"/>
        </p:nvSpPr>
        <p:spPr bwMode="auto">
          <a:xfrm>
            <a:off x="0" y="8959852"/>
            <a:ext cx="14630400" cy="192616"/>
          </a:xfrm>
          <a:prstGeom prst="rect">
            <a:avLst/>
          </a:prstGeom>
          <a:solidFill>
            <a:srgbClr val="FFB60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6267" tIns="73134" rIns="146267" bIns="73134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ChangeArrowheads="1"/>
          </p:cNvSpPr>
          <p:nvPr userDrawn="1"/>
        </p:nvSpPr>
        <p:spPr bwMode="auto">
          <a:xfrm>
            <a:off x="0" y="8959852"/>
            <a:ext cx="14630400" cy="192616"/>
          </a:xfrm>
          <a:prstGeom prst="rect">
            <a:avLst/>
          </a:prstGeom>
          <a:solidFill>
            <a:srgbClr val="FFB60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6267" tIns="73134" rIns="146267" bIns="73134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Text Box 12"/>
          <p:cNvSpPr txBox="1">
            <a:spLocks noChangeArrowheads="1"/>
          </p:cNvSpPr>
          <p:nvPr userDrawn="1"/>
        </p:nvSpPr>
        <p:spPr bwMode="auto">
          <a:xfrm>
            <a:off x="0" y="8839202"/>
            <a:ext cx="14579600" cy="51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6267" tIns="146267" rIns="146267" bIns="146267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300" dirty="0" smtClean="0">
                <a:latin typeface="Arial" charset="0"/>
              </a:rPr>
              <a:t>PP.MPIEC.04            </a:t>
            </a:r>
            <a:r>
              <a:rPr lang="en-US" sz="1300" dirty="0">
                <a:latin typeface="Arial" charset="0"/>
              </a:rPr>
              <a:t>Date: </a:t>
            </a:r>
            <a:r>
              <a:rPr lang="en-US" sz="1300" dirty="0" smtClean="0">
                <a:latin typeface="Arial" charset="0"/>
              </a:rPr>
              <a:t>12/16/2013        ©2013 </a:t>
            </a:r>
            <a:r>
              <a:rPr lang="en-US" sz="1300" dirty="0">
                <a:latin typeface="Arial" charset="0"/>
              </a:rPr>
              <a:t>Yaskawa  America, Inc. </a:t>
            </a:r>
            <a:r>
              <a:rPr lang="en-US" sz="1300" dirty="0" smtClean="0">
                <a:latin typeface="Arial" charset="0"/>
              </a:rPr>
              <a:t>     All </a:t>
            </a:r>
            <a:r>
              <a:rPr lang="en-US" sz="1300" dirty="0">
                <a:latin typeface="Arial" charset="0"/>
              </a:rPr>
              <a:t>rights reserved.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7"/>
          <p:cNvSpPr>
            <a:spLocks noChangeArrowheads="1"/>
          </p:cNvSpPr>
          <p:nvPr userDrawn="1"/>
        </p:nvSpPr>
        <p:spPr bwMode="auto">
          <a:xfrm>
            <a:off x="0" y="8959852"/>
            <a:ext cx="14630400" cy="192616"/>
          </a:xfrm>
          <a:prstGeom prst="rect">
            <a:avLst/>
          </a:prstGeom>
          <a:solidFill>
            <a:srgbClr val="FFB60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6267" tIns="73134" rIns="146267" bIns="73134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6" y="364068"/>
            <a:ext cx="4813301" cy="1549400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64069"/>
            <a:ext cx="8178800" cy="7804151"/>
          </a:xfrm>
          <a:prstGeom prst="rect">
            <a:avLst/>
          </a:prstGeom>
        </p:spPr>
        <p:txBody>
          <a:bodyPr lIns="146267" tIns="73134" rIns="146267" bIns="73134"/>
          <a:lstStyle>
            <a:lvl1pPr>
              <a:defRPr sz="5100"/>
            </a:lvl1pPr>
            <a:lvl2pPr>
              <a:defRPr sz="4500"/>
            </a:lvl2pPr>
            <a:lvl3pPr>
              <a:defRPr sz="39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6" y="1913470"/>
            <a:ext cx="4813301" cy="6254751"/>
          </a:xfrm>
          <a:prstGeom prst="rect">
            <a:avLst/>
          </a:prstGeom>
        </p:spPr>
        <p:txBody>
          <a:bodyPr lIns="146267" tIns="73134" rIns="146267" bIns="73134"/>
          <a:lstStyle>
            <a:lvl1pPr marL="0" indent="0">
              <a:buNone/>
              <a:defRPr sz="2200"/>
            </a:lvl1pPr>
            <a:lvl2pPr marL="731339" indent="0">
              <a:buNone/>
              <a:defRPr sz="1900"/>
            </a:lvl2pPr>
            <a:lvl3pPr marL="1462678" indent="0">
              <a:buNone/>
              <a:defRPr sz="1600"/>
            </a:lvl3pPr>
            <a:lvl4pPr marL="2194016" indent="0">
              <a:buNone/>
              <a:defRPr sz="1300"/>
            </a:lvl4pPr>
            <a:lvl5pPr marL="2925355" indent="0">
              <a:buNone/>
              <a:defRPr sz="1300"/>
            </a:lvl5pPr>
            <a:lvl6pPr marL="3656694" indent="0">
              <a:buNone/>
              <a:defRPr sz="1300"/>
            </a:lvl6pPr>
            <a:lvl7pPr marL="4388033" indent="0">
              <a:buNone/>
              <a:defRPr sz="1300"/>
            </a:lvl7pPr>
            <a:lvl8pPr marL="5119372" indent="0">
              <a:buNone/>
              <a:defRPr sz="1300"/>
            </a:lvl8pPr>
            <a:lvl9pPr marL="585071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7"/>
          <p:cNvSpPr>
            <a:spLocks noChangeArrowheads="1"/>
          </p:cNvSpPr>
          <p:nvPr userDrawn="1"/>
        </p:nvSpPr>
        <p:spPr bwMode="auto">
          <a:xfrm>
            <a:off x="0" y="8959852"/>
            <a:ext cx="14630400" cy="192616"/>
          </a:xfrm>
          <a:prstGeom prst="rect">
            <a:avLst/>
          </a:prstGeom>
          <a:solidFill>
            <a:srgbClr val="FFB60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6267" tIns="73134" rIns="146267" bIns="73134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6400801"/>
            <a:ext cx="8778240" cy="755651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817035"/>
            <a:ext cx="8778240" cy="5486400"/>
          </a:xfrm>
          <a:prstGeom prst="rect">
            <a:avLst/>
          </a:prstGeom>
        </p:spPr>
        <p:txBody>
          <a:bodyPr lIns="146267" tIns="73134" rIns="146267" bIns="73134"/>
          <a:lstStyle>
            <a:lvl1pPr marL="0" indent="0">
              <a:buNone/>
              <a:defRPr sz="5100"/>
            </a:lvl1pPr>
            <a:lvl2pPr marL="731339" indent="0">
              <a:buNone/>
              <a:defRPr sz="4500"/>
            </a:lvl2pPr>
            <a:lvl3pPr marL="1462678" indent="0">
              <a:buNone/>
              <a:defRPr sz="3900"/>
            </a:lvl3pPr>
            <a:lvl4pPr marL="2194016" indent="0">
              <a:buNone/>
              <a:defRPr sz="3300"/>
            </a:lvl4pPr>
            <a:lvl5pPr marL="2925355" indent="0">
              <a:buNone/>
              <a:defRPr sz="3300"/>
            </a:lvl5pPr>
            <a:lvl6pPr marL="3656694" indent="0">
              <a:buNone/>
              <a:defRPr sz="3300"/>
            </a:lvl6pPr>
            <a:lvl7pPr marL="4388033" indent="0">
              <a:buNone/>
              <a:defRPr sz="3300"/>
            </a:lvl7pPr>
            <a:lvl8pPr marL="5119372" indent="0">
              <a:buNone/>
              <a:defRPr sz="3300"/>
            </a:lvl8pPr>
            <a:lvl9pPr marL="5850710" indent="0">
              <a:buNone/>
              <a:defRPr sz="33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7156452"/>
            <a:ext cx="8778240" cy="1073149"/>
          </a:xfrm>
          <a:prstGeom prst="rect">
            <a:avLst/>
          </a:prstGeom>
        </p:spPr>
        <p:txBody>
          <a:bodyPr lIns="146267" tIns="73134" rIns="146267" bIns="73134"/>
          <a:lstStyle>
            <a:lvl1pPr marL="0" indent="0">
              <a:buNone/>
              <a:defRPr sz="2200"/>
            </a:lvl1pPr>
            <a:lvl2pPr marL="731339" indent="0">
              <a:buNone/>
              <a:defRPr sz="1900"/>
            </a:lvl2pPr>
            <a:lvl3pPr marL="1462678" indent="0">
              <a:buNone/>
              <a:defRPr sz="1600"/>
            </a:lvl3pPr>
            <a:lvl4pPr marL="2194016" indent="0">
              <a:buNone/>
              <a:defRPr sz="1300"/>
            </a:lvl4pPr>
            <a:lvl5pPr marL="2925355" indent="0">
              <a:buNone/>
              <a:defRPr sz="1300"/>
            </a:lvl5pPr>
            <a:lvl6pPr marL="3656694" indent="0">
              <a:buNone/>
              <a:defRPr sz="1300"/>
            </a:lvl6pPr>
            <a:lvl7pPr marL="4388033" indent="0">
              <a:buNone/>
              <a:defRPr sz="1300"/>
            </a:lvl7pPr>
            <a:lvl8pPr marL="5119372" indent="0">
              <a:buNone/>
              <a:defRPr sz="1300"/>
            </a:lvl8pPr>
            <a:lvl9pPr marL="585071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BADE5"/>
            </a:gs>
            <a:gs pos="100000">
              <a:srgbClr val="1366A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7" name="Rectangle 21"/>
          <p:cNvSpPr>
            <a:spLocks noChangeArrowheads="1"/>
          </p:cNvSpPr>
          <p:nvPr userDrawn="1"/>
        </p:nvSpPr>
        <p:spPr bwMode="auto">
          <a:xfrm>
            <a:off x="7621" y="1325036"/>
            <a:ext cx="14630400" cy="2404533"/>
          </a:xfrm>
          <a:prstGeom prst="rect">
            <a:avLst/>
          </a:prstGeom>
          <a:solidFill>
            <a:srgbClr val="C2CD23">
              <a:alpha val="8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6267" tIns="73134" rIns="146267" bIns="73134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12" descr="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982966" y="8123769"/>
            <a:ext cx="3187701" cy="49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8" name="Group 17"/>
          <p:cNvGrpSpPr>
            <a:grpSpLocks/>
          </p:cNvGrpSpPr>
          <p:nvPr userDrawn="1"/>
        </p:nvGrpSpPr>
        <p:grpSpPr bwMode="auto">
          <a:xfrm>
            <a:off x="3759206" y="518587"/>
            <a:ext cx="1094741" cy="198967"/>
            <a:chOff x="1480" y="245"/>
            <a:chExt cx="284" cy="62"/>
          </a:xfrm>
        </p:grpSpPr>
        <p:sp>
          <p:nvSpPr>
            <p:cNvPr id="111629" name="Rectangle 13"/>
            <p:cNvSpPr>
              <a:spLocks noChangeArrowheads="1"/>
            </p:cNvSpPr>
            <p:nvPr userDrawn="1"/>
          </p:nvSpPr>
          <p:spPr bwMode="auto">
            <a:xfrm>
              <a:off x="1480" y="245"/>
              <a:ext cx="62" cy="62"/>
            </a:xfrm>
            <a:prstGeom prst="rect">
              <a:avLst/>
            </a:prstGeom>
            <a:solidFill>
              <a:srgbClr val="F4672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630" name="Rectangle 14"/>
            <p:cNvSpPr>
              <a:spLocks noChangeArrowheads="1"/>
            </p:cNvSpPr>
            <p:nvPr userDrawn="1"/>
          </p:nvSpPr>
          <p:spPr bwMode="auto">
            <a:xfrm>
              <a:off x="1554" y="245"/>
              <a:ext cx="62" cy="62"/>
            </a:xfrm>
            <a:prstGeom prst="rect">
              <a:avLst/>
            </a:prstGeom>
            <a:solidFill>
              <a:srgbClr val="C2CD2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631" name="Rectangle 15"/>
            <p:cNvSpPr>
              <a:spLocks noChangeArrowheads="1"/>
            </p:cNvSpPr>
            <p:nvPr userDrawn="1"/>
          </p:nvSpPr>
          <p:spPr bwMode="auto">
            <a:xfrm>
              <a:off x="1628" y="245"/>
              <a:ext cx="62" cy="62"/>
            </a:xfrm>
            <a:prstGeom prst="rect">
              <a:avLst/>
            </a:prstGeom>
            <a:solidFill>
              <a:srgbClr val="FFB60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632" name="Rectangle 16"/>
            <p:cNvSpPr>
              <a:spLocks noChangeArrowheads="1"/>
            </p:cNvSpPr>
            <p:nvPr userDrawn="1"/>
          </p:nvSpPr>
          <p:spPr bwMode="auto">
            <a:xfrm>
              <a:off x="1702" y="245"/>
              <a:ext cx="62" cy="62"/>
            </a:xfrm>
            <a:prstGeom prst="rect">
              <a:avLst/>
            </a:prstGeom>
            <a:solidFill>
              <a:srgbClr val="791D7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1634" name="Text Box 18"/>
          <p:cNvSpPr txBox="1">
            <a:spLocks noChangeArrowheads="1"/>
          </p:cNvSpPr>
          <p:nvPr userDrawn="1"/>
        </p:nvSpPr>
        <p:spPr bwMode="auto">
          <a:xfrm>
            <a:off x="269245" y="224370"/>
            <a:ext cx="3411628" cy="7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6267" tIns="73134" rIns="146267" bIns="73134">
            <a:spAutoFit/>
          </a:bodyPr>
          <a:lstStyle/>
          <a:p>
            <a:pPr>
              <a:defRPr/>
            </a:pPr>
            <a:r>
              <a:rPr lang="en-US" sz="4200" dirty="0">
                <a:solidFill>
                  <a:schemeClr val="bg1"/>
                </a:solidFill>
                <a:latin typeface="Arial" charset="0"/>
                <a:cs typeface="+mn-cs"/>
              </a:rPr>
              <a:t>Driving value</a:t>
            </a:r>
          </a:p>
        </p:txBody>
      </p:sp>
      <p:pic>
        <p:nvPicPr>
          <p:cNvPr id="1030" name="Picture 19" descr="GR"/>
          <p:cNvPicPr>
            <a:picLocks noChangeAspect="1" noChangeArrowheads="1"/>
          </p:cNvPicPr>
          <p:nvPr userDrawn="1"/>
        </p:nvPicPr>
        <p:blipFill>
          <a:blip r:embed="rId14" cstate="print">
            <a:lum bright="16000" contrast="12000"/>
          </a:blip>
          <a:srcRect/>
          <a:stretch>
            <a:fillRect/>
          </a:stretch>
        </p:blipFill>
        <p:spPr bwMode="auto">
          <a:xfrm>
            <a:off x="2" y="1327153"/>
            <a:ext cx="8712200" cy="751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36" name="Rectangle 20"/>
          <p:cNvSpPr>
            <a:spLocks noChangeArrowheads="1"/>
          </p:cNvSpPr>
          <p:nvPr userDrawn="1"/>
        </p:nvSpPr>
        <p:spPr bwMode="auto">
          <a:xfrm>
            <a:off x="-2539" y="1322919"/>
            <a:ext cx="14630402" cy="2404533"/>
          </a:xfrm>
          <a:prstGeom prst="rect">
            <a:avLst/>
          </a:prstGeom>
          <a:solidFill>
            <a:srgbClr val="FFB60F">
              <a:alpha val="8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6267" tIns="73134" rIns="146267" bIns="73134" anchor="ctr"/>
          <a:lstStyle/>
          <a:p>
            <a:pPr>
              <a:defRPr/>
            </a:pPr>
            <a:endParaRPr lang="en-US"/>
          </a:p>
        </p:txBody>
      </p:sp>
      <p:sp>
        <p:nvSpPr>
          <p:cNvPr id="1116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8831581" y="1449921"/>
            <a:ext cx="5364480" cy="215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6267" tIns="73134" rIns="146267" bIns="7313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 Goes Here</a:t>
            </a:r>
          </a:p>
        </p:txBody>
      </p:sp>
      <p:sp>
        <p:nvSpPr>
          <p:cNvPr id="13" name="Rectangle 27"/>
          <p:cNvSpPr>
            <a:spLocks noChangeArrowheads="1"/>
          </p:cNvSpPr>
          <p:nvPr userDrawn="1"/>
        </p:nvSpPr>
        <p:spPr bwMode="auto">
          <a:xfrm>
            <a:off x="0" y="8959852"/>
            <a:ext cx="14630400" cy="192616"/>
          </a:xfrm>
          <a:prstGeom prst="rect">
            <a:avLst/>
          </a:prstGeom>
          <a:solidFill>
            <a:srgbClr val="FFB60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6267" tIns="73134" rIns="146267" bIns="73134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731339" algn="ctr" rtl="0" fontAlgn="base">
        <a:spcBef>
          <a:spcPct val="0"/>
        </a:spcBef>
        <a:spcAft>
          <a:spcPct val="0"/>
        </a:spcAft>
        <a:defRPr sz="6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1462678" algn="ctr" rtl="0" fontAlgn="base">
        <a:spcBef>
          <a:spcPct val="0"/>
        </a:spcBef>
        <a:spcAft>
          <a:spcPct val="0"/>
        </a:spcAft>
        <a:defRPr sz="6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2194016" algn="ctr" rtl="0" fontAlgn="base">
        <a:spcBef>
          <a:spcPct val="0"/>
        </a:spcBef>
        <a:spcAft>
          <a:spcPct val="0"/>
        </a:spcAft>
        <a:defRPr sz="6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2925355" algn="ctr" rtl="0" fontAlgn="base">
        <a:spcBef>
          <a:spcPct val="0"/>
        </a:spcBef>
        <a:spcAft>
          <a:spcPct val="0"/>
        </a:spcAft>
        <a:defRPr sz="6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548504" indent="-548504" algn="l" rtl="0" eaLnBrk="0" fontAlgn="base" hangingPunct="0">
        <a:spcBef>
          <a:spcPct val="20000"/>
        </a:spcBef>
        <a:spcAft>
          <a:spcPct val="0"/>
        </a:spcAft>
        <a:buChar char="•"/>
        <a:defRPr sz="5100">
          <a:solidFill>
            <a:schemeClr val="tx1"/>
          </a:solidFill>
          <a:latin typeface="+mn-lt"/>
          <a:ea typeface="+mn-ea"/>
          <a:cs typeface="+mn-cs"/>
        </a:defRPr>
      </a:lvl1pPr>
      <a:lvl2pPr marL="1188426" indent="-457087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  <a:cs typeface="+mn-cs"/>
        </a:defRPr>
      </a:lvl2pPr>
      <a:lvl3pPr marL="1828347" indent="-365669" algn="l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cs typeface="+mn-cs"/>
        </a:defRPr>
      </a:lvl3pPr>
      <a:lvl4pPr marL="2559684" indent="-365669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  <a:cs typeface="+mn-cs"/>
        </a:defRPr>
      </a:lvl4pPr>
      <a:lvl5pPr marL="3291025" indent="-365669" algn="l" rtl="0" eaLnBrk="0" fontAlgn="base" hangingPunct="0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  <a:cs typeface="+mn-cs"/>
        </a:defRPr>
      </a:lvl5pPr>
      <a:lvl6pPr marL="4022362" indent="-365669" algn="l" rtl="0" fontAlgn="base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  <a:cs typeface="+mn-cs"/>
        </a:defRPr>
      </a:lvl6pPr>
      <a:lvl7pPr marL="4753702" indent="-365669" algn="l" rtl="0" fontAlgn="base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  <a:cs typeface="+mn-cs"/>
        </a:defRPr>
      </a:lvl7pPr>
      <a:lvl8pPr marL="5485041" indent="-365669" algn="l" rtl="0" fontAlgn="base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  <a:cs typeface="+mn-cs"/>
        </a:defRPr>
      </a:lvl8pPr>
      <a:lvl9pPr marL="6216378" indent="-365669" algn="l" rtl="0" fontAlgn="base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46267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39" algn="l" defTabSz="146267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678" algn="l" defTabSz="146267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016" algn="l" defTabSz="146267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355" algn="l" defTabSz="146267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656694" algn="l" defTabSz="146267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388033" algn="l" defTabSz="146267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19372" algn="l" defTabSz="146267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50710" algn="l" defTabSz="146267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6" y="2419351"/>
            <a:ext cx="12687301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6267" tIns="73134" rIns="146267" bIns="731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ltGray">
          <a:xfrm>
            <a:off x="243840" y="999068"/>
            <a:ext cx="12923520" cy="123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64999"/>
              </a:srgbClr>
            </a:outerShdw>
          </a:effectLst>
        </p:spPr>
        <p:txBody>
          <a:bodyPr vert="horz" wrap="square" lIns="146267" tIns="73134" rIns="146267" bIns="7313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731339" algn="r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Unicode MS" pitchFamily="34" charset="-128"/>
        </a:defRPr>
      </a:lvl6pPr>
      <a:lvl7pPr marL="1462678" algn="r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Unicode MS" pitchFamily="34" charset="-128"/>
        </a:defRPr>
      </a:lvl7pPr>
      <a:lvl8pPr marL="2194016" algn="r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Unicode MS" pitchFamily="34" charset="-128"/>
        </a:defRPr>
      </a:lvl8pPr>
      <a:lvl9pPr marL="2925355" algn="r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Unicode MS" pitchFamily="34" charset="-128"/>
        </a:defRPr>
      </a:lvl9pPr>
    </p:titleStyle>
    <p:bodyStyle>
      <a:lvl1pPr marL="548504" indent="-548504" algn="l" rtl="0" eaLnBrk="0" fontAlgn="base" hangingPunct="0">
        <a:spcBef>
          <a:spcPct val="20000"/>
        </a:spcBef>
        <a:spcAft>
          <a:spcPct val="0"/>
        </a:spcAft>
        <a:buClr>
          <a:srgbClr val="B4C41D"/>
        </a:buClr>
        <a:buSzPct val="75000"/>
        <a:defRPr sz="3900" i="1">
          <a:solidFill>
            <a:srgbClr val="1365A1"/>
          </a:solidFill>
          <a:latin typeface="Arial" charset="0"/>
          <a:ea typeface="+mn-ea"/>
          <a:cs typeface="+mn-cs"/>
        </a:defRPr>
      </a:lvl1pPr>
      <a:lvl2pPr marL="1188426" indent="-457087" algn="l" rtl="0" eaLnBrk="0" fontAlgn="base" hangingPunct="0">
        <a:spcBef>
          <a:spcPct val="20000"/>
        </a:spcBef>
        <a:spcAft>
          <a:spcPct val="0"/>
        </a:spcAft>
        <a:buClr>
          <a:srgbClr val="FFB60F"/>
        </a:buClr>
        <a:buSzPct val="50000"/>
        <a:buFont typeface="Wingdings" pitchFamily="2" charset="2"/>
        <a:buChar char="n"/>
        <a:defRPr sz="3600" i="1">
          <a:solidFill>
            <a:schemeClr val="bg2"/>
          </a:solidFill>
          <a:latin typeface="Arial" charset="0"/>
        </a:defRPr>
      </a:lvl2pPr>
      <a:lvl3pPr marL="1828347" indent="-365669" algn="l" rtl="0" eaLnBrk="0" fontAlgn="base" hangingPunct="0">
        <a:spcBef>
          <a:spcPct val="20000"/>
        </a:spcBef>
        <a:spcAft>
          <a:spcPct val="0"/>
        </a:spcAft>
        <a:buClr>
          <a:srgbClr val="791D7E"/>
        </a:buClr>
        <a:buFont typeface="Arial" charset="0"/>
        <a:buChar char="»"/>
        <a:defRPr i="1">
          <a:solidFill>
            <a:schemeClr val="bg2"/>
          </a:solidFill>
          <a:latin typeface="Arial" charset="0"/>
        </a:defRPr>
      </a:lvl3pPr>
      <a:lvl4pPr marL="2559684" indent="-365669" algn="l" rtl="0" eaLnBrk="0" fontAlgn="base" hangingPunct="0">
        <a:spcBef>
          <a:spcPct val="20000"/>
        </a:spcBef>
        <a:spcAft>
          <a:spcPct val="0"/>
        </a:spcAft>
        <a:buClr>
          <a:srgbClr val="F47D30"/>
        </a:buClr>
        <a:buFont typeface="Arial" charset="0"/>
        <a:buChar char="–"/>
        <a:defRPr sz="2400" i="1">
          <a:solidFill>
            <a:schemeClr val="bg2"/>
          </a:solidFill>
          <a:latin typeface="Arial" charset="0"/>
        </a:defRPr>
      </a:lvl4pPr>
      <a:lvl5pPr marL="3291025" indent="-365669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rgbClr val="C2CD23"/>
        </a:buClr>
        <a:buChar char="•"/>
        <a:defRPr sz="1900" i="1">
          <a:solidFill>
            <a:schemeClr val="bg2"/>
          </a:solidFill>
          <a:latin typeface="Arial" charset="0"/>
        </a:defRPr>
      </a:lvl5pPr>
      <a:lvl6pPr marL="4022362" indent="-365669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500" i="1">
          <a:solidFill>
            <a:schemeClr val="tx1"/>
          </a:solidFill>
          <a:latin typeface="+mn-lt"/>
        </a:defRPr>
      </a:lvl6pPr>
      <a:lvl7pPr marL="4753702" indent="-365669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500" i="1">
          <a:solidFill>
            <a:schemeClr val="tx1"/>
          </a:solidFill>
          <a:latin typeface="+mn-lt"/>
        </a:defRPr>
      </a:lvl7pPr>
      <a:lvl8pPr marL="5485041" indent="-365669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500" i="1">
          <a:solidFill>
            <a:schemeClr val="tx1"/>
          </a:solidFill>
          <a:latin typeface="+mn-lt"/>
        </a:defRPr>
      </a:lvl8pPr>
      <a:lvl9pPr marL="6216378" indent="-365669" algn="l" rtl="0" fontAlgn="base">
        <a:spcBef>
          <a:spcPct val="20000"/>
        </a:spcBef>
        <a:spcAft>
          <a:spcPct val="0"/>
        </a:spcAft>
        <a:buClr>
          <a:srgbClr val="A50021"/>
        </a:buClr>
        <a:buChar char="»"/>
        <a:defRPr sz="25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6267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39" algn="l" defTabSz="146267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678" algn="l" defTabSz="146267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016" algn="l" defTabSz="146267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355" algn="l" defTabSz="146267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656694" algn="l" defTabSz="146267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388033" algn="l" defTabSz="146267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19372" algn="l" defTabSz="146267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50710" algn="l" defTabSz="146267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skawa.com/iectb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3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37221"/>
            <a:ext cx="14630400" cy="21547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Tips for Optimizing your </a:t>
            </a:r>
            <a:br>
              <a:rPr lang="en-US" dirty="0" smtClean="0"/>
            </a:br>
            <a:r>
              <a:rPr lang="en-US" dirty="0" err="1" smtClean="0"/>
              <a:t>MPiec</a:t>
            </a:r>
            <a:r>
              <a:rPr lang="en-US" dirty="0" smtClean="0"/>
              <a:t> Application Program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5482" y="4480986"/>
            <a:ext cx="6527800" cy="2086689"/>
          </a:xfrm>
          <a:prstGeom prst="rect">
            <a:avLst/>
          </a:prstGeom>
          <a:noFill/>
        </p:spPr>
        <p:txBody>
          <a:bodyPr lIns="146267" tIns="73134" rIns="146267" bIns="73134">
            <a:spAutoFit/>
          </a:bodyPr>
          <a:lstStyle/>
          <a:p>
            <a:pPr algn="ctr">
              <a:defRPr/>
            </a:pPr>
            <a:r>
              <a:rPr lang="en-US" sz="3000" i="1" dirty="0">
                <a:solidFill>
                  <a:schemeClr val="accent1"/>
                </a:solidFill>
                <a:latin typeface="+mn-lt"/>
              </a:rPr>
              <a:t>Hosted by:</a:t>
            </a:r>
          </a:p>
          <a:p>
            <a:pPr algn="ctr">
              <a:defRPr/>
            </a:pPr>
            <a:endParaRPr lang="en-US" sz="3000" i="1" dirty="0">
              <a:solidFill>
                <a:schemeClr val="accent1"/>
              </a:solidFill>
              <a:latin typeface="+mn-lt"/>
            </a:endParaRPr>
          </a:p>
          <a:p>
            <a:pPr algn="ctr">
              <a:defRPr/>
            </a:pPr>
            <a:r>
              <a:rPr lang="en-US" sz="3300" dirty="0" smtClean="0">
                <a:latin typeface="+mn-lt"/>
              </a:rPr>
              <a:t>Kevin Hull</a:t>
            </a:r>
          </a:p>
          <a:p>
            <a:pPr algn="ctr">
              <a:defRPr/>
            </a:pPr>
            <a:r>
              <a:rPr lang="en-US" sz="3300" dirty="0" smtClean="0">
                <a:latin typeface="+mn-lt"/>
              </a:rPr>
              <a:t>Nishant Unnikrishnan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3704" y="4239981"/>
            <a:ext cx="6527800" cy="1994356"/>
          </a:xfrm>
          <a:prstGeom prst="rect">
            <a:avLst/>
          </a:prstGeom>
          <a:noFill/>
        </p:spPr>
        <p:txBody>
          <a:bodyPr wrap="square" lIns="146267" tIns="73134" rIns="146267" bIns="73134">
            <a:spAutoFit/>
          </a:bodyPr>
          <a:lstStyle/>
          <a:p>
            <a:pPr>
              <a:defRPr/>
            </a:pPr>
            <a:r>
              <a:rPr lang="en-US" sz="3000" i="1" dirty="0" smtClean="0">
                <a:solidFill>
                  <a:schemeClr val="accent1"/>
                </a:solidFill>
                <a:latin typeface="+mn-lt"/>
              </a:rPr>
              <a:t>Part 1:</a:t>
            </a:r>
          </a:p>
          <a:p>
            <a:pPr>
              <a:defRPr/>
            </a:pPr>
            <a:r>
              <a:rPr lang="en-US" sz="3000" i="1" dirty="0" smtClean="0">
                <a:solidFill>
                  <a:schemeClr val="accent1"/>
                </a:solidFill>
                <a:latin typeface="+mn-lt"/>
              </a:rPr>
              <a:t>Memory Allocation &amp; Optimization</a:t>
            </a:r>
          </a:p>
          <a:p>
            <a:pPr>
              <a:defRPr/>
            </a:pPr>
            <a:r>
              <a:rPr lang="en-US" sz="3000" i="1" dirty="0" smtClean="0">
                <a:solidFill>
                  <a:schemeClr val="accent1"/>
                </a:solidFill>
                <a:latin typeface="+mn-lt"/>
              </a:rPr>
              <a:t>Task Timing Analysis</a:t>
            </a:r>
          </a:p>
          <a:p>
            <a:pPr>
              <a:defRPr/>
            </a:pPr>
            <a:r>
              <a:rPr lang="en-US" sz="3000" i="1" dirty="0" smtClean="0">
                <a:solidFill>
                  <a:schemeClr val="accent1"/>
                </a:solidFill>
                <a:latin typeface="+mn-lt"/>
              </a:rPr>
              <a:t>Function Block Error Interlocking</a:t>
            </a:r>
            <a:endParaRPr lang="en-US" sz="3300" dirty="0" smtClean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1833" y="1118657"/>
            <a:ext cx="4953785" cy="777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9415" y="2238591"/>
            <a:ext cx="9942147" cy="2110126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What does it mean?</a:t>
            </a:r>
          </a:p>
          <a:p>
            <a:pPr marL="548504" lvl="1" indent="-548504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The memory required for the IEC application is too large for the space allocated in SDRAM.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Error: Exceeded the Data Area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621" y="4061361"/>
            <a:ext cx="7737904" cy="483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 bwMode="auto">
          <a:xfrm rot="-1800000">
            <a:off x="11027421" y="1352933"/>
            <a:ext cx="291345" cy="1211768"/>
          </a:xfrm>
          <a:prstGeom prst="down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7" name="Title 62"/>
          <p:cNvSpPr txBox="1">
            <a:spLocks/>
          </p:cNvSpPr>
          <p:nvPr/>
        </p:nvSpPr>
        <p:spPr bwMode="ltGray">
          <a:xfrm>
            <a:off x="134658" y="10922"/>
            <a:ext cx="11103956" cy="68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64999"/>
              </a:srgbClr>
            </a:outerShdw>
          </a:effectLst>
        </p:spPr>
        <p:txBody>
          <a:bodyPr vert="horz" wrap="square" lIns="146267" tIns="73134" rIns="146267" bIns="7313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SDRAM Allocation: Possible Issues</a:t>
            </a:r>
            <a:endParaRPr kumimoji="0" lang="en-US" sz="5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447" y="1201479"/>
            <a:ext cx="9101469" cy="89313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090" y="1101926"/>
            <a:ext cx="12934950" cy="770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Up Arrow 4"/>
          <p:cNvSpPr/>
          <p:nvPr/>
        </p:nvSpPr>
        <p:spPr bwMode="auto">
          <a:xfrm rot="5400000">
            <a:off x="2280124" y="6887382"/>
            <a:ext cx="733647" cy="1552354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6" name="Title 62"/>
          <p:cNvSpPr txBox="1">
            <a:spLocks/>
          </p:cNvSpPr>
          <p:nvPr/>
        </p:nvSpPr>
        <p:spPr bwMode="ltGray">
          <a:xfrm>
            <a:off x="134658" y="10922"/>
            <a:ext cx="11103956" cy="68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64999"/>
              </a:srgbClr>
            </a:outerShdw>
          </a:effectLst>
        </p:spPr>
        <p:txBody>
          <a:bodyPr vert="horz" wrap="square" lIns="146267" tIns="73134" rIns="146267" bIns="7313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SDRAM Allocation: Possible Issues</a:t>
            </a:r>
            <a:endParaRPr kumimoji="0" lang="en-US" sz="5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" y="946288"/>
            <a:ext cx="12923520" cy="980556"/>
          </a:xfrm>
        </p:spPr>
        <p:txBody>
          <a:bodyPr/>
          <a:lstStyle/>
          <a:p>
            <a:r>
              <a:rPr lang="en-US" dirty="0" smtClean="0"/>
              <a:t>IEC variable memory allocation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437" y="7018943"/>
            <a:ext cx="9096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7112" y="8113394"/>
            <a:ext cx="3867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392" y="1934452"/>
            <a:ext cx="100107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6859" y="4059060"/>
            <a:ext cx="47148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 bwMode="auto">
          <a:xfrm>
            <a:off x="11015336" y="2870752"/>
            <a:ext cx="3530009" cy="2043113"/>
          </a:xfrm>
          <a:prstGeom prst="wedgeRoundRectCallout">
            <a:avLst>
              <a:gd name="adj1" fmla="val -118724"/>
              <a:gd name="adj2" fmla="val -49909"/>
              <a:gd name="adj3" fmla="val 16667"/>
            </a:avLst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</a:rPr>
              <a:t>If the memory allocation is set to 3.2 MB, you will get this message when starting a new project or opening an existing project which is configured for 1.6 MB</a:t>
            </a:r>
            <a:r>
              <a:rPr kumimoji="0" lang="en-US" sz="18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</a:rPr>
              <a:t> allocation</a:t>
            </a:r>
            <a:endParaRPr kumimoji="0" lang="en-US" sz="18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1018874" y="2842391"/>
            <a:ext cx="3530009" cy="2043113"/>
          </a:xfrm>
          <a:prstGeom prst="wedgeRoundRectCallout">
            <a:avLst>
              <a:gd name="adj1" fmla="val -112400"/>
              <a:gd name="adj2" fmla="val 54693"/>
              <a:gd name="adj3" fmla="val 16667"/>
            </a:avLst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</a:rPr>
              <a:t>If the memory allocation is set to 3.2 MB, you will get this message when starting a new project or opening an existing project which is configured for 1.6 MB</a:t>
            </a:r>
            <a:r>
              <a:rPr kumimoji="0" lang="en-US" sz="18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</a:rPr>
              <a:t> allocation</a:t>
            </a:r>
            <a:endParaRPr kumimoji="0" lang="en-US" sz="18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1" name="Title 62"/>
          <p:cNvSpPr txBox="1">
            <a:spLocks/>
          </p:cNvSpPr>
          <p:nvPr/>
        </p:nvSpPr>
        <p:spPr bwMode="ltGray">
          <a:xfrm>
            <a:off x="134658" y="10922"/>
            <a:ext cx="10646756" cy="68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64999"/>
              </a:srgbClr>
            </a:outerShdw>
          </a:effectLst>
        </p:spPr>
        <p:txBody>
          <a:bodyPr vert="horz" wrap="square" lIns="146267" tIns="73134" rIns="146267" bIns="73134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sz="51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SDRAM Allocation: Possible Issues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633" y="3267727"/>
            <a:ext cx="42957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Vertical Scroll 12"/>
          <p:cNvSpPr/>
          <p:nvPr/>
        </p:nvSpPr>
        <p:spPr bwMode="auto">
          <a:xfrm>
            <a:off x="53165" y="7006856"/>
            <a:ext cx="2711301" cy="1805940"/>
          </a:xfrm>
          <a:prstGeom prst="verticalScroll">
            <a:avLst/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</a:rPr>
              <a:t>These Errors basically mean that memory configuration settings</a:t>
            </a:r>
            <a:r>
              <a:rPr kumimoji="0" lang="en-US" sz="14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</a:rPr>
              <a:t> between MotionWorks IEC and your project are out of sync</a:t>
            </a:r>
            <a:endParaRPr kumimoji="0" lang="en-US" sz="1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339593" y="4920437"/>
            <a:ext cx="5248275" cy="3981450"/>
            <a:chOff x="9382125" y="4920437"/>
            <a:chExt cx="5248275" cy="3981450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382125" y="4920437"/>
              <a:ext cx="5248275" cy="398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ight Arrow 14"/>
            <p:cNvSpPr/>
            <p:nvPr/>
          </p:nvSpPr>
          <p:spPr bwMode="auto">
            <a:xfrm rot="-1800000">
              <a:off x="10217892" y="6581569"/>
              <a:ext cx="1998921" cy="563525"/>
            </a:xfrm>
            <a:prstGeom prst="rightArrow">
              <a:avLst/>
            </a:prstGeom>
            <a:solidFill>
              <a:srgbClr val="FFFF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1442" y="2164159"/>
            <a:ext cx="13876191" cy="6193032"/>
          </a:xfrm>
        </p:spPr>
        <p:txBody>
          <a:bodyPr/>
          <a:lstStyle/>
          <a:p>
            <a:pPr marL="742950" indent="-742950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You may have too many large variables (Data Types) defined but never used.</a:t>
            </a:r>
          </a:p>
          <a:p>
            <a:pPr marL="1382872" lvl="1" indent="-742950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Remove unused variables</a:t>
            </a:r>
          </a:p>
          <a:p>
            <a:pPr marL="1382872" lvl="1" indent="-742950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Recycle large variables where possible</a:t>
            </a:r>
          </a:p>
          <a:p>
            <a:pPr marL="1382872" lvl="1" indent="-742950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Variables of type Y_MS_CAM_STRUCT can be recycled!</a:t>
            </a:r>
          </a:p>
          <a:p>
            <a:pPr marL="1382872" lvl="1" indent="-7429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IEC variable memory allocation</a:t>
            </a:r>
            <a:endParaRPr lang="en-US" dirty="0"/>
          </a:p>
        </p:txBody>
      </p:sp>
      <p:sp>
        <p:nvSpPr>
          <p:cNvPr id="5" name="Title 62"/>
          <p:cNvSpPr txBox="1">
            <a:spLocks/>
          </p:cNvSpPr>
          <p:nvPr/>
        </p:nvSpPr>
        <p:spPr bwMode="ltGray">
          <a:xfrm>
            <a:off x="134658" y="10922"/>
            <a:ext cx="10646756" cy="68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64999"/>
              </a:srgbClr>
            </a:outerShdw>
          </a:effectLst>
        </p:spPr>
        <p:txBody>
          <a:bodyPr vert="horz" wrap="square" lIns="146267" tIns="73134" rIns="146267" bIns="73134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sz="51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SDRAM Allocation: Possible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3846" y="3781425"/>
            <a:ext cx="12687301" cy="4225926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Detailed help on task priorities in section 1.12 of Hardware Configuration help</a:t>
            </a:r>
            <a:endParaRPr lang="en-US" sz="2800" dirty="0"/>
          </a:p>
        </p:txBody>
      </p:sp>
      <p:sp>
        <p:nvSpPr>
          <p:cNvPr id="4" name="Title 62"/>
          <p:cNvSpPr txBox="1">
            <a:spLocks/>
          </p:cNvSpPr>
          <p:nvPr/>
        </p:nvSpPr>
        <p:spPr bwMode="ltGray">
          <a:xfrm>
            <a:off x="134658" y="10922"/>
            <a:ext cx="10689286" cy="68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64999"/>
              </a:srgbClr>
            </a:outerShdw>
          </a:effectLst>
        </p:spPr>
        <p:txBody>
          <a:bodyPr vert="horz" wrap="square" lIns="146267" tIns="73134" rIns="146267" bIns="7313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Task Timing in MPiec Controllers</a:t>
            </a:r>
            <a:endParaRPr kumimoji="0" lang="en-US" sz="5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000125"/>
            <a:ext cx="4000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"/>
          <p:cNvGrpSpPr/>
          <p:nvPr/>
        </p:nvGrpSpPr>
        <p:grpSpPr>
          <a:xfrm>
            <a:off x="6334125" y="1485900"/>
            <a:ext cx="4448175" cy="2647950"/>
            <a:chOff x="6334125" y="1485900"/>
            <a:chExt cx="4448175" cy="26479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72225" y="1524000"/>
              <a:ext cx="4400550" cy="260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ular Callout 6"/>
            <p:cNvSpPr/>
            <p:nvPr/>
          </p:nvSpPr>
          <p:spPr bwMode="auto">
            <a:xfrm>
              <a:off x="6334125" y="1485900"/>
              <a:ext cx="4448175" cy="2647950"/>
            </a:xfrm>
            <a:prstGeom prst="wedgeRectCallout">
              <a:avLst>
                <a:gd name="adj1" fmla="val -93638"/>
                <a:gd name="adj2" fmla="val 45953"/>
              </a:avLst>
            </a:prstGeom>
            <a:noFill/>
            <a:ln w="539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11220450" y="2105025"/>
            <a:ext cx="2960438" cy="1650802"/>
            <a:chOff x="11220450" y="2105025"/>
            <a:chExt cx="2960438" cy="1650802"/>
          </a:xfrm>
        </p:grpSpPr>
        <p:sp>
          <p:nvSpPr>
            <p:cNvPr id="8" name="TextBox 7"/>
            <p:cNvSpPr txBox="1"/>
            <p:nvPr/>
          </p:nvSpPr>
          <p:spPr>
            <a:xfrm>
              <a:off x="11258550" y="2124075"/>
              <a:ext cx="29223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IEC Application task priority: 0 - 16</a:t>
              </a:r>
              <a:endPara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249025" y="3448050"/>
              <a:ext cx="25308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Set Watchdog Time = Interval</a:t>
              </a:r>
              <a:endPara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ular Callout 9"/>
            <p:cNvSpPr/>
            <p:nvPr/>
          </p:nvSpPr>
          <p:spPr bwMode="auto">
            <a:xfrm>
              <a:off x="11258550" y="2105025"/>
              <a:ext cx="2895600" cy="428625"/>
            </a:xfrm>
            <a:prstGeom prst="wedgeRectCallout">
              <a:avLst>
                <a:gd name="adj1" fmla="val -171820"/>
                <a:gd name="adj2" fmla="val -6389"/>
              </a:avLst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11" name="Rectangular Callout 10"/>
            <p:cNvSpPr/>
            <p:nvPr/>
          </p:nvSpPr>
          <p:spPr bwMode="auto">
            <a:xfrm>
              <a:off x="11220450" y="3324225"/>
              <a:ext cx="2895600" cy="428625"/>
            </a:xfrm>
            <a:prstGeom prst="wedgeRectCallout">
              <a:avLst>
                <a:gd name="adj1" fmla="val -173465"/>
                <a:gd name="adj2" fmla="val -197500"/>
              </a:avLst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52" y="5181600"/>
            <a:ext cx="13736923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1275156" y="4226255"/>
            <a:ext cx="130362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275156" y="4995739"/>
            <a:ext cx="130362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275156" y="5765224"/>
            <a:ext cx="130362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275156" y="6534709"/>
            <a:ext cx="130362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275156" y="7304193"/>
            <a:ext cx="130362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218522" y="1575807"/>
            <a:ext cx="0" cy="66688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07188" y="4467321"/>
            <a:ext cx="1901586" cy="41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Startup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99759" y="5113300"/>
            <a:ext cx="1901586" cy="66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Fast</a:t>
            </a:r>
          </a:p>
          <a:p>
            <a:pPr>
              <a:spcBef>
                <a:spcPct val="50000"/>
              </a:spcBef>
            </a:pPr>
            <a:r>
              <a:rPr lang="en-US" sz="800"/>
              <a:t> </a:t>
            </a:r>
            <a:r>
              <a:rPr lang="en-US" sz="1000"/>
              <a:t>Priority 0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99759" y="5850722"/>
            <a:ext cx="1901586" cy="66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Medium</a:t>
            </a:r>
          </a:p>
          <a:p>
            <a:pPr>
              <a:spcBef>
                <a:spcPct val="50000"/>
              </a:spcBef>
            </a:pPr>
            <a:r>
              <a:rPr lang="en-US" sz="1000"/>
              <a:t>Priority 7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77476" y="6630894"/>
            <a:ext cx="1901586" cy="66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Slow</a:t>
            </a:r>
          </a:p>
          <a:p>
            <a:pPr>
              <a:spcBef>
                <a:spcPct val="50000"/>
              </a:spcBef>
            </a:pPr>
            <a:r>
              <a:rPr lang="en-US" sz="1000"/>
              <a:t>Priority 15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77476" y="7475190"/>
            <a:ext cx="1901586" cy="40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Default</a:t>
            </a: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1275156" y="7988180"/>
            <a:ext cx="130362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2344798" y="4653746"/>
            <a:ext cx="794804" cy="34199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3139603" y="2174296"/>
            <a:ext cx="0" cy="607037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5041189" y="2215264"/>
            <a:ext cx="0" cy="60703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6942775" y="2233076"/>
            <a:ext cx="0" cy="60703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8787413" y="2241982"/>
            <a:ext cx="0" cy="607037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10627099" y="2259794"/>
            <a:ext cx="0" cy="60703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12528686" y="2259794"/>
            <a:ext cx="0" cy="60703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Rectangle 23" descr="Light vertical"/>
          <p:cNvSpPr>
            <a:spLocks noChangeArrowheads="1"/>
          </p:cNvSpPr>
          <p:nvPr/>
        </p:nvSpPr>
        <p:spPr bwMode="auto">
          <a:xfrm>
            <a:off x="3258452" y="5423231"/>
            <a:ext cx="475397" cy="341993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99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4" descr="Light vertical"/>
          <p:cNvSpPr>
            <a:spLocks noChangeArrowheads="1"/>
          </p:cNvSpPr>
          <p:nvPr/>
        </p:nvSpPr>
        <p:spPr bwMode="auto">
          <a:xfrm>
            <a:off x="5160038" y="5423231"/>
            <a:ext cx="475397" cy="341993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99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5" descr="Light vertical"/>
          <p:cNvSpPr>
            <a:spLocks noChangeArrowheads="1"/>
          </p:cNvSpPr>
          <p:nvPr/>
        </p:nvSpPr>
        <p:spPr bwMode="auto">
          <a:xfrm>
            <a:off x="7061625" y="5423231"/>
            <a:ext cx="475397" cy="341993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99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6" descr="Light vertical"/>
          <p:cNvSpPr>
            <a:spLocks noChangeArrowheads="1"/>
          </p:cNvSpPr>
          <p:nvPr/>
        </p:nvSpPr>
        <p:spPr bwMode="auto">
          <a:xfrm>
            <a:off x="8938451" y="5423231"/>
            <a:ext cx="356547" cy="341993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99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7" descr="Light vertical"/>
          <p:cNvSpPr>
            <a:spLocks noChangeArrowheads="1"/>
          </p:cNvSpPr>
          <p:nvPr/>
        </p:nvSpPr>
        <p:spPr bwMode="auto">
          <a:xfrm>
            <a:off x="10745948" y="5423231"/>
            <a:ext cx="475397" cy="341993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99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8" descr="Light vertical"/>
          <p:cNvSpPr>
            <a:spLocks noChangeArrowheads="1"/>
          </p:cNvSpPr>
          <p:nvPr/>
        </p:nvSpPr>
        <p:spPr bwMode="auto">
          <a:xfrm>
            <a:off x="12647535" y="5423231"/>
            <a:ext cx="475397" cy="341993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99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9" descr="Wide upward diagonal"/>
          <p:cNvSpPr>
            <a:spLocks noChangeArrowheads="1"/>
          </p:cNvSpPr>
          <p:nvPr/>
        </p:nvSpPr>
        <p:spPr bwMode="auto">
          <a:xfrm>
            <a:off x="4209245" y="6107217"/>
            <a:ext cx="831944" cy="427491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30" descr="Wide upward diagonal"/>
          <p:cNvSpPr>
            <a:spLocks noChangeArrowheads="1"/>
          </p:cNvSpPr>
          <p:nvPr/>
        </p:nvSpPr>
        <p:spPr bwMode="auto">
          <a:xfrm>
            <a:off x="5635435" y="6107217"/>
            <a:ext cx="356547" cy="427491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31" descr="Dark horizontal"/>
          <p:cNvSpPr>
            <a:spLocks noChangeArrowheads="1"/>
          </p:cNvSpPr>
          <p:nvPr/>
        </p:nvSpPr>
        <p:spPr bwMode="auto">
          <a:xfrm>
            <a:off x="6110831" y="6876702"/>
            <a:ext cx="831944" cy="427491"/>
          </a:xfrm>
          <a:prstGeom prst="rect">
            <a:avLst/>
          </a:prstGeom>
          <a:pattFill prst="dkHorz">
            <a:fgClr>
              <a:schemeClr val="tx1"/>
            </a:fgClr>
            <a:bgClr>
              <a:srgbClr val="CCFFCC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2" descr="Dark horizontal"/>
          <p:cNvSpPr>
            <a:spLocks noChangeArrowheads="1"/>
          </p:cNvSpPr>
          <p:nvPr/>
        </p:nvSpPr>
        <p:spPr bwMode="auto">
          <a:xfrm>
            <a:off x="8012418" y="6876702"/>
            <a:ext cx="774995" cy="427491"/>
          </a:xfrm>
          <a:prstGeom prst="rect">
            <a:avLst/>
          </a:prstGeom>
          <a:pattFill prst="dkHorz">
            <a:fgClr>
              <a:schemeClr val="tx1"/>
            </a:fgClr>
            <a:bgClr>
              <a:srgbClr val="CCFFCC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4" descr="Wide downward diagonal"/>
          <p:cNvSpPr>
            <a:spLocks noChangeArrowheads="1"/>
          </p:cNvSpPr>
          <p:nvPr/>
        </p:nvSpPr>
        <p:spPr bwMode="auto">
          <a:xfrm>
            <a:off x="9914004" y="6107217"/>
            <a:ext cx="713095" cy="427491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5" descr="Wide downward diagonal"/>
          <p:cNvSpPr>
            <a:spLocks noChangeArrowheads="1"/>
          </p:cNvSpPr>
          <p:nvPr/>
        </p:nvSpPr>
        <p:spPr bwMode="auto">
          <a:xfrm>
            <a:off x="11221345" y="6107217"/>
            <a:ext cx="155989" cy="427491"/>
          </a:xfrm>
          <a:prstGeom prst="rect">
            <a:avLst/>
          </a:prstGeom>
          <a:pattFill prst="wdDnDiag">
            <a:fgClr>
              <a:schemeClr val="tx1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36" descr="Dark horizontal"/>
          <p:cNvSpPr>
            <a:spLocks noChangeArrowheads="1"/>
          </p:cNvSpPr>
          <p:nvPr/>
        </p:nvSpPr>
        <p:spPr bwMode="auto">
          <a:xfrm>
            <a:off x="11696742" y="6876702"/>
            <a:ext cx="475397" cy="427491"/>
          </a:xfrm>
          <a:prstGeom prst="rect">
            <a:avLst/>
          </a:prstGeom>
          <a:pattFill prst="dkHorz">
            <a:fgClr>
              <a:schemeClr val="tx1"/>
            </a:fgClr>
            <a:bgClr>
              <a:srgbClr val="CCFFCC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12172138" y="7646187"/>
            <a:ext cx="356547" cy="34199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8"/>
          <p:cNvSpPr>
            <a:spLocks noChangeArrowheads="1"/>
          </p:cNvSpPr>
          <p:nvPr/>
        </p:nvSpPr>
        <p:spPr bwMode="auto">
          <a:xfrm>
            <a:off x="13598328" y="7646187"/>
            <a:ext cx="713095" cy="34199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9"/>
          <p:cNvSpPr>
            <a:spLocks noChangeShapeType="1"/>
          </p:cNvSpPr>
          <p:nvPr/>
        </p:nvSpPr>
        <p:spPr bwMode="auto">
          <a:xfrm flipV="1">
            <a:off x="3139603" y="1233814"/>
            <a:ext cx="0" cy="9404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 flipV="1">
            <a:off x="8782461" y="1746804"/>
            <a:ext cx="0" cy="51299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41"/>
          <p:cNvSpPr>
            <a:spLocks noChangeShapeType="1"/>
          </p:cNvSpPr>
          <p:nvPr/>
        </p:nvSpPr>
        <p:spPr bwMode="auto">
          <a:xfrm>
            <a:off x="3139603" y="2345292"/>
            <a:ext cx="190158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>
            <a:off x="3139603" y="1917801"/>
            <a:ext cx="55859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Line 43"/>
          <p:cNvSpPr>
            <a:spLocks noChangeShapeType="1"/>
          </p:cNvSpPr>
          <p:nvPr/>
        </p:nvSpPr>
        <p:spPr bwMode="auto">
          <a:xfrm>
            <a:off x="3139603" y="1490309"/>
            <a:ext cx="111718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44"/>
          <p:cNvSpPr>
            <a:spLocks noChangeShapeType="1"/>
          </p:cNvSpPr>
          <p:nvPr/>
        </p:nvSpPr>
        <p:spPr bwMode="auto">
          <a:xfrm>
            <a:off x="1156306" y="3456770"/>
            <a:ext cx="131551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180753" y="3713265"/>
            <a:ext cx="2438589" cy="43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MECHATROLINK</a:t>
            </a:r>
            <a:endParaRPr lang="en-US" dirty="0"/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>
            <a:off x="4090396" y="2687285"/>
            <a:ext cx="0" cy="555738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47"/>
          <p:cNvSpPr>
            <a:spLocks noChangeShapeType="1"/>
          </p:cNvSpPr>
          <p:nvPr/>
        </p:nvSpPr>
        <p:spPr bwMode="auto">
          <a:xfrm>
            <a:off x="5991982" y="2710442"/>
            <a:ext cx="0" cy="555738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48"/>
          <p:cNvSpPr>
            <a:spLocks noChangeShapeType="1"/>
          </p:cNvSpPr>
          <p:nvPr/>
        </p:nvSpPr>
        <p:spPr bwMode="auto">
          <a:xfrm>
            <a:off x="7881188" y="2722910"/>
            <a:ext cx="0" cy="555738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49"/>
          <p:cNvSpPr>
            <a:spLocks noChangeShapeType="1"/>
          </p:cNvSpPr>
          <p:nvPr/>
        </p:nvSpPr>
        <p:spPr bwMode="auto">
          <a:xfrm>
            <a:off x="9738206" y="2763878"/>
            <a:ext cx="0" cy="555738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50"/>
          <p:cNvSpPr>
            <a:spLocks noChangeShapeType="1"/>
          </p:cNvSpPr>
          <p:nvPr/>
        </p:nvSpPr>
        <p:spPr bwMode="auto">
          <a:xfrm>
            <a:off x="11577892" y="2772784"/>
            <a:ext cx="0" cy="555738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51"/>
          <p:cNvSpPr>
            <a:spLocks noChangeShapeType="1"/>
          </p:cNvSpPr>
          <p:nvPr/>
        </p:nvSpPr>
        <p:spPr bwMode="auto">
          <a:xfrm>
            <a:off x="13479479" y="2772784"/>
            <a:ext cx="0" cy="555738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Rectangle 54"/>
          <p:cNvSpPr>
            <a:spLocks noChangeArrowheads="1"/>
          </p:cNvSpPr>
          <p:nvPr/>
        </p:nvSpPr>
        <p:spPr bwMode="auto">
          <a:xfrm>
            <a:off x="3139603" y="3884262"/>
            <a:ext cx="118849" cy="341993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5"/>
          <p:cNvSpPr>
            <a:spLocks noChangeArrowheads="1"/>
          </p:cNvSpPr>
          <p:nvPr/>
        </p:nvSpPr>
        <p:spPr bwMode="auto">
          <a:xfrm>
            <a:off x="4090396" y="3884262"/>
            <a:ext cx="118849" cy="341993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6" descr="Wide upward diagonal"/>
          <p:cNvSpPr>
            <a:spLocks noChangeArrowheads="1"/>
          </p:cNvSpPr>
          <p:nvPr/>
        </p:nvSpPr>
        <p:spPr bwMode="auto">
          <a:xfrm>
            <a:off x="3733848" y="6107217"/>
            <a:ext cx="356547" cy="427491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57"/>
          <p:cNvSpPr>
            <a:spLocks noChangeArrowheads="1"/>
          </p:cNvSpPr>
          <p:nvPr/>
        </p:nvSpPr>
        <p:spPr bwMode="auto">
          <a:xfrm>
            <a:off x="5041189" y="3884262"/>
            <a:ext cx="118849" cy="341993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8"/>
          <p:cNvSpPr>
            <a:spLocks noChangeArrowheads="1"/>
          </p:cNvSpPr>
          <p:nvPr/>
        </p:nvSpPr>
        <p:spPr bwMode="auto">
          <a:xfrm>
            <a:off x="5991982" y="3884262"/>
            <a:ext cx="118849" cy="341993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9"/>
          <p:cNvSpPr>
            <a:spLocks noChangeArrowheads="1"/>
          </p:cNvSpPr>
          <p:nvPr/>
        </p:nvSpPr>
        <p:spPr bwMode="auto">
          <a:xfrm>
            <a:off x="6942775" y="3884262"/>
            <a:ext cx="118849" cy="341993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0"/>
          <p:cNvSpPr>
            <a:spLocks noChangeArrowheads="1"/>
          </p:cNvSpPr>
          <p:nvPr/>
        </p:nvSpPr>
        <p:spPr bwMode="auto">
          <a:xfrm>
            <a:off x="7881188" y="3884262"/>
            <a:ext cx="118849" cy="341993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61"/>
          <p:cNvSpPr>
            <a:spLocks noChangeArrowheads="1"/>
          </p:cNvSpPr>
          <p:nvPr/>
        </p:nvSpPr>
        <p:spPr bwMode="auto">
          <a:xfrm>
            <a:off x="8782461" y="3884262"/>
            <a:ext cx="118849" cy="341993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62"/>
          <p:cNvSpPr>
            <a:spLocks noChangeArrowheads="1"/>
          </p:cNvSpPr>
          <p:nvPr/>
        </p:nvSpPr>
        <p:spPr bwMode="auto">
          <a:xfrm>
            <a:off x="9738206" y="3884262"/>
            <a:ext cx="118849" cy="341993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63"/>
          <p:cNvSpPr>
            <a:spLocks noChangeArrowheads="1"/>
          </p:cNvSpPr>
          <p:nvPr/>
        </p:nvSpPr>
        <p:spPr bwMode="auto">
          <a:xfrm>
            <a:off x="10627099" y="3884262"/>
            <a:ext cx="118849" cy="341993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64"/>
          <p:cNvSpPr>
            <a:spLocks noChangeArrowheads="1"/>
          </p:cNvSpPr>
          <p:nvPr/>
        </p:nvSpPr>
        <p:spPr bwMode="auto">
          <a:xfrm>
            <a:off x="11577892" y="3884262"/>
            <a:ext cx="118849" cy="341993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65"/>
          <p:cNvSpPr>
            <a:spLocks noChangeArrowheads="1"/>
          </p:cNvSpPr>
          <p:nvPr/>
        </p:nvSpPr>
        <p:spPr bwMode="auto">
          <a:xfrm>
            <a:off x="12528686" y="3884262"/>
            <a:ext cx="118849" cy="341993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66"/>
          <p:cNvSpPr>
            <a:spLocks noChangeArrowheads="1"/>
          </p:cNvSpPr>
          <p:nvPr/>
        </p:nvSpPr>
        <p:spPr bwMode="auto">
          <a:xfrm>
            <a:off x="13479479" y="3884262"/>
            <a:ext cx="118849" cy="341993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67" descr="Dark horizontal"/>
          <p:cNvSpPr>
            <a:spLocks noChangeArrowheads="1"/>
          </p:cNvSpPr>
          <p:nvPr/>
        </p:nvSpPr>
        <p:spPr bwMode="auto">
          <a:xfrm>
            <a:off x="7574161" y="6876702"/>
            <a:ext cx="299600" cy="427491"/>
          </a:xfrm>
          <a:prstGeom prst="rect">
            <a:avLst/>
          </a:prstGeom>
          <a:pattFill prst="dkHorz">
            <a:fgClr>
              <a:schemeClr val="tx1"/>
            </a:fgClr>
            <a:bgClr>
              <a:srgbClr val="CCFFCC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68" descr="Wide upward diagonal"/>
          <p:cNvSpPr>
            <a:spLocks noChangeArrowheads="1"/>
          </p:cNvSpPr>
          <p:nvPr/>
        </p:nvSpPr>
        <p:spPr bwMode="auto">
          <a:xfrm>
            <a:off x="9319759" y="6107217"/>
            <a:ext cx="406068" cy="427491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69"/>
          <p:cNvSpPr>
            <a:spLocks noChangeArrowheads="1"/>
          </p:cNvSpPr>
          <p:nvPr/>
        </p:nvSpPr>
        <p:spPr bwMode="auto">
          <a:xfrm>
            <a:off x="13241781" y="7646187"/>
            <a:ext cx="237698" cy="34199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70"/>
          <p:cNvSpPr>
            <a:spLocks noChangeShapeType="1"/>
          </p:cNvSpPr>
          <p:nvPr/>
        </p:nvSpPr>
        <p:spPr bwMode="auto">
          <a:xfrm>
            <a:off x="3139603" y="3200275"/>
            <a:ext cx="95079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Text Box 71"/>
          <p:cNvSpPr txBox="1">
            <a:spLocks noChangeArrowheads="1"/>
          </p:cNvSpPr>
          <p:nvPr/>
        </p:nvSpPr>
        <p:spPr bwMode="auto">
          <a:xfrm>
            <a:off x="3020753" y="2601787"/>
            <a:ext cx="1188492" cy="3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MLINK task</a:t>
            </a:r>
          </a:p>
        </p:txBody>
      </p:sp>
      <p:sp>
        <p:nvSpPr>
          <p:cNvPr id="68" name="Text Box 72"/>
          <p:cNvSpPr txBox="1">
            <a:spLocks noChangeArrowheads="1"/>
          </p:cNvSpPr>
          <p:nvPr/>
        </p:nvSpPr>
        <p:spPr bwMode="auto">
          <a:xfrm>
            <a:off x="3139603" y="2003299"/>
            <a:ext cx="1782737" cy="3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Fast task (FT)</a:t>
            </a:r>
          </a:p>
        </p:txBody>
      </p:sp>
      <p:sp>
        <p:nvSpPr>
          <p:cNvPr id="69" name="Text Box 73"/>
          <p:cNvSpPr txBox="1">
            <a:spLocks noChangeArrowheads="1"/>
          </p:cNvSpPr>
          <p:nvPr/>
        </p:nvSpPr>
        <p:spPr bwMode="auto">
          <a:xfrm>
            <a:off x="3538242" y="1575807"/>
            <a:ext cx="4991664" cy="3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Medium task</a:t>
            </a:r>
          </a:p>
        </p:txBody>
      </p:sp>
      <p:sp>
        <p:nvSpPr>
          <p:cNvPr id="70" name="Text Box 74"/>
          <p:cNvSpPr txBox="1">
            <a:spLocks noChangeArrowheads="1"/>
          </p:cNvSpPr>
          <p:nvPr/>
        </p:nvSpPr>
        <p:spPr bwMode="auto">
          <a:xfrm>
            <a:off x="7655870" y="1148316"/>
            <a:ext cx="1782737" cy="3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Slow task</a:t>
            </a:r>
          </a:p>
        </p:txBody>
      </p:sp>
      <p:sp>
        <p:nvSpPr>
          <p:cNvPr id="71" name="Line 75"/>
          <p:cNvSpPr>
            <a:spLocks noChangeShapeType="1"/>
          </p:cNvSpPr>
          <p:nvPr/>
        </p:nvSpPr>
        <p:spPr bwMode="auto">
          <a:xfrm>
            <a:off x="14296567" y="2259794"/>
            <a:ext cx="0" cy="607037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Line 76"/>
          <p:cNvSpPr>
            <a:spLocks noChangeShapeType="1"/>
          </p:cNvSpPr>
          <p:nvPr/>
        </p:nvSpPr>
        <p:spPr bwMode="auto">
          <a:xfrm flipV="1">
            <a:off x="14296567" y="1319313"/>
            <a:ext cx="0" cy="9404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Text Box 77"/>
          <p:cNvSpPr txBox="1">
            <a:spLocks noChangeArrowheads="1"/>
          </p:cNvSpPr>
          <p:nvPr/>
        </p:nvSpPr>
        <p:spPr bwMode="auto">
          <a:xfrm flipH="1" flipV="1">
            <a:off x="3301827" y="5936221"/>
            <a:ext cx="523194" cy="58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91427" tIns="45713" rIns="91427" bIns="45713">
            <a:spAutoFit/>
          </a:bodyPr>
          <a:lstStyle/>
          <a:p>
            <a:r>
              <a:rPr lang="en-US" sz="1100" dirty="0"/>
              <a:t>Medium task start</a:t>
            </a:r>
          </a:p>
        </p:txBody>
      </p:sp>
      <p:sp>
        <p:nvSpPr>
          <p:cNvPr id="74" name="Text Box 78"/>
          <p:cNvSpPr txBox="1">
            <a:spLocks noChangeArrowheads="1"/>
          </p:cNvSpPr>
          <p:nvPr/>
        </p:nvSpPr>
        <p:spPr bwMode="auto">
          <a:xfrm flipH="1" flipV="1">
            <a:off x="5993705" y="5936221"/>
            <a:ext cx="523194" cy="58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91427" tIns="45713" rIns="91427" bIns="45713">
            <a:spAutoFit/>
          </a:bodyPr>
          <a:lstStyle/>
          <a:p>
            <a:r>
              <a:rPr lang="en-US" sz="1100"/>
              <a:t>Medium task end</a:t>
            </a:r>
          </a:p>
        </p:txBody>
      </p:sp>
      <p:sp>
        <p:nvSpPr>
          <p:cNvPr id="75" name="Text Box 79"/>
          <p:cNvSpPr txBox="1">
            <a:spLocks noChangeArrowheads="1"/>
          </p:cNvSpPr>
          <p:nvPr/>
        </p:nvSpPr>
        <p:spPr bwMode="auto">
          <a:xfrm flipH="1" flipV="1">
            <a:off x="5600016" y="6705705"/>
            <a:ext cx="523194" cy="58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91427" tIns="45713" rIns="91427" bIns="45713">
            <a:spAutoFit/>
          </a:bodyPr>
          <a:lstStyle/>
          <a:p>
            <a:r>
              <a:rPr lang="en-US" sz="1100" dirty="0"/>
              <a:t>Slow task start</a:t>
            </a:r>
          </a:p>
        </p:txBody>
      </p:sp>
      <p:sp>
        <p:nvSpPr>
          <p:cNvPr id="76" name="Text Box 80"/>
          <p:cNvSpPr txBox="1">
            <a:spLocks noChangeArrowheads="1"/>
          </p:cNvSpPr>
          <p:nvPr/>
        </p:nvSpPr>
        <p:spPr bwMode="auto">
          <a:xfrm flipH="1" flipV="1">
            <a:off x="12079622" y="6711050"/>
            <a:ext cx="523194" cy="58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91427" tIns="45713" rIns="91427" bIns="45713">
            <a:spAutoFit/>
          </a:bodyPr>
          <a:lstStyle/>
          <a:p>
            <a:r>
              <a:rPr lang="en-US" sz="1100" dirty="0"/>
              <a:t>Slow task end</a:t>
            </a:r>
          </a:p>
        </p:txBody>
      </p:sp>
      <p:sp>
        <p:nvSpPr>
          <p:cNvPr id="77" name="Text Box 81"/>
          <p:cNvSpPr txBox="1">
            <a:spLocks noChangeArrowheads="1"/>
          </p:cNvSpPr>
          <p:nvPr/>
        </p:nvSpPr>
        <p:spPr bwMode="auto">
          <a:xfrm flipH="1" flipV="1">
            <a:off x="11720600" y="7414684"/>
            <a:ext cx="523194" cy="58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91427" tIns="45713" rIns="91427" bIns="45713">
            <a:spAutoFit/>
          </a:bodyPr>
          <a:lstStyle/>
          <a:p>
            <a:r>
              <a:rPr lang="en-US" sz="1100" dirty="0"/>
              <a:t>Default task start</a:t>
            </a:r>
          </a:p>
        </p:txBody>
      </p:sp>
      <p:sp>
        <p:nvSpPr>
          <p:cNvPr id="78" name="Text Box 82"/>
          <p:cNvSpPr txBox="1">
            <a:spLocks noChangeArrowheads="1"/>
          </p:cNvSpPr>
          <p:nvPr/>
        </p:nvSpPr>
        <p:spPr bwMode="auto">
          <a:xfrm flipH="1" flipV="1">
            <a:off x="3094598" y="4876399"/>
            <a:ext cx="353917" cy="5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91427" tIns="45713" rIns="91427" bIns="45713">
            <a:spAutoFit/>
          </a:bodyPr>
          <a:lstStyle/>
          <a:p>
            <a:r>
              <a:rPr lang="en-US" sz="1100" dirty="0"/>
              <a:t>FT Start</a:t>
            </a:r>
          </a:p>
        </p:txBody>
      </p:sp>
      <p:sp>
        <p:nvSpPr>
          <p:cNvPr id="79" name="Text Box 83"/>
          <p:cNvSpPr txBox="1">
            <a:spLocks noChangeArrowheads="1"/>
          </p:cNvSpPr>
          <p:nvPr/>
        </p:nvSpPr>
        <p:spPr bwMode="auto">
          <a:xfrm flipH="1" flipV="1">
            <a:off x="3550776" y="4865711"/>
            <a:ext cx="353917" cy="58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91427" tIns="45713" rIns="91427" bIns="45713">
            <a:spAutoFit/>
          </a:bodyPr>
          <a:lstStyle/>
          <a:p>
            <a:r>
              <a:rPr lang="en-US" sz="1100"/>
              <a:t>FT end</a:t>
            </a:r>
          </a:p>
        </p:txBody>
      </p:sp>
      <p:sp>
        <p:nvSpPr>
          <p:cNvPr id="80" name="Rectangle 84" descr="Dark horizontal"/>
          <p:cNvSpPr>
            <a:spLocks noChangeArrowheads="1"/>
          </p:cNvSpPr>
          <p:nvPr/>
        </p:nvSpPr>
        <p:spPr bwMode="auto">
          <a:xfrm>
            <a:off x="11377334" y="6876702"/>
            <a:ext cx="193130" cy="427491"/>
          </a:xfrm>
          <a:prstGeom prst="rect">
            <a:avLst/>
          </a:prstGeom>
          <a:pattFill prst="dkHorz">
            <a:fgClr>
              <a:schemeClr val="tx1"/>
            </a:fgClr>
            <a:bgClr>
              <a:srgbClr val="CCFFCC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85"/>
          <p:cNvSpPr>
            <a:spLocks noChangeShapeType="1"/>
          </p:cNvSpPr>
          <p:nvPr/>
        </p:nvSpPr>
        <p:spPr bwMode="auto">
          <a:xfrm>
            <a:off x="9287569" y="3029279"/>
            <a:ext cx="0" cy="3077939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Line 86"/>
          <p:cNvSpPr>
            <a:spLocks noChangeShapeType="1"/>
          </p:cNvSpPr>
          <p:nvPr/>
        </p:nvSpPr>
        <p:spPr bwMode="auto">
          <a:xfrm flipV="1">
            <a:off x="11377334" y="3029279"/>
            <a:ext cx="0" cy="3077939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8760177" y="1746804"/>
            <a:ext cx="715570" cy="124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91427" tIns="45713" rIns="91427" bIns="45713">
            <a:spAutoFit/>
          </a:bodyPr>
          <a:lstStyle/>
          <a:p>
            <a:endParaRPr lang="en-US"/>
          </a:p>
        </p:txBody>
      </p:sp>
      <p:sp>
        <p:nvSpPr>
          <p:cNvPr id="84" name="Text Box 88"/>
          <p:cNvSpPr txBox="1">
            <a:spLocks noChangeArrowheads="1"/>
          </p:cNvSpPr>
          <p:nvPr/>
        </p:nvSpPr>
        <p:spPr bwMode="auto">
          <a:xfrm flipH="1" flipV="1">
            <a:off x="9046588" y="1930762"/>
            <a:ext cx="461639" cy="1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1427" tIns="45713" rIns="91427" bIns="45713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Inputs read</a:t>
            </a:r>
            <a:r>
              <a:rPr lang="en-US" sz="1800" b="1" dirty="0">
                <a:solidFill>
                  <a:srgbClr val="0033CC"/>
                </a:solidFill>
              </a:rPr>
              <a:t>*</a:t>
            </a:r>
          </a:p>
        </p:txBody>
      </p:sp>
      <p:sp>
        <p:nvSpPr>
          <p:cNvPr id="85" name="Text Box 89"/>
          <p:cNvSpPr txBox="1">
            <a:spLocks noChangeArrowheads="1"/>
          </p:cNvSpPr>
          <p:nvPr/>
        </p:nvSpPr>
        <p:spPr bwMode="auto">
          <a:xfrm flipV="1">
            <a:off x="11140575" y="1613815"/>
            <a:ext cx="461639" cy="14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1427" tIns="45713" rIns="91427" bIns="45713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Outputs written</a:t>
            </a:r>
            <a:r>
              <a:rPr lang="en-US" sz="1800" b="1" dirty="0">
                <a:solidFill>
                  <a:srgbClr val="0033CC"/>
                </a:solidFill>
              </a:rPr>
              <a:t>*</a:t>
            </a:r>
          </a:p>
        </p:txBody>
      </p:sp>
      <p:sp>
        <p:nvSpPr>
          <p:cNvPr id="86" name="Text Box 90"/>
          <p:cNvSpPr txBox="1">
            <a:spLocks noChangeArrowheads="1"/>
          </p:cNvSpPr>
          <p:nvPr/>
        </p:nvSpPr>
        <p:spPr bwMode="auto">
          <a:xfrm>
            <a:off x="180753" y="8453077"/>
            <a:ext cx="3825458" cy="3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7" tIns="45713" rIns="91427" bIns="45713">
            <a:spAutoFit/>
          </a:bodyPr>
          <a:lstStyle/>
          <a:p>
            <a:r>
              <a:rPr lang="en-US" sz="1200">
                <a:solidFill>
                  <a:srgbClr val="0033CC"/>
                </a:solidFill>
              </a:rPr>
              <a:t>* If IO is assigned to medium task</a:t>
            </a:r>
          </a:p>
        </p:txBody>
      </p:sp>
      <p:sp>
        <p:nvSpPr>
          <p:cNvPr id="87" name="Rectangle 91"/>
          <p:cNvSpPr>
            <a:spLocks noChangeArrowheads="1"/>
          </p:cNvSpPr>
          <p:nvPr/>
        </p:nvSpPr>
        <p:spPr bwMode="auto">
          <a:xfrm>
            <a:off x="2225949" y="3884262"/>
            <a:ext cx="118849" cy="341993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AutoShape 92"/>
          <p:cNvSpPr>
            <a:spLocks/>
          </p:cNvSpPr>
          <p:nvPr/>
        </p:nvSpPr>
        <p:spPr bwMode="auto">
          <a:xfrm>
            <a:off x="562061" y="4226255"/>
            <a:ext cx="356547" cy="3761925"/>
          </a:xfrm>
          <a:prstGeom prst="leftBrace">
            <a:avLst>
              <a:gd name="adj1" fmla="val 12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Title 62"/>
          <p:cNvSpPr>
            <a:spLocks noGrp="1"/>
          </p:cNvSpPr>
          <p:nvPr>
            <p:ph type="title"/>
          </p:nvPr>
        </p:nvSpPr>
        <p:spPr>
          <a:xfrm>
            <a:off x="134658" y="10922"/>
            <a:ext cx="10689286" cy="68784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Task Timing in </a:t>
            </a:r>
            <a:r>
              <a:rPr lang="en-US" dirty="0" err="1" smtClean="0">
                <a:solidFill>
                  <a:schemeClr val="bg1"/>
                </a:solidFill>
              </a:rPr>
              <a:t>MPiec</a:t>
            </a:r>
            <a:r>
              <a:rPr lang="en-US" dirty="0" smtClean="0">
                <a:solidFill>
                  <a:schemeClr val="bg1"/>
                </a:solidFill>
              </a:rPr>
              <a:t> Controllers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80214"/>
            <a:ext cx="852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ProconOS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Controllers: MP2300Siec and MP2310iec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92596"/>
            <a:ext cx="14660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Structures for real time task timing information available in the global variable table in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MotionWorksIEC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2.5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837" y="3091529"/>
            <a:ext cx="11148407" cy="473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 Brace 6"/>
          <p:cNvSpPr/>
          <p:nvPr/>
        </p:nvSpPr>
        <p:spPr bwMode="auto">
          <a:xfrm>
            <a:off x="2137145" y="3125972"/>
            <a:ext cx="914400" cy="4125433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261" y="5018568"/>
            <a:ext cx="1557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Task timing in ms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159489" y="7283302"/>
            <a:ext cx="2456121" cy="461665"/>
          </a:xfrm>
          <a:prstGeom prst="wedgeRectCallout">
            <a:avLst>
              <a:gd name="adj1" fmla="val 76570"/>
              <a:gd name="adj2" fmla="val -26349"/>
            </a:avLst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</a:rPr>
              <a:t>Task Timing in us</a:t>
            </a: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173666" y="8243776"/>
            <a:ext cx="2456121" cy="738664"/>
          </a:xfrm>
          <a:prstGeom prst="wedgeRectCallout">
            <a:avLst>
              <a:gd name="adj1" fmla="val 78301"/>
              <a:gd name="adj2" fmla="val -129412"/>
            </a:avLst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</a:rPr>
              <a:t>MECHATROLINK II Timing in 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15071" y="2636874"/>
            <a:ext cx="225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Variable name</a:t>
            </a:r>
            <a:endParaRPr lang="en-US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7238" y="2597888"/>
            <a:ext cx="187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DATA TYPE</a:t>
            </a:r>
            <a:endParaRPr lang="en-US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610214" y="2636874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ADDRESS</a:t>
            </a:r>
            <a:endParaRPr lang="en-US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62"/>
          <p:cNvSpPr>
            <a:spLocks noGrp="1"/>
          </p:cNvSpPr>
          <p:nvPr>
            <p:ph type="title"/>
          </p:nvPr>
        </p:nvSpPr>
        <p:spPr>
          <a:xfrm>
            <a:off x="134658" y="10922"/>
            <a:ext cx="10689286" cy="68784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Task Timing Monitoring Variables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3172" y="3662695"/>
            <a:ext cx="10795334" cy="390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35666" y="5560829"/>
            <a:ext cx="1557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Task timing in us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>
            <a:off x="2753832" y="3678866"/>
            <a:ext cx="669852" cy="3615069"/>
          </a:xfrm>
          <a:prstGeom prst="leftBrac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279991" y="8094921"/>
            <a:ext cx="3324446" cy="738664"/>
          </a:xfrm>
          <a:prstGeom prst="wedgeRectCallout">
            <a:avLst>
              <a:gd name="adj1" fmla="val 47278"/>
              <a:gd name="adj2" fmla="val -127973"/>
            </a:avLst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</a:rPr>
              <a:t>DPRAM / MECHATROLINK III Timing in 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180214"/>
            <a:ext cx="7520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ECLR Controllers: MP2600iec and MP3xxxiec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892596"/>
            <a:ext cx="14660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Structures for real time task timing information available in the global variable table in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MotionWorksIEC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2.5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3052" y="3094074"/>
            <a:ext cx="225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Variable name</a:t>
            </a:r>
            <a:endParaRPr lang="en-US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4615" y="3086985"/>
            <a:ext cx="187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DATA TYPE</a:t>
            </a:r>
            <a:endParaRPr lang="en-US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16540" y="3147237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ADDRESS</a:t>
            </a:r>
            <a:endParaRPr lang="en-US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62"/>
          <p:cNvSpPr>
            <a:spLocks noGrp="1"/>
          </p:cNvSpPr>
          <p:nvPr>
            <p:ph type="title"/>
          </p:nvPr>
        </p:nvSpPr>
        <p:spPr>
          <a:xfrm>
            <a:off x="134658" y="10922"/>
            <a:ext cx="10689286" cy="68784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Task Timing Monitoring Variables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Add to Watch Window/Logic Analyzer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3124" y="1205134"/>
            <a:ext cx="5652324" cy="261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0092" y="4967177"/>
            <a:ext cx="11221858" cy="342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/>
          <p:nvPr/>
        </p:nvGrpSpPr>
        <p:grpSpPr>
          <a:xfrm>
            <a:off x="5582093" y="6432698"/>
            <a:ext cx="2030819" cy="457200"/>
            <a:chOff x="5582093" y="6432698"/>
            <a:chExt cx="2030819" cy="457200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5603358" y="6432698"/>
              <a:ext cx="1945758" cy="3189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5582093" y="6655981"/>
              <a:ext cx="1998921" cy="3189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5603358" y="6858000"/>
              <a:ext cx="2009554" cy="3189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2" name="Title 2"/>
          <p:cNvSpPr txBox="1">
            <a:spLocks/>
          </p:cNvSpPr>
          <p:nvPr/>
        </p:nvSpPr>
        <p:spPr bwMode="ltGray">
          <a:xfrm>
            <a:off x="204854" y="3841505"/>
            <a:ext cx="12923520" cy="123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64999"/>
              </a:srgbClr>
            </a:outerShdw>
          </a:effectLst>
        </p:spPr>
        <p:txBody>
          <a:bodyPr vert="horz" wrap="square" lIns="146267" tIns="73134" rIns="146267" bIns="7313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Select the relevant structures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62"/>
          <p:cNvSpPr txBox="1">
            <a:spLocks/>
          </p:cNvSpPr>
          <p:nvPr/>
        </p:nvSpPr>
        <p:spPr bwMode="ltGray">
          <a:xfrm>
            <a:off x="134658" y="10922"/>
            <a:ext cx="10689286" cy="68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64999"/>
              </a:srgbClr>
            </a:outerShdw>
          </a:effectLst>
        </p:spPr>
        <p:txBody>
          <a:bodyPr vert="horz" wrap="square" lIns="146267" tIns="73134" rIns="146267" bIns="7313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Task Timing Monitoring Variables</a:t>
            </a:r>
            <a:endParaRPr kumimoji="0" lang="en-US" sz="5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1690576"/>
            <a:ext cx="4827181" cy="718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/>
          <p:nvPr/>
        </p:nvGrpSpPr>
        <p:grpSpPr>
          <a:xfrm>
            <a:off x="3593805" y="2721932"/>
            <a:ext cx="5581651" cy="2190086"/>
            <a:chOff x="3625702" y="2743197"/>
            <a:chExt cx="5581651" cy="2190086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27183" y="2743197"/>
              <a:ext cx="4380170" cy="2190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ight Arrow 6"/>
            <p:cNvSpPr/>
            <p:nvPr/>
          </p:nvSpPr>
          <p:spPr bwMode="auto">
            <a:xfrm>
              <a:off x="3625702" y="3359890"/>
              <a:ext cx="1265275" cy="917079"/>
            </a:xfrm>
            <a:prstGeom prst="rightArrow">
              <a:avLst/>
            </a:prstGeom>
            <a:solidFill>
              <a:schemeClr val="accent2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Unicode MS" pitchFamily="34" charset="-128"/>
                </a:rPr>
                <a:t>Motion</a:t>
              </a:r>
            </a:p>
          </p:txBody>
        </p:sp>
      </p:grp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01989" y="1637414"/>
            <a:ext cx="4476750" cy="724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62"/>
          <p:cNvSpPr txBox="1">
            <a:spLocks/>
          </p:cNvSpPr>
          <p:nvPr/>
        </p:nvSpPr>
        <p:spPr bwMode="ltGray">
          <a:xfrm>
            <a:off x="134658" y="10922"/>
            <a:ext cx="10689286" cy="68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64999"/>
              </a:srgbClr>
            </a:outerShdw>
          </a:effectLst>
        </p:spPr>
        <p:txBody>
          <a:bodyPr vert="horz" wrap="square" lIns="146267" tIns="73134" rIns="146267" bIns="7313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Explanation of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Task Timing Variables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3283" y="988829"/>
            <a:ext cx="5135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Task Timing at Standstill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21971" y="1013637"/>
            <a:ext cx="5083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Task Timing with Motion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62"/>
          <p:cNvSpPr>
            <a:spLocks noGrp="1"/>
          </p:cNvSpPr>
          <p:nvPr>
            <p:ph type="title"/>
          </p:nvPr>
        </p:nvSpPr>
        <p:spPr>
          <a:xfrm>
            <a:off x="134658" y="10922"/>
            <a:ext cx="6285250" cy="68784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Agenda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Content Placeholder 51"/>
          <p:cNvSpPr>
            <a:spLocks noGrp="1"/>
          </p:cNvSpPr>
          <p:nvPr>
            <p:ph idx="1"/>
          </p:nvPr>
        </p:nvSpPr>
        <p:spPr>
          <a:xfrm>
            <a:off x="425302" y="1377336"/>
            <a:ext cx="13769163" cy="658645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Tips for Understanding and Managing Controller Memory</a:t>
            </a:r>
          </a:p>
          <a:p>
            <a:pPr lvl="1">
              <a:buFont typeface="Arial" pitchFamily="34" charset="0"/>
              <a:buChar char="•"/>
            </a:pPr>
            <a:r>
              <a:rPr lang="en-US" sz="3900" dirty="0" smtClean="0">
                <a:solidFill>
                  <a:srgbClr val="1365A1"/>
                </a:solidFill>
                <a:ea typeface="+mn-ea"/>
                <a:cs typeface="+mn-cs"/>
              </a:rPr>
              <a:t>Total System Memory</a:t>
            </a:r>
          </a:p>
          <a:p>
            <a:pPr lvl="1">
              <a:buFont typeface="Arial" pitchFamily="34" charset="0"/>
              <a:buChar char="•"/>
            </a:pPr>
            <a:r>
              <a:rPr lang="en-US" sz="3900" dirty="0" smtClean="0">
                <a:solidFill>
                  <a:srgbClr val="1365A1"/>
                </a:solidFill>
                <a:ea typeface="+mn-ea"/>
                <a:cs typeface="+mn-cs"/>
              </a:rPr>
              <a:t>Global Variables</a:t>
            </a:r>
          </a:p>
          <a:p>
            <a:pPr lvl="1">
              <a:buFont typeface="Arial" pitchFamily="34" charset="0"/>
              <a:buChar char="•"/>
            </a:pPr>
            <a:r>
              <a:rPr lang="en-US" sz="3900" dirty="0" smtClean="0">
                <a:solidFill>
                  <a:srgbClr val="1365A1"/>
                </a:solidFill>
                <a:ea typeface="+mn-ea"/>
                <a:cs typeface="+mn-cs"/>
              </a:rPr>
              <a:t>Compiled POU Code</a:t>
            </a:r>
          </a:p>
          <a:p>
            <a:pPr lvl="1">
              <a:buFont typeface="Arial" pitchFamily="34" charset="0"/>
              <a:buChar char="•"/>
            </a:pPr>
            <a:r>
              <a:rPr lang="en-US" sz="3900" dirty="0" smtClean="0">
                <a:solidFill>
                  <a:srgbClr val="1365A1"/>
                </a:solidFill>
              </a:rPr>
              <a:t>POU sizes</a:t>
            </a:r>
          </a:p>
          <a:p>
            <a:pPr lvl="1">
              <a:buFont typeface="Arial" pitchFamily="34" charset="0"/>
              <a:buChar char="•"/>
            </a:pPr>
            <a:r>
              <a:rPr lang="en-US" sz="3900" dirty="0" smtClean="0">
                <a:solidFill>
                  <a:srgbClr val="1365A1"/>
                </a:solidFill>
                <a:ea typeface="+mn-ea"/>
                <a:cs typeface="+mn-cs"/>
              </a:rPr>
              <a:t>Cam Memory</a:t>
            </a:r>
          </a:p>
          <a:p>
            <a:pPr>
              <a:buFont typeface="Arial" pitchFamily="34" charset="0"/>
              <a:buChar char="•"/>
            </a:pPr>
            <a:r>
              <a:rPr lang="en-US" sz="4200" dirty="0" smtClean="0"/>
              <a:t>Maximizing Program Performance &amp; Robustness</a:t>
            </a:r>
            <a:endParaRPr lang="en-US" sz="4200" dirty="0" smtClean="0">
              <a:solidFill>
                <a:srgbClr val="1365A1"/>
              </a:solidFill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900" dirty="0" smtClean="0">
                <a:solidFill>
                  <a:srgbClr val="1365A1"/>
                </a:solidFill>
                <a:ea typeface="+mn-ea"/>
                <a:cs typeface="+mn-cs"/>
              </a:rPr>
              <a:t>HIRES_TASK_TIMING_INFO_ARRAY</a:t>
            </a:r>
          </a:p>
          <a:p>
            <a:pPr lvl="1">
              <a:buFont typeface="Arial" pitchFamily="34" charset="0"/>
              <a:buChar char="•"/>
            </a:pPr>
            <a:r>
              <a:rPr lang="en-US" sz="3900" dirty="0" smtClean="0">
                <a:solidFill>
                  <a:srgbClr val="1365A1"/>
                </a:solidFill>
                <a:ea typeface="+mn-ea"/>
                <a:cs typeface="+mn-cs"/>
              </a:rPr>
              <a:t>Increase Troubleshooting Effectiveness with ErrorID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7243306" y="2468225"/>
            <a:ext cx="3538109" cy="2221304"/>
            <a:chOff x="7211407" y="3212535"/>
            <a:chExt cx="3538109" cy="2221304"/>
          </a:xfrm>
        </p:grpSpPr>
        <p:sp>
          <p:nvSpPr>
            <p:cNvPr id="5" name="Up Arrow 4"/>
            <p:cNvSpPr/>
            <p:nvPr/>
          </p:nvSpPr>
          <p:spPr>
            <a:xfrm>
              <a:off x="8577249" y="3212535"/>
              <a:ext cx="428625" cy="1647825"/>
            </a:xfrm>
            <a:prstGeom prst="upArrow">
              <a:avLst/>
            </a:prstGeom>
            <a:solidFill>
              <a:srgbClr val="FF0000">
                <a:alpha val="27000"/>
              </a:srgb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7211407" y="4849064"/>
              <a:ext cx="3538109" cy="584775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/>
                <a:t>Motion Command</a:t>
              </a:r>
            </a:p>
          </p:txBody>
        </p:sp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0539" y="3030279"/>
            <a:ext cx="3412097" cy="5782005"/>
          </a:xfrm>
          <a:prstGeom prst="rect">
            <a:avLst/>
          </a:prstGeom>
          <a:noFill/>
        </p:spPr>
      </p:pic>
      <p:sp>
        <p:nvSpPr>
          <p:cNvPr id="8" name="Left-Right Arrow 7"/>
          <p:cNvSpPr/>
          <p:nvPr/>
        </p:nvSpPr>
        <p:spPr>
          <a:xfrm>
            <a:off x="1597653" y="2348122"/>
            <a:ext cx="2166274" cy="428625"/>
          </a:xfrm>
          <a:prstGeom prst="leftRightArrow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ysClr val="windowText" lastClr="000000"/>
                </a:solidFill>
              </a:rPr>
              <a:t>2729 us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8306" y="3094073"/>
            <a:ext cx="3319443" cy="57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eft-Right Arrow 9"/>
          <p:cNvSpPr/>
          <p:nvPr/>
        </p:nvSpPr>
        <p:spPr>
          <a:xfrm>
            <a:off x="9192569" y="2328850"/>
            <a:ext cx="961524" cy="428625"/>
          </a:xfrm>
          <a:prstGeom prst="leftRightArrow">
            <a:avLst/>
          </a:prstGeom>
          <a:solidFill>
            <a:srgbClr val="FFC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ysClr val="windowText" lastClr="000000"/>
                </a:solidFill>
              </a:rPr>
              <a:t>1140 us</a:t>
            </a:r>
          </a:p>
        </p:txBody>
      </p:sp>
      <p:sp>
        <p:nvSpPr>
          <p:cNvPr id="11" name="Left-Right Arrow 10"/>
          <p:cNvSpPr/>
          <p:nvPr/>
        </p:nvSpPr>
        <p:spPr>
          <a:xfrm>
            <a:off x="10187819" y="2327743"/>
            <a:ext cx="3273000" cy="428625"/>
          </a:xfrm>
          <a:prstGeom prst="leftRightArrow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ysClr val="windowText" lastClr="000000"/>
                </a:solidFill>
              </a:rPr>
              <a:t>4330 us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5922335" y="6241312"/>
            <a:ext cx="595423" cy="191386"/>
          </a:xfrm>
          <a:prstGeom prst="roundRect">
            <a:avLst/>
          </a:prstGeom>
          <a:solidFill>
            <a:srgbClr val="92D050">
              <a:alpha val="4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382773" y="5858540"/>
            <a:ext cx="3274828" cy="917079"/>
          </a:xfrm>
          <a:prstGeom prst="rightArrow">
            <a:avLst/>
          </a:prstGeom>
          <a:solidFill>
            <a:srgbClr val="92D050">
              <a:alpha val="51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</a:rPr>
              <a:t>Medium task interrupted</a:t>
            </a:r>
          </a:p>
        </p:txBody>
      </p:sp>
      <p:sp>
        <p:nvSpPr>
          <p:cNvPr id="14" name="Left-Right Arrow 13"/>
          <p:cNvSpPr/>
          <p:nvPr/>
        </p:nvSpPr>
        <p:spPr>
          <a:xfrm>
            <a:off x="3794772" y="2343026"/>
            <a:ext cx="1074939" cy="428625"/>
          </a:xfrm>
          <a:prstGeom prst="leftRightArrow">
            <a:avLst/>
          </a:prstGeom>
          <a:solidFill>
            <a:srgbClr val="00B0F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ysClr val="windowText" lastClr="000000"/>
                </a:solidFill>
              </a:rPr>
              <a:t>726 </a:t>
            </a:r>
            <a:r>
              <a:rPr lang="en-US" sz="1100" dirty="0">
                <a:solidFill>
                  <a:sysClr val="windowText" lastClr="000000"/>
                </a:solidFill>
              </a:rPr>
              <a:t>us</a:t>
            </a:r>
          </a:p>
        </p:txBody>
      </p:sp>
      <p:sp>
        <p:nvSpPr>
          <p:cNvPr id="15" name="Right Arrow 14"/>
          <p:cNvSpPr/>
          <p:nvPr/>
        </p:nvSpPr>
        <p:spPr bwMode="auto">
          <a:xfrm>
            <a:off x="471378" y="7393173"/>
            <a:ext cx="3274828" cy="917079"/>
          </a:xfrm>
          <a:prstGeom prst="rightArrow">
            <a:avLst/>
          </a:prstGeom>
          <a:solidFill>
            <a:srgbClr val="00B0F0">
              <a:alpha val="51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</a:rPr>
              <a:t>Slow task interrupted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7658987" y="5947145"/>
            <a:ext cx="3274828" cy="917079"/>
          </a:xfrm>
          <a:prstGeom prst="rightArrow">
            <a:avLst/>
          </a:prstGeom>
          <a:solidFill>
            <a:srgbClr val="92D050">
              <a:alpha val="51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</a:rPr>
              <a:t>Medium task interrupted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13124121" y="6308651"/>
            <a:ext cx="595423" cy="191386"/>
          </a:xfrm>
          <a:prstGeom prst="roundRect">
            <a:avLst/>
          </a:prstGeom>
          <a:solidFill>
            <a:srgbClr val="92D050">
              <a:alpha val="4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957777" y="7765312"/>
            <a:ext cx="595423" cy="191386"/>
          </a:xfrm>
          <a:prstGeom prst="roundRect">
            <a:avLst/>
          </a:prstGeom>
          <a:solidFill>
            <a:srgbClr val="00B0F0">
              <a:alpha val="4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13156019" y="4788196"/>
            <a:ext cx="595423" cy="191386"/>
          </a:xfrm>
          <a:prstGeom prst="roundRect">
            <a:avLst/>
          </a:prstGeom>
          <a:solidFill>
            <a:srgbClr val="FFC000">
              <a:alpha val="4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138224" y="3242930"/>
            <a:ext cx="2977116" cy="1021556"/>
          </a:xfrm>
          <a:prstGeom prst="wedgeRoundRectCallout">
            <a:avLst>
              <a:gd name="adj1" fmla="val 74320"/>
              <a:gd name="adj2" fmla="val -6037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</a:rPr>
              <a:t>Timing info before  motion commanded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4322"/>
            <a:ext cx="8793126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93127" y="913847"/>
            <a:ext cx="5837274" cy="136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62"/>
          <p:cNvSpPr txBox="1">
            <a:spLocks/>
          </p:cNvSpPr>
          <p:nvPr/>
        </p:nvSpPr>
        <p:spPr bwMode="ltGray">
          <a:xfrm>
            <a:off x="0" y="0"/>
            <a:ext cx="10689286" cy="68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64999"/>
              </a:srgbClr>
            </a:outerShdw>
          </a:effectLst>
        </p:spPr>
        <p:txBody>
          <a:bodyPr vert="horz" wrap="square" lIns="146267" tIns="73134" rIns="146267" bIns="7313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Explanation of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Task Timing Variables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1862"/>
            <a:ext cx="14551818" cy="647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119243" y="3484179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CamShift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8760" y="3342290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Y_CamIn.Execute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7362497" y="3831021"/>
            <a:ext cx="238059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 flipV="1">
            <a:off x="9763125" y="3638550"/>
            <a:ext cx="2009775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itle 62"/>
          <p:cNvSpPr txBox="1">
            <a:spLocks/>
          </p:cNvSpPr>
          <p:nvPr/>
        </p:nvSpPr>
        <p:spPr bwMode="ltGray">
          <a:xfrm>
            <a:off x="134658" y="10922"/>
            <a:ext cx="10689286" cy="68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64999"/>
              </a:srgbClr>
            </a:outerShdw>
          </a:effectLst>
        </p:spPr>
        <p:txBody>
          <a:bodyPr vert="horz" wrap="square" lIns="146267" tIns="73134" rIns="146267" bIns="7313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Explanation of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Task Timing Variables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arenR"/>
            </a:pPr>
            <a:r>
              <a:rPr lang="en-US" dirty="0" smtClean="0"/>
              <a:t>Interlocking Logic for Execute type function blocks</a:t>
            </a:r>
          </a:p>
          <a:p>
            <a:pPr marL="742950" indent="-742950">
              <a:buAutoNum type="arabicParenR"/>
            </a:pPr>
            <a:r>
              <a:rPr lang="en-US" dirty="0" err="1" smtClean="0"/>
              <a:t>ErrorID</a:t>
            </a:r>
            <a:r>
              <a:rPr lang="en-US" dirty="0" smtClean="0"/>
              <a:t> should permeate up to the User Interface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" y="999068"/>
            <a:ext cx="14386560" cy="1236133"/>
          </a:xfrm>
        </p:spPr>
        <p:txBody>
          <a:bodyPr/>
          <a:lstStyle/>
          <a:p>
            <a:r>
              <a:rPr lang="en-US" dirty="0" smtClean="0"/>
              <a:t>Applying PLCopen rules to your application code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507" y="1099413"/>
            <a:ext cx="13890817" cy="1236133"/>
          </a:xfrm>
        </p:spPr>
        <p:txBody>
          <a:bodyPr/>
          <a:lstStyle/>
          <a:p>
            <a:r>
              <a:rPr lang="en-US" sz="3600" dirty="0" smtClean="0"/>
              <a:t>In our hurry to get programming done faster so that motion can be tested sooner, we ignore rules governing PLCopen blocks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6152" y="3460566"/>
            <a:ext cx="6727891" cy="396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3887" y="4859077"/>
            <a:ext cx="2488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 Input from HMI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6780" y="7347098"/>
            <a:ext cx="11695815" cy="159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Brace 7"/>
          <p:cNvSpPr/>
          <p:nvPr/>
        </p:nvSpPr>
        <p:spPr bwMode="auto">
          <a:xfrm>
            <a:off x="3657600" y="4072270"/>
            <a:ext cx="733647" cy="1945758"/>
          </a:xfrm>
          <a:prstGeom prst="leftBrace">
            <a:avLst/>
          </a:pr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2484473" y="7534937"/>
            <a:ext cx="1893819" cy="1077050"/>
            <a:chOff x="2484473" y="7534937"/>
            <a:chExt cx="1893819" cy="1077050"/>
          </a:xfrm>
        </p:grpSpPr>
        <p:sp>
          <p:nvSpPr>
            <p:cNvPr id="9" name="TextBox 8"/>
            <p:cNvSpPr txBox="1"/>
            <p:nvPr/>
          </p:nvSpPr>
          <p:spPr>
            <a:xfrm>
              <a:off x="2555357" y="8211877"/>
              <a:ext cx="18229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0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ShearMVError</a:t>
              </a:r>
              <a:endPara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84473" y="7534937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Exe</a:t>
              </a:r>
              <a:endPara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6124353" y="8041756"/>
            <a:ext cx="1669312" cy="400495"/>
            <a:chOff x="6124353" y="8041756"/>
            <a:chExt cx="1669312" cy="400495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>
              <a:off x="6124353" y="8442251"/>
              <a:ext cx="1669312" cy="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6489404" y="8041756"/>
              <a:ext cx="7393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 ms</a:t>
              </a:r>
              <a:endPara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itle 62"/>
          <p:cNvSpPr txBox="1">
            <a:spLocks/>
          </p:cNvSpPr>
          <p:nvPr/>
        </p:nvSpPr>
        <p:spPr bwMode="ltGray">
          <a:xfrm>
            <a:off x="134658" y="10922"/>
            <a:ext cx="10689286" cy="68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64999"/>
              </a:srgbClr>
            </a:outerShdw>
          </a:effectLst>
        </p:spPr>
        <p:txBody>
          <a:bodyPr vert="horz" wrap="square" lIns="146267" tIns="73134" rIns="146267" bIns="7313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Interlocking Logic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for Exe </a:t>
            </a:r>
            <a:r>
              <a:rPr lang="en-US" sz="4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</a:t>
            </a:r>
            <a:r>
              <a:rPr kumimoji="0" lang="en-US" sz="4800" b="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ype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Blocks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99068"/>
            <a:ext cx="14630400" cy="1236133"/>
          </a:xfrm>
        </p:spPr>
        <p:txBody>
          <a:bodyPr/>
          <a:lstStyle/>
          <a:p>
            <a:r>
              <a:rPr lang="en-US" sz="4000" dirty="0" smtClean="0"/>
              <a:t>Model for logic that can convey function block status effectively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3216" y="3368196"/>
            <a:ext cx="10407595" cy="412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69851" y="2817627"/>
            <a:ext cx="2661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Permissive bit *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6447" y="2821172"/>
            <a:ext cx="1843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Initiator bit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>
            <a:stCxn id="4" idx="2"/>
          </p:cNvCxnSpPr>
          <p:nvPr/>
        </p:nvCxnSpPr>
        <p:spPr bwMode="auto">
          <a:xfrm>
            <a:off x="2000504" y="3340847"/>
            <a:ext cx="859654" cy="7420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5" idx="2"/>
          </p:cNvCxnSpPr>
          <p:nvPr/>
        </p:nvCxnSpPr>
        <p:spPr bwMode="auto">
          <a:xfrm>
            <a:off x="5008334" y="3344392"/>
            <a:ext cx="127192" cy="7491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98475" y="4855534"/>
            <a:ext cx="33265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Latch when FB is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functioning properly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>
            <a:stCxn id="10" idx="3"/>
          </p:cNvCxnSpPr>
          <p:nvPr/>
        </p:nvCxnSpPr>
        <p:spPr bwMode="auto">
          <a:xfrm flipV="1">
            <a:off x="3525027" y="5209953"/>
            <a:ext cx="770526" cy="1226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0" y="6693377"/>
            <a:ext cx="37016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Latches when FB is in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error or is aborted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>
            <a:endCxn id="18" idx="1"/>
          </p:cNvCxnSpPr>
          <p:nvPr/>
        </p:nvCxnSpPr>
        <p:spPr bwMode="auto">
          <a:xfrm flipV="1">
            <a:off x="3789957" y="6282560"/>
            <a:ext cx="151423" cy="688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0" y="7914167"/>
            <a:ext cx="14768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‘Permissive’ bit can be a status that allows the FB to run. It could be 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user controlled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bit for user acknowledgement of FB status. It stands for all conditions 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hat must be met for the block to run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eft Brace 17"/>
          <p:cNvSpPr/>
          <p:nvPr/>
        </p:nvSpPr>
        <p:spPr bwMode="auto">
          <a:xfrm>
            <a:off x="3941380" y="5707118"/>
            <a:ext cx="346841" cy="115088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5" name="Title 62"/>
          <p:cNvSpPr txBox="1">
            <a:spLocks/>
          </p:cNvSpPr>
          <p:nvPr/>
        </p:nvSpPr>
        <p:spPr bwMode="ltGray">
          <a:xfrm>
            <a:off x="134658" y="10922"/>
            <a:ext cx="10689286" cy="68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64999"/>
              </a:srgbClr>
            </a:outerShdw>
          </a:effectLst>
        </p:spPr>
        <p:txBody>
          <a:bodyPr vert="horz" wrap="square" lIns="146267" tIns="73134" rIns="146267" bIns="7313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Interlocking Logic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for Exe </a:t>
            </a:r>
            <a:r>
              <a:rPr lang="en-US" sz="4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</a:t>
            </a:r>
            <a:r>
              <a:rPr kumimoji="0" lang="en-US" sz="4800" b="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ype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Blocks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4" grpId="0"/>
      <p:bldP spid="17" grpId="0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" y="637561"/>
            <a:ext cx="12923520" cy="1236133"/>
          </a:xfrm>
        </p:spPr>
        <p:txBody>
          <a:bodyPr/>
          <a:lstStyle/>
          <a:p>
            <a:r>
              <a:rPr lang="en-US" dirty="0" smtClean="0"/>
              <a:t>Live Demo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499" y="1667057"/>
            <a:ext cx="12303276" cy="723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62"/>
          <p:cNvSpPr txBox="1">
            <a:spLocks/>
          </p:cNvSpPr>
          <p:nvPr/>
        </p:nvSpPr>
        <p:spPr bwMode="ltGray">
          <a:xfrm>
            <a:off x="134658" y="10922"/>
            <a:ext cx="10689286" cy="68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64999"/>
              </a:srgbClr>
            </a:outerShdw>
          </a:effectLst>
        </p:spPr>
        <p:txBody>
          <a:bodyPr vert="horz" wrap="square" lIns="146267" tIns="73134" rIns="146267" bIns="7313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Interlocking Logic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for Exe </a:t>
            </a:r>
            <a:r>
              <a:rPr lang="en-US" sz="4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</a:t>
            </a:r>
            <a:r>
              <a:rPr kumimoji="0" lang="en-US" sz="4800" b="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ype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Blocks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ata 3"/>
          <p:cNvSpPr/>
          <p:nvPr/>
        </p:nvSpPr>
        <p:spPr bwMode="auto">
          <a:xfrm>
            <a:off x="1307804" y="5592726"/>
            <a:ext cx="12036056" cy="435934"/>
          </a:xfrm>
          <a:prstGeom prst="flowChartInputOutput">
            <a:avLst/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5" name="Flowchart: Data 4"/>
          <p:cNvSpPr/>
          <p:nvPr/>
        </p:nvSpPr>
        <p:spPr bwMode="auto">
          <a:xfrm>
            <a:off x="1247553" y="3565452"/>
            <a:ext cx="12036056" cy="435934"/>
          </a:xfrm>
          <a:prstGeom prst="flowChartInputOutput">
            <a:avLst/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8929" y="932897"/>
            <a:ext cx="2692143" cy="172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517758"/>
            <a:ext cx="3831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 Library function block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298" y="4458586"/>
            <a:ext cx="2515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Application Code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owchart: Data 9"/>
          <p:cNvSpPr/>
          <p:nvPr/>
        </p:nvSpPr>
        <p:spPr bwMode="auto">
          <a:xfrm>
            <a:off x="1332613" y="7382539"/>
            <a:ext cx="12036056" cy="435934"/>
          </a:xfrm>
          <a:prstGeom prst="flowChartInputOutput">
            <a:avLst/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8126819"/>
            <a:ext cx="4464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Firmware Library function block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3141" y="4231757"/>
            <a:ext cx="2991895" cy="113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348176" y="2785731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Execute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01517" y="2884967"/>
            <a:ext cx="2135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Done/Busy/Error/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ErrorID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2669" y="4172052"/>
            <a:ext cx="3911564" cy="130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2788" y="6177516"/>
            <a:ext cx="5103112" cy="1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3423" y="7875493"/>
            <a:ext cx="4954772" cy="106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Elbow Connector 22"/>
          <p:cNvCxnSpPr/>
          <p:nvPr/>
        </p:nvCxnSpPr>
        <p:spPr bwMode="auto">
          <a:xfrm rot="5400000">
            <a:off x="4465675" y="2679406"/>
            <a:ext cx="1828800" cy="1786269"/>
          </a:xfrm>
          <a:prstGeom prst="bentConnector3">
            <a:avLst>
              <a:gd name="adj1" fmla="val 29070"/>
            </a:avLst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Elbow Connector 28"/>
          <p:cNvCxnSpPr/>
          <p:nvPr/>
        </p:nvCxnSpPr>
        <p:spPr bwMode="auto">
          <a:xfrm rot="5400000" flipH="1" flipV="1">
            <a:off x="5922334" y="2966484"/>
            <a:ext cx="1903228" cy="1244009"/>
          </a:xfrm>
          <a:prstGeom prst="bentConnector3">
            <a:avLst>
              <a:gd name="adj1" fmla="val 62849"/>
            </a:avLst>
          </a:prstGeom>
          <a:solidFill>
            <a:schemeClr val="accent1"/>
          </a:solidFill>
          <a:ln w="412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Elbow Connector 33"/>
          <p:cNvCxnSpPr/>
          <p:nvPr/>
        </p:nvCxnSpPr>
        <p:spPr bwMode="auto">
          <a:xfrm rot="16200000" flipH="1">
            <a:off x="6262576" y="2679404"/>
            <a:ext cx="1860698" cy="1839433"/>
          </a:xfrm>
          <a:prstGeom prst="bentConnector3">
            <a:avLst>
              <a:gd name="adj1" fmla="val 42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 50"/>
          <p:cNvGrpSpPr/>
          <p:nvPr/>
        </p:nvGrpSpPr>
        <p:grpSpPr>
          <a:xfrm>
            <a:off x="7581014" y="2679405"/>
            <a:ext cx="3221665" cy="1892595"/>
            <a:chOff x="7581014" y="2679405"/>
            <a:chExt cx="3221665" cy="1892595"/>
          </a:xfrm>
        </p:grpSpPr>
        <p:cxnSp>
          <p:nvCxnSpPr>
            <p:cNvPr id="46" name="Straight Connector 45"/>
            <p:cNvCxnSpPr/>
            <p:nvPr/>
          </p:nvCxnSpPr>
          <p:spPr bwMode="auto">
            <a:xfrm flipV="1">
              <a:off x="10802679" y="3327991"/>
              <a:ext cx="0" cy="124400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H="1">
              <a:off x="7591647" y="3327991"/>
              <a:ext cx="3200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V="1">
              <a:off x="7581014" y="2679405"/>
              <a:ext cx="0" cy="64858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53" name="Straight Arrow Connector 52"/>
          <p:cNvCxnSpPr/>
          <p:nvPr/>
        </p:nvCxnSpPr>
        <p:spPr bwMode="auto">
          <a:xfrm>
            <a:off x="9601200" y="5337544"/>
            <a:ext cx="0" cy="9675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V="1">
            <a:off x="10239153" y="5358809"/>
            <a:ext cx="0" cy="9037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9579935" y="7134447"/>
            <a:ext cx="0" cy="7442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 flipV="1">
            <a:off x="10217888" y="7113181"/>
            <a:ext cx="0" cy="7655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itle 62"/>
          <p:cNvSpPr txBox="1">
            <a:spLocks/>
          </p:cNvSpPr>
          <p:nvPr/>
        </p:nvSpPr>
        <p:spPr bwMode="ltGray">
          <a:xfrm>
            <a:off x="134658" y="10922"/>
            <a:ext cx="10689286" cy="68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64999"/>
              </a:srgbClr>
            </a:outerShdw>
          </a:effectLst>
        </p:spPr>
        <p:txBody>
          <a:bodyPr vert="horz" wrap="square" lIns="146267" tIns="73134" rIns="146267" bIns="7313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Function Block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Status Flow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063257" y="1019951"/>
            <a:ext cx="12939822" cy="7900764"/>
            <a:chOff x="1063257" y="1019951"/>
            <a:chExt cx="12939822" cy="790076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3257" y="3436032"/>
              <a:ext cx="12939822" cy="5484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772" y="1019951"/>
              <a:ext cx="12925425" cy="263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0685721" y="2583711"/>
            <a:ext cx="4071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1) Keeping the Error ID latched on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0530" y="5564371"/>
            <a:ext cx="3927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2) Passing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rrorID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upstream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the application code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9101470" y="4051005"/>
            <a:ext cx="3742660" cy="581983"/>
            <a:chOff x="9101470" y="4051005"/>
            <a:chExt cx="3742660" cy="581983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9101470" y="4284921"/>
              <a:ext cx="818707" cy="2020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H="1">
              <a:off x="12046688" y="4051005"/>
              <a:ext cx="797442" cy="34024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10047768" y="4263656"/>
              <a:ext cx="1719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VAR_OUTPUT</a:t>
              </a:r>
              <a:endPara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itle 62"/>
          <p:cNvSpPr txBox="1">
            <a:spLocks/>
          </p:cNvSpPr>
          <p:nvPr/>
        </p:nvSpPr>
        <p:spPr bwMode="ltGray">
          <a:xfrm>
            <a:off x="134658" y="10922"/>
            <a:ext cx="10689286" cy="68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64999"/>
              </a:srgbClr>
            </a:outerShdw>
          </a:effectLst>
        </p:spPr>
        <p:txBody>
          <a:bodyPr vert="horz" wrap="square" lIns="146267" tIns="73134" rIns="146267" bIns="7313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Function Block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Status Flow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 to </a:t>
            </a:r>
            <a:r>
              <a:rPr lang="en-US" dirty="0" smtClean="0"/>
              <a:t>the Yaskawa </a:t>
            </a:r>
            <a:r>
              <a:rPr lang="en-US" dirty="0" smtClean="0"/>
              <a:t>Toolbox for templates</a:t>
            </a:r>
            <a:endParaRPr lang="en-US" dirty="0"/>
          </a:p>
        </p:txBody>
      </p:sp>
      <p:sp>
        <p:nvSpPr>
          <p:cNvPr id="4" name="Title 62"/>
          <p:cNvSpPr txBox="1">
            <a:spLocks/>
          </p:cNvSpPr>
          <p:nvPr/>
        </p:nvSpPr>
        <p:spPr bwMode="ltGray">
          <a:xfrm>
            <a:off x="134658" y="10922"/>
            <a:ext cx="10689286" cy="68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64999"/>
              </a:srgbClr>
            </a:outerShdw>
          </a:effectLst>
        </p:spPr>
        <p:txBody>
          <a:bodyPr vert="horz" wrap="square" lIns="146267" tIns="73134" rIns="146267" bIns="7313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Function Block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Status Flow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3363" y="2452688"/>
            <a:ext cx="4378911" cy="544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05868" y="2446354"/>
            <a:ext cx="4607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www.yaskawa.com/iectb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170424" y="1163702"/>
            <a:ext cx="11918255" cy="6900528"/>
            <a:chOff x="1075772" y="1019951"/>
            <a:chExt cx="12996878" cy="796210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2827" y="3497372"/>
              <a:ext cx="12939823" cy="5484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772" y="1019951"/>
              <a:ext cx="12925425" cy="263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1642" y="1513477"/>
            <a:ext cx="93154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 bwMode="auto">
          <a:xfrm flipV="1">
            <a:off x="9159766" y="3704884"/>
            <a:ext cx="504496" cy="41936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Flowchart: Data 19"/>
          <p:cNvSpPr/>
          <p:nvPr/>
        </p:nvSpPr>
        <p:spPr bwMode="auto">
          <a:xfrm>
            <a:off x="1307804" y="5182810"/>
            <a:ext cx="12036056" cy="435934"/>
          </a:xfrm>
          <a:prstGeom prst="flowChartInputOutput">
            <a:avLst/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824063"/>
            <a:ext cx="3831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 Library function block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418050"/>
            <a:ext cx="2515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Application Code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62"/>
          <p:cNvSpPr txBox="1">
            <a:spLocks/>
          </p:cNvSpPr>
          <p:nvPr/>
        </p:nvSpPr>
        <p:spPr bwMode="ltGray">
          <a:xfrm>
            <a:off x="134658" y="10922"/>
            <a:ext cx="10689286" cy="68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64999"/>
              </a:srgbClr>
            </a:outerShdw>
          </a:effectLst>
        </p:spPr>
        <p:txBody>
          <a:bodyPr vert="horz" wrap="square" lIns="146267" tIns="73134" rIns="146267" bIns="7313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Function Block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Status Flow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9 0.19566 L -0.00249 0.595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979" y="1101926"/>
            <a:ext cx="12934950" cy="770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62"/>
          <p:cNvSpPr>
            <a:spLocks noGrp="1"/>
          </p:cNvSpPr>
          <p:nvPr>
            <p:ph type="title"/>
          </p:nvPr>
        </p:nvSpPr>
        <p:spPr>
          <a:xfrm>
            <a:off x="134658" y="10922"/>
            <a:ext cx="9509072" cy="68784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Memory Allocation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Up Arrow 5"/>
          <p:cNvSpPr/>
          <p:nvPr/>
        </p:nvSpPr>
        <p:spPr bwMode="auto">
          <a:xfrm rot="8100000">
            <a:off x="356336" y="3253550"/>
            <a:ext cx="733647" cy="1552354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526863" y="3317341"/>
            <a:ext cx="4242390" cy="4603897"/>
            <a:chOff x="7347098" y="3753294"/>
            <a:chExt cx="4242390" cy="4603897"/>
          </a:xfrm>
        </p:grpSpPr>
        <p:sp>
          <p:nvSpPr>
            <p:cNvPr id="11" name="Rectangle 10"/>
            <p:cNvSpPr/>
            <p:nvPr/>
          </p:nvSpPr>
          <p:spPr bwMode="auto">
            <a:xfrm>
              <a:off x="7347098" y="3753294"/>
              <a:ext cx="4242390" cy="4603897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8282" y="4805472"/>
              <a:ext cx="4048125" cy="3467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559749" y="3934045"/>
              <a:ext cx="3827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Out of the box </a:t>
              </a:r>
              <a:r>
                <a:rPr lang="en-US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MP2300Siec </a:t>
              </a:r>
            </a:p>
            <a:p>
              <a:pPr algn="ctr">
                <a:buNone/>
              </a:pPr>
              <a:r>
                <a:rPr lang="en-US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(Memory available to user)</a:t>
              </a:r>
              <a:endPara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123274" y="4444408"/>
              <a:ext cx="11057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11,333,888</a:t>
              </a:r>
              <a:endPara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143460" y="4433775"/>
              <a:ext cx="1105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2,964,480</a:t>
              </a:r>
              <a:endPara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Vertical Scroll 12"/>
          <p:cNvSpPr/>
          <p:nvPr/>
        </p:nvSpPr>
        <p:spPr bwMode="auto">
          <a:xfrm>
            <a:off x="74421" y="5794745"/>
            <a:ext cx="3179134" cy="2934653"/>
          </a:xfrm>
          <a:prstGeom prst="verticalScroll">
            <a:avLst/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</a:rPr>
              <a:t>The  actual memory</a:t>
            </a:r>
            <a:r>
              <a:rPr kumimoji="0" lang="en-US" sz="1800" b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</a:rPr>
              <a:t> available to the IEC application is cut by half.  This allows the controller to do “Download Changes” and swap the project and data on the fly.</a:t>
            </a:r>
            <a:endParaRPr kumimoji="0" lang="en-US" sz="18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2977115" y="7506582"/>
            <a:ext cx="914400" cy="287079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2"/>
          <p:cNvSpPr txBox="1">
            <a:spLocks noChangeArrowheads="1"/>
          </p:cNvSpPr>
          <p:nvPr/>
        </p:nvSpPr>
        <p:spPr bwMode="auto">
          <a:xfrm>
            <a:off x="0" y="8839202"/>
            <a:ext cx="14579600" cy="51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6267" tIns="146267" rIns="146267" bIns="146267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300" dirty="0">
                <a:latin typeface="Arial" charset="0"/>
              </a:rPr>
              <a:t>PP.MPIEC.01  |  Rev 1.00  |  Date: 03/31/2011  |  ©2010 Yaskawa  America, Inc. All rights reserved.</a:t>
            </a:r>
          </a:p>
        </p:txBody>
      </p:sp>
      <p:sp>
        <p:nvSpPr>
          <p:cNvPr id="6173" name="Rectangle 29"/>
          <p:cNvSpPr>
            <a:spLocks noGrp="1" noChangeArrowheads="1"/>
          </p:cNvSpPr>
          <p:nvPr>
            <p:ph type="title"/>
          </p:nvPr>
        </p:nvSpPr>
        <p:spPr>
          <a:xfrm>
            <a:off x="4690904" y="1415415"/>
            <a:ext cx="5364480" cy="21547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Thank You!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900" i="1" dirty="0" smtClean="0">
                <a:solidFill>
                  <a:srgbClr val="1365A1"/>
                </a:solidFill>
                <a:latin typeface="Arial" charset="0"/>
                <a:ea typeface="+mn-ea"/>
                <a:cs typeface="+mn-cs"/>
              </a:rPr>
              <a:t>Q1) Is there a limit to how many points we can put in one of our Cam tables?</a:t>
            </a:r>
          </a:p>
          <a:p>
            <a:r>
              <a:rPr lang="en-US" sz="3900" i="1" dirty="0" smtClean="0">
                <a:solidFill>
                  <a:srgbClr val="1365A1"/>
                </a:solidFill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en-US" sz="3900" i="1" dirty="0" smtClean="0">
                <a:solidFill>
                  <a:srgbClr val="1365A1"/>
                </a:solidFill>
                <a:latin typeface="Arial" charset="0"/>
                <a:ea typeface="+mn-ea"/>
                <a:cs typeface="+mn-cs"/>
              </a:rPr>
              <a:t>Q2) What is the memory size where we would store the cam tables?</a:t>
            </a:r>
          </a:p>
          <a:p>
            <a:r>
              <a:rPr lang="en-US" sz="3900" i="1" dirty="0" smtClean="0">
                <a:solidFill>
                  <a:srgbClr val="1365A1"/>
                </a:solidFill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en-US" sz="3900" i="1" dirty="0" smtClean="0">
                <a:solidFill>
                  <a:srgbClr val="1365A1"/>
                </a:solidFill>
                <a:latin typeface="Arial" charset="0"/>
                <a:ea typeface="+mn-ea"/>
                <a:cs typeface="+mn-cs"/>
              </a:rPr>
              <a:t>Q3) Are Cam tables stored in RAM or Flash or either (maybe RAM if marked retained)?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Questions….</a:t>
            </a:r>
            <a:endParaRPr lang="en-US" dirty="0"/>
          </a:p>
        </p:txBody>
      </p:sp>
      <p:sp>
        <p:nvSpPr>
          <p:cNvPr id="4" name="Title 62"/>
          <p:cNvSpPr txBox="1">
            <a:spLocks/>
          </p:cNvSpPr>
          <p:nvPr/>
        </p:nvSpPr>
        <p:spPr bwMode="ltGray">
          <a:xfrm>
            <a:off x="155924" y="10922"/>
            <a:ext cx="9509072" cy="68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64999"/>
              </a:srgbClr>
            </a:outerShdw>
          </a:effectLst>
        </p:spPr>
        <p:txBody>
          <a:bodyPr vert="horz" wrap="square" lIns="146267" tIns="73134" rIns="146267" bIns="7313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Camming</a:t>
            </a:r>
            <a:endParaRPr kumimoji="0" lang="en-US" sz="5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090" y="1101926"/>
            <a:ext cx="12934950" cy="770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62"/>
          <p:cNvSpPr txBox="1">
            <a:spLocks/>
          </p:cNvSpPr>
          <p:nvPr/>
        </p:nvSpPr>
        <p:spPr bwMode="ltGray">
          <a:xfrm>
            <a:off x="134658" y="10922"/>
            <a:ext cx="9509072" cy="68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64999"/>
              </a:srgbClr>
            </a:outerShdw>
          </a:effectLst>
        </p:spPr>
        <p:txBody>
          <a:bodyPr vert="horz" wrap="square" lIns="146267" tIns="73134" rIns="146267" bIns="7313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Camming</a:t>
            </a:r>
            <a:endParaRPr kumimoji="0" lang="en-US" sz="5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9542" y="2493782"/>
            <a:ext cx="13939987" cy="5480648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/>
              <a:t>Q1: What is the data type of the .</a:t>
            </a:r>
            <a:r>
              <a:rPr lang="en-US" sz="3200" dirty="0" err="1" smtClean="0"/>
              <a:t>csv</a:t>
            </a:r>
            <a:r>
              <a:rPr lang="en-US" sz="3200" dirty="0" smtClean="0"/>
              <a:t>, I think </a:t>
            </a:r>
            <a:r>
              <a:rPr lang="en-US" sz="3200" dirty="0" err="1" smtClean="0"/>
              <a:t>LReal</a:t>
            </a:r>
            <a:r>
              <a:rPr lang="en-US" sz="3200" dirty="0" smtClean="0"/>
              <a:t>.  If so, that is a lot more bytes per point  ( A long real, is that 8 bytes per point ? )</a:t>
            </a:r>
          </a:p>
          <a:p>
            <a:pPr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A1: The data in the CSV is ASCII, not binary.  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90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This means that a master / slave pair like </a:t>
            </a:r>
            <a:r>
              <a:rPr lang="en-US" sz="2900" i="1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12.456678,67.21344323</a:t>
            </a:r>
            <a:r>
              <a:rPr lang="en-US" sz="290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 occupies 21 bytes (the character count plus a carriage return for a total of 22 bytes.  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90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A CSV file may or may not be larger than binary depending on how many actual characters of precision are required.  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90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On the FLASH side, (what you see in the project archive) is a CSV.  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90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CSVs are loaded in</a:t>
            </a:r>
            <a:r>
              <a:rPr lang="en-US" sz="2900" dirty="0" smtClean="0">
                <a:solidFill>
                  <a:schemeClr val="accent1">
                    <a:lumMod val="75000"/>
                  </a:schemeClr>
                </a:solidFill>
              </a:rPr>
              <a:t>to the motion engine </a:t>
            </a:r>
            <a:r>
              <a:rPr lang="en-US" sz="290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(using </a:t>
            </a:r>
            <a:r>
              <a:rPr lang="en-US" sz="290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Y_CamFileSelect</a:t>
            </a:r>
            <a:r>
              <a:rPr lang="en-US" sz="290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) and converted to binary in the SDRAM.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 Memory Q &amp; A</a:t>
            </a:r>
            <a:endParaRPr lang="en-US" dirty="0"/>
          </a:p>
        </p:txBody>
      </p:sp>
      <p:sp>
        <p:nvSpPr>
          <p:cNvPr id="4" name="Title 62"/>
          <p:cNvSpPr txBox="1">
            <a:spLocks/>
          </p:cNvSpPr>
          <p:nvPr/>
        </p:nvSpPr>
        <p:spPr bwMode="ltGray">
          <a:xfrm>
            <a:off x="134658" y="10922"/>
            <a:ext cx="9509072" cy="68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64999"/>
              </a:srgbClr>
            </a:outerShdw>
          </a:effectLst>
        </p:spPr>
        <p:txBody>
          <a:bodyPr vert="horz" wrap="square" lIns="146267" tIns="73134" rIns="146267" bIns="7313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Camming</a:t>
            </a:r>
            <a:endParaRPr kumimoji="0" lang="en-US" sz="5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3846" y="2419351"/>
            <a:ext cx="13450889" cy="5588000"/>
          </a:xfrm>
        </p:spPr>
        <p:txBody>
          <a:bodyPr/>
          <a:lstStyle/>
          <a:p>
            <a:pPr lvl="0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Q2: </a:t>
            </a:r>
            <a:r>
              <a:rPr lang="en-US" sz="3200" dirty="0" smtClean="0"/>
              <a:t>Are the master points pre-defined in equal increments?  </a:t>
            </a:r>
          </a:p>
          <a:p>
            <a:pPr lvl="0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A2:The master / slave data does not need to be equal increments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900" dirty="0" smtClean="0">
                <a:solidFill>
                  <a:schemeClr val="accent1">
                    <a:lumMod val="75000"/>
                  </a:schemeClr>
                </a:solidFill>
              </a:rPr>
              <a:t>This can save memory if the required motion has a period with a simple relationship.  (Straight Line)</a:t>
            </a:r>
          </a:p>
          <a:p>
            <a:pPr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Q3: For a 1,000 point cam, will there be 2,000 total points (1,000 master and 1,000 slave) ?</a:t>
            </a:r>
            <a:endParaRPr lang="en-US" sz="2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900" dirty="0" smtClean="0">
                <a:solidFill>
                  <a:schemeClr val="accent1">
                    <a:lumMod val="75000"/>
                  </a:schemeClr>
                </a:solidFill>
              </a:rPr>
              <a:t>A3: Every slave requires a master and slave data value.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Together, each Master / Slave value is a “cam point.”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 Memory Q &amp; A</a:t>
            </a:r>
            <a:endParaRPr lang="en-US" dirty="0"/>
          </a:p>
        </p:txBody>
      </p:sp>
      <p:sp>
        <p:nvSpPr>
          <p:cNvPr id="4" name="Title 62"/>
          <p:cNvSpPr txBox="1">
            <a:spLocks/>
          </p:cNvSpPr>
          <p:nvPr/>
        </p:nvSpPr>
        <p:spPr bwMode="ltGray">
          <a:xfrm>
            <a:off x="134658" y="10922"/>
            <a:ext cx="9509072" cy="68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64999"/>
              </a:srgbClr>
            </a:outerShdw>
          </a:effectLst>
        </p:spPr>
        <p:txBody>
          <a:bodyPr vert="horz" wrap="square" lIns="146267" tIns="73134" rIns="146267" bIns="7313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Camming</a:t>
            </a:r>
            <a:endParaRPr kumimoji="0" lang="en-US" sz="5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Program Specs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311186" y="6846039"/>
            <a:ext cx="3987912" cy="147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6267" tIns="73134" rIns="146267" bIns="73134" numCol="1" anchor="t" anchorCtr="0" compatLnSpc="1">
            <a:prstTxWarp prst="textNoShape">
              <a:avLst/>
            </a:prstTxWarp>
          </a:bodyPr>
          <a:lstStyle/>
          <a:p>
            <a:pPr marL="548504" marR="0" lvl="0" indent="-54850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41D"/>
              </a:buClr>
              <a:buSzPct val="75000"/>
              <a:buFontTx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1365A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Cloud Callout 8"/>
          <p:cNvSpPr/>
          <p:nvPr/>
        </p:nvSpPr>
        <p:spPr bwMode="auto">
          <a:xfrm>
            <a:off x="11111023" y="6230679"/>
            <a:ext cx="2775098" cy="1456661"/>
          </a:xfrm>
          <a:prstGeom prst="cloudCallout">
            <a:avLst>
              <a:gd name="adj1" fmla="val -164895"/>
              <a:gd name="adj2" fmla="val -49908"/>
            </a:avLst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548504" lvl="0" indent="-548504" algn="ctr" eaLnBrk="0" hangingPunct="0">
              <a:spcBef>
                <a:spcPct val="20000"/>
              </a:spcBef>
              <a:buClr>
                <a:srgbClr val="B4C41D"/>
              </a:buClr>
              <a:buSzPct val="75000"/>
              <a:defRPr/>
            </a:pPr>
            <a:r>
              <a:rPr lang="en-US" sz="1800" kern="0" dirty="0" smtClean="0">
                <a:solidFill>
                  <a:schemeClr val="bg1"/>
                </a:solidFill>
                <a:latin typeface="Arial" charset="0"/>
              </a:rPr>
              <a:t>(4) Cyclic Tasks</a:t>
            </a:r>
          </a:p>
        </p:txBody>
      </p:sp>
      <p:pic>
        <p:nvPicPr>
          <p:cNvPr id="10" name="Picture 9" descr="MP2300Siec Side View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9759" y="5263131"/>
            <a:ext cx="2707468" cy="3689498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 bwMode="auto">
          <a:xfrm>
            <a:off x="10030045" y="1768549"/>
            <a:ext cx="3845443" cy="2165497"/>
          </a:xfrm>
          <a:prstGeom prst="cloudCallout">
            <a:avLst>
              <a:gd name="adj1" fmla="val -86703"/>
              <a:gd name="adj2" fmla="val 113501"/>
            </a:avLst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548504" lvl="0" indent="-548504" algn="ctr" eaLnBrk="0" hangingPunct="0">
              <a:spcBef>
                <a:spcPct val="20000"/>
              </a:spcBef>
              <a:buClr>
                <a:srgbClr val="B4C41D"/>
              </a:buClr>
              <a:buSzPct val="75000"/>
              <a:defRPr/>
            </a:pPr>
            <a:r>
              <a:rPr lang="en-US" sz="1600" kern="0" dirty="0" smtClean="0">
                <a:solidFill>
                  <a:schemeClr val="bg1"/>
                </a:solidFill>
                <a:latin typeface="Arial" charset="0"/>
              </a:rPr>
              <a:t>(68) </a:t>
            </a:r>
            <a:r>
              <a:rPr lang="en-US" sz="1600" kern="0" dirty="0" err="1" smtClean="0">
                <a:solidFill>
                  <a:schemeClr val="bg1"/>
                </a:solidFill>
                <a:latin typeface="Arial" charset="0"/>
              </a:rPr>
              <a:t>CamSegmentStruct</a:t>
            </a:r>
            <a:endParaRPr lang="en-US" sz="1600" kern="0" dirty="0" smtClean="0">
              <a:solidFill>
                <a:schemeClr val="bg1"/>
              </a:solidFill>
              <a:latin typeface="Arial" charset="0"/>
            </a:endParaRPr>
          </a:p>
          <a:p>
            <a:pPr marL="548504" lvl="0" indent="-548504" algn="ctr" eaLnBrk="0" hangingPunct="0">
              <a:spcBef>
                <a:spcPct val="20000"/>
              </a:spcBef>
              <a:buClr>
                <a:srgbClr val="B4C41D"/>
              </a:buClr>
              <a:buSzPct val="75000"/>
              <a:defRPr/>
            </a:pPr>
            <a:r>
              <a:rPr lang="en-US" sz="1600" kern="0" dirty="0" smtClean="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marL="548504" lvl="0" indent="-548504" eaLnBrk="0" hangingPunct="0">
              <a:spcBef>
                <a:spcPct val="20000"/>
              </a:spcBef>
              <a:buClr>
                <a:schemeClr val="bg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chemeClr val="bg1"/>
                </a:solidFill>
                <a:latin typeface="Arial" charset="0"/>
              </a:rPr>
              <a:t>12,868 bytes each</a:t>
            </a:r>
          </a:p>
          <a:p>
            <a:pPr marL="548504" lvl="0" indent="-548504" eaLnBrk="0" hangingPunct="0">
              <a:spcBef>
                <a:spcPct val="20000"/>
              </a:spcBef>
              <a:buClr>
                <a:schemeClr val="bg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chemeClr val="bg1"/>
                </a:solidFill>
                <a:latin typeface="Arial" charset="0"/>
              </a:rPr>
              <a:t>875,024 bytes total</a:t>
            </a:r>
          </a:p>
        </p:txBody>
      </p:sp>
      <p:sp>
        <p:nvSpPr>
          <p:cNvPr id="12" name="Cloud Callout 11"/>
          <p:cNvSpPr/>
          <p:nvPr/>
        </p:nvSpPr>
        <p:spPr bwMode="auto">
          <a:xfrm>
            <a:off x="5252484" y="2016642"/>
            <a:ext cx="4051004" cy="2353340"/>
          </a:xfrm>
          <a:prstGeom prst="cloudCallout">
            <a:avLst>
              <a:gd name="adj1" fmla="val 6403"/>
              <a:gd name="adj2" fmla="val 89517"/>
            </a:avLst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548504" lvl="0" indent="-548504" algn="ctr" eaLnBrk="0" hangingPunct="0">
              <a:spcBef>
                <a:spcPct val="20000"/>
              </a:spcBef>
              <a:buClr>
                <a:srgbClr val="B4C41D"/>
              </a:buClr>
              <a:buSzPct val="75000"/>
              <a:defRPr/>
            </a:pPr>
            <a:r>
              <a:rPr lang="en-US" sz="1600" u="sng" kern="0" dirty="0" smtClean="0">
                <a:solidFill>
                  <a:schemeClr val="bg1"/>
                </a:solidFill>
                <a:latin typeface="Arial" charset="0"/>
              </a:rPr>
              <a:t>21 “Large” POUs</a:t>
            </a:r>
          </a:p>
          <a:p>
            <a:pPr marL="548504" lvl="0" indent="-548504" algn="ctr" eaLnBrk="0" hangingPunct="0">
              <a:spcBef>
                <a:spcPct val="20000"/>
              </a:spcBef>
              <a:buClr>
                <a:srgbClr val="B4C41D"/>
              </a:buClr>
              <a:buSzPct val="75000"/>
              <a:defRPr/>
            </a:pPr>
            <a:endParaRPr lang="en-US" sz="1600" kern="0" dirty="0" smtClean="0">
              <a:solidFill>
                <a:schemeClr val="bg1"/>
              </a:solidFill>
              <a:latin typeface="Arial" charset="0"/>
            </a:endParaRPr>
          </a:p>
          <a:p>
            <a:pPr marL="548504" lvl="0" indent="-548504" eaLnBrk="0" hangingPunct="0">
              <a:spcBef>
                <a:spcPct val="20000"/>
              </a:spcBef>
              <a:buClr>
                <a:schemeClr val="bg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chemeClr val="bg1"/>
                </a:solidFill>
                <a:latin typeface="Arial" charset="0"/>
              </a:rPr>
              <a:t>Nearly 64 Kbytes of compiled code each</a:t>
            </a:r>
          </a:p>
          <a:p>
            <a:pPr marL="548504" lvl="0" indent="-548504" eaLnBrk="0" hangingPunct="0">
              <a:spcBef>
                <a:spcPct val="20000"/>
              </a:spcBef>
              <a:buClr>
                <a:schemeClr val="bg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chemeClr val="bg1"/>
                </a:solidFill>
                <a:latin typeface="Arial" charset="0"/>
              </a:rPr>
              <a:t>1,260,000 bytes </a:t>
            </a:r>
          </a:p>
        </p:txBody>
      </p:sp>
      <p:sp>
        <p:nvSpPr>
          <p:cNvPr id="13" name="Cloud Callout 12"/>
          <p:cNvSpPr/>
          <p:nvPr/>
        </p:nvSpPr>
        <p:spPr bwMode="auto">
          <a:xfrm>
            <a:off x="116955" y="2296631"/>
            <a:ext cx="4635795" cy="3104707"/>
          </a:xfrm>
          <a:prstGeom prst="cloudCallout">
            <a:avLst>
              <a:gd name="adj1" fmla="val 78679"/>
              <a:gd name="adj2" fmla="val 90921"/>
            </a:avLst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91440" rIns="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548504" indent="-548504" algn="ctr" eaLnBrk="0" hangingPunct="0">
              <a:spcBef>
                <a:spcPct val="20000"/>
              </a:spcBef>
              <a:buClr>
                <a:srgbClr val="B4C41D"/>
              </a:buClr>
              <a:buSzPct val="75000"/>
              <a:defRPr/>
            </a:pPr>
            <a:r>
              <a:rPr lang="en-US" sz="1600" kern="0" dirty="0" smtClean="0">
                <a:solidFill>
                  <a:schemeClr val="bg1"/>
                </a:solidFill>
                <a:latin typeface="Arial" charset="0"/>
              </a:rPr>
              <a:t>(24) CSV cam files in flash</a:t>
            </a:r>
          </a:p>
          <a:p>
            <a:pPr marL="548504" indent="-548504" algn="ctr" eaLnBrk="0" hangingPunct="0">
              <a:spcBef>
                <a:spcPct val="20000"/>
              </a:spcBef>
              <a:buClr>
                <a:srgbClr val="B4C41D"/>
              </a:buClr>
              <a:buSzPct val="75000"/>
              <a:defRPr/>
            </a:pPr>
            <a:endParaRPr lang="en-US" sz="1600" kern="0" dirty="0" smtClean="0">
              <a:solidFill>
                <a:schemeClr val="bg1"/>
              </a:solidFill>
              <a:latin typeface="Arial" charset="0"/>
            </a:endParaRPr>
          </a:p>
          <a:p>
            <a:pPr marL="548504" indent="-548504" eaLnBrk="0" hangingPunct="0">
              <a:spcBef>
                <a:spcPct val="20000"/>
              </a:spcBef>
              <a:buClr>
                <a:schemeClr val="bg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chemeClr val="bg1"/>
                </a:solidFill>
                <a:latin typeface="Arial" charset="0"/>
              </a:rPr>
              <a:t>ASCII master slave values </a:t>
            </a:r>
          </a:p>
          <a:p>
            <a:pPr marL="548504" indent="-548504" eaLnBrk="0" hangingPunct="0">
              <a:spcBef>
                <a:spcPct val="20000"/>
              </a:spcBef>
              <a:buClr>
                <a:schemeClr val="bg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chemeClr val="bg1"/>
                </a:solidFill>
                <a:latin typeface="Arial" charset="0"/>
              </a:rPr>
              <a:t>2,137 data points in each</a:t>
            </a:r>
          </a:p>
          <a:p>
            <a:pPr marL="548504" indent="-548504" eaLnBrk="0" hangingPunct="0">
              <a:spcBef>
                <a:spcPct val="20000"/>
              </a:spcBef>
              <a:buClr>
                <a:schemeClr val="bg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chemeClr val="bg1"/>
                </a:solidFill>
                <a:latin typeface="Arial" charset="0"/>
              </a:rPr>
              <a:t>77,436 bytes in each file</a:t>
            </a:r>
          </a:p>
          <a:p>
            <a:pPr marL="548504" indent="-548504" eaLnBrk="0" hangingPunct="0">
              <a:spcBef>
                <a:spcPct val="20000"/>
              </a:spcBef>
              <a:buClr>
                <a:schemeClr val="bg1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chemeClr val="bg1"/>
                </a:solidFill>
                <a:latin typeface="Arial" charset="0"/>
              </a:rPr>
              <a:t>1,858,464 bytes in flash</a:t>
            </a:r>
          </a:p>
        </p:txBody>
      </p:sp>
      <p:sp>
        <p:nvSpPr>
          <p:cNvPr id="15" name="Cloud Callout 14"/>
          <p:cNvSpPr/>
          <p:nvPr/>
        </p:nvSpPr>
        <p:spPr bwMode="auto">
          <a:xfrm>
            <a:off x="85064" y="6475229"/>
            <a:ext cx="3756837" cy="2353340"/>
          </a:xfrm>
          <a:prstGeom prst="cloudCallout">
            <a:avLst>
              <a:gd name="adj1" fmla="val 109988"/>
              <a:gd name="adj2" fmla="val -30212"/>
            </a:avLst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548504" lvl="0" indent="-548504" algn="ctr" eaLnBrk="0" hangingPunct="0">
              <a:spcBef>
                <a:spcPct val="20000"/>
              </a:spcBef>
              <a:buClr>
                <a:srgbClr val="B4C41D"/>
              </a:buClr>
              <a:buSzPct val="75000"/>
              <a:defRPr/>
            </a:pPr>
            <a:r>
              <a:rPr lang="en-US" sz="1600" kern="0" dirty="0" smtClean="0">
                <a:solidFill>
                  <a:schemeClr val="bg1"/>
                </a:solidFill>
                <a:latin typeface="Arial" charset="0"/>
              </a:rPr>
              <a:t>(16) Servo Axes</a:t>
            </a:r>
          </a:p>
          <a:p>
            <a:pPr marL="548504" lvl="0" indent="-548504" algn="ctr" eaLnBrk="0" hangingPunct="0">
              <a:spcBef>
                <a:spcPct val="20000"/>
              </a:spcBef>
              <a:buClr>
                <a:srgbClr val="B4C41D"/>
              </a:buClr>
              <a:buSzPct val="75000"/>
              <a:defRPr/>
            </a:pPr>
            <a:endParaRPr lang="en-US" sz="1600" kern="0" dirty="0" smtClean="0">
              <a:solidFill>
                <a:schemeClr val="bg1"/>
              </a:solidFill>
              <a:latin typeface="Arial" charset="0"/>
            </a:endParaRPr>
          </a:p>
          <a:p>
            <a:pPr marL="548504" lvl="0" indent="-548504" algn="ctr" eaLnBrk="0" hangingPunct="0">
              <a:spcBef>
                <a:spcPct val="20000"/>
              </a:spcBef>
              <a:buClr>
                <a:srgbClr val="B4C41D"/>
              </a:buClr>
              <a:buSzPct val="75000"/>
              <a:defRPr/>
            </a:pPr>
            <a:r>
              <a:rPr lang="en-US" sz="1600" kern="0" dirty="0" smtClean="0">
                <a:solidFill>
                  <a:schemeClr val="bg1"/>
                </a:solidFill>
                <a:latin typeface="Arial" charset="0"/>
              </a:rPr>
              <a:t>4 mSec Mechatrolink</a:t>
            </a:r>
          </a:p>
          <a:p>
            <a:pPr marL="548504" lvl="0" indent="-548504" algn="ctr" eaLnBrk="0" hangingPunct="0">
              <a:spcBef>
                <a:spcPct val="20000"/>
              </a:spcBef>
              <a:buClr>
                <a:srgbClr val="B4C41D"/>
              </a:buClr>
              <a:buSzPct val="75000"/>
              <a:defRPr/>
            </a:pPr>
            <a:endParaRPr lang="en-US" sz="1600" i="1" kern="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3469" y="2185425"/>
            <a:ext cx="13493419" cy="6405682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Q4: With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Y_CamIn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, how many points can I generate?</a:t>
            </a:r>
          </a:p>
          <a:p>
            <a:pPr lvl="0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A4: This is not a simple answer, the answer depends on several factors, such as number of cam tables, size of application program, and more.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But…   I would imagine you could make a cam file with 32768 points.  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As a CSV, lets estimate the size to be 22 bytes * 32768.  This would be about 721K.  Its possible three or four cams this size can be loaded in the FLASH at once.  That would be almost 3 MB.</a:t>
            </a:r>
          </a:p>
          <a:p>
            <a:pPr lvl="2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When one of these cams is copied to the SDRAM for use by the Motion Engine using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Y_CamFileSelect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, it would occupy (8 + 8) * 32768, or 524,288 bytes.  You really only need one or maybe two per axis in the Motion Engine (SDRAM) at once.  You can always delete them (using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Y_ReleaseCamTable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) and reload when necessary.</a:t>
            </a:r>
          </a:p>
          <a:p>
            <a:endParaRPr lang="en-US" sz="3200" dirty="0"/>
          </a:p>
        </p:txBody>
      </p:sp>
      <p:sp>
        <p:nvSpPr>
          <p:cNvPr id="4" name="Title 62"/>
          <p:cNvSpPr txBox="1">
            <a:spLocks/>
          </p:cNvSpPr>
          <p:nvPr/>
        </p:nvSpPr>
        <p:spPr bwMode="ltGray">
          <a:xfrm>
            <a:off x="134658" y="10922"/>
            <a:ext cx="9509072" cy="68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64999"/>
              </a:srgbClr>
            </a:outerShdw>
          </a:effectLst>
        </p:spPr>
        <p:txBody>
          <a:bodyPr vert="horz" wrap="square" lIns="146267" tIns="73134" rIns="146267" bIns="7313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Camming</a:t>
            </a:r>
            <a:endParaRPr kumimoji="0" lang="en-US" sz="5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43840" y="999068"/>
            <a:ext cx="12923520" cy="1236133"/>
          </a:xfrm>
        </p:spPr>
        <p:txBody>
          <a:bodyPr/>
          <a:lstStyle/>
          <a:p>
            <a:r>
              <a:rPr lang="en-US" dirty="0" smtClean="0"/>
              <a:t>Cam Memory Q &amp; A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5190"/>
  <p:tag name="PUBLISH_TITLE" val="eLM.A1000.01"/>
  <p:tag name="ARTICULATE_PUBLISH_PATH" val="C:\Documents and Settings\paula\My Documents\Classes\A1000\eLM Test"/>
  <p:tag name="ARTICULATE_LOGO" val="ArticulateLogo.jpg"/>
  <p:tag name="ARTICULATE_PRESENTER" val="Paul Avery"/>
  <p:tag name="ARTICULATE_PRESENTER_GUID" val="6F93AEBA2A36"/>
  <p:tag name="ARTICULATE_LMS" val="0"/>
  <p:tag name="ARTICULATE_TEMPLATE" val="Yaskawa e-Learning"/>
  <p:tag name="ARTICULATE_TEMPLATE_GUID" val="4e127ce1-42fc-4f78-84f8-c1c9dcf89deb"/>
  <p:tag name="LMS_PUBLISH" val="No"/>
  <p:tag name="PRESENTER_PREVIEW_MODE" val="0"/>
  <p:tag name="PRESENTER_PREVIEW_START" val="1"/>
  <p:tag name="PLAYERLOGOHEIGHT" val="22"/>
  <p:tag name="PLAYERLOGOWIDTH" val="244"/>
  <p:tag name="LAUNCHINNEWWINDOW" val="1"/>
  <p:tag name="LASTPUBLISHED" val="C:\Documents and Settings\paula\My Documents\Classes\A1000\eLM Test\eLM.A1000.01\launcher.html"/>
  <p:tag name="ARTICULATE_PRESENTER_VERSION" val="6"/>
  <p:tag name="PRESENTATION_PLAYLIST_COUNT" val="0"/>
  <p:tag name="PRESENTATION_PRESENTER_SLIDE_LEVEL" val="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10488df-6f14-4558-9246-6d8446e8a2c8"/>
  <p:tag name="ARTICULATE_SLIDE_NAV" val="1"/>
  <p:tag name="ARTICULATE_SLIDE_PAUSE" val="0"/>
  <p:tag name="ARTICULATE_NAV_LEVEL" val="1"/>
  <p:tag name="ARTICULATE_PLAYLIST_ID" val="-1"/>
  <p:tag name="ARTICULATE_LOCK_SLID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10488df-6f14-4558-9246-6d8446e8a2c8"/>
  <p:tag name="ARTICULATE_SLIDE_NAV" val="1"/>
  <p:tag name="ARTICULATE_SLIDE_PAUSE" val="0"/>
  <p:tag name="ARTICULATE_NAV_LEVEL" val="1"/>
  <p:tag name="ARTICULATE_PLAYLIST_ID" val="-1"/>
  <p:tag name="ARTICULATE_LOCK_SLIDE" val="0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TS Template 2007 LIVE CLASS Rev1.0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3_TTS Template 2007 LIVE CLASS Rev1.01">
      <a:majorFont>
        <a:latin typeface="Arial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18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Unicode MS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buNone/>
          <a:defRPr sz="1400" dirty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TTS Template 2007 LIVE CLASS Rev1.0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S Template 2007 LIVE CLASS Rev1.0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S Template 2007 LIVE CLASS Rev1.0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S Template 2007 LIVE CLASS Rev1.0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S Template 2007 LIVE CLASS Rev1.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S Template 2007 LIVE CLASS Rev1.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S Template 2007 LIVE CLASS Rev1.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S Template 2007 LIVE CLASS Rev1.01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S Template 2007 LIVE CLASS Rev1.01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103396</TotalTime>
  <Words>903</Words>
  <Application>Microsoft Office PowerPoint</Application>
  <PresentationFormat>Custom</PresentationFormat>
  <Paragraphs>209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Unicode MS</vt:lpstr>
      <vt:lpstr>Arial Narrow</vt:lpstr>
      <vt:lpstr>Times New Roman</vt:lpstr>
      <vt:lpstr>Wingdings</vt:lpstr>
      <vt:lpstr>Custom Design</vt:lpstr>
      <vt:lpstr>3_TTS Template 2007 LIVE CLASS Rev1.01</vt:lpstr>
      <vt:lpstr>Tips for Optimizing your  MPiec Application Program</vt:lpstr>
      <vt:lpstr>Agenda</vt:lpstr>
      <vt:lpstr>Memory Allocation</vt:lpstr>
      <vt:lpstr>Good Questions….</vt:lpstr>
      <vt:lpstr>Slide 5</vt:lpstr>
      <vt:lpstr>Cam Memory Q &amp; A</vt:lpstr>
      <vt:lpstr>Cam Memory Q &amp; A</vt:lpstr>
      <vt:lpstr>Large Program Specs</vt:lpstr>
      <vt:lpstr>Cam Memory Q &amp; A</vt:lpstr>
      <vt:lpstr>Error: Exceeded the Data Area</vt:lpstr>
      <vt:lpstr>Slide 11</vt:lpstr>
      <vt:lpstr>IEC variable memory allocation</vt:lpstr>
      <vt:lpstr>IEC variable memory allocation</vt:lpstr>
      <vt:lpstr>Slide 14</vt:lpstr>
      <vt:lpstr>Task Timing in MPiec Controllers</vt:lpstr>
      <vt:lpstr>Task Timing Monitoring Variables</vt:lpstr>
      <vt:lpstr>Task Timing Monitoring Variables</vt:lpstr>
      <vt:lpstr>Add to Watch Window/Logic Analyzer</vt:lpstr>
      <vt:lpstr>Slide 19</vt:lpstr>
      <vt:lpstr>Slide 20</vt:lpstr>
      <vt:lpstr>Slide 21</vt:lpstr>
      <vt:lpstr>Applying PLCopen rules to your application code </vt:lpstr>
      <vt:lpstr>In our hurry to get programming done faster so that motion can be tested sooner, we ignore rules governing PLCopen blocks</vt:lpstr>
      <vt:lpstr>Model for logic that can convey function block status effectively</vt:lpstr>
      <vt:lpstr>Live Demo</vt:lpstr>
      <vt:lpstr>Slide 26</vt:lpstr>
      <vt:lpstr>Slide 27</vt:lpstr>
      <vt:lpstr>Refer to the Yaskawa Toolbox for templates</vt:lpstr>
      <vt:lpstr>Slide 29</vt:lpstr>
      <vt:lpstr>Thank You!</vt:lpstr>
    </vt:vector>
  </TitlesOfParts>
  <Company>Yaskawa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 PowerPoint Template</dc:title>
  <dc:subject>Motion PowerPoint Template</dc:subject>
  <dc:creator>Michelle Witthun</dc:creator>
  <cp:keywords>motion, powerpoint, template</cp:keywords>
  <cp:lastModifiedBy>kevin_hull</cp:lastModifiedBy>
  <cp:revision>6207</cp:revision>
  <dcterms:created xsi:type="dcterms:W3CDTF">2008-06-30T16:12:15Z</dcterms:created>
  <dcterms:modified xsi:type="dcterms:W3CDTF">2013-12-16T21:12:05Z</dcterms:modified>
  <cp:category>Motion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eLM.A1000.01</vt:lpwstr>
  </property>
  <property fmtid="{D5CDD505-2E9C-101B-9397-08002B2CF9AE}" pid="4" name="ArticulateGUID">
    <vt:lpwstr>B48E6E8E-7857-4CD6-BCCC-72E2686967E3</vt:lpwstr>
  </property>
  <property fmtid="{D5CDD505-2E9C-101B-9397-08002B2CF9AE}" pid="5" name="ArticulateProjectFull">
    <vt:lpwstr>E:\eLM.A1000.01- 600Volt to 25HP.ppta</vt:lpwstr>
  </property>
</Properties>
</file>