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74" r:id="rId1"/>
    <p:sldMasterId id="2147483660" r:id="rId2"/>
    <p:sldMasterId id="2147483674" r:id="rId3"/>
    <p:sldMasterId id="2147483682" r:id="rId4"/>
  </p:sldMasterIdLst>
  <p:notesMasterIdLst>
    <p:notesMasterId r:id="rId43"/>
  </p:notesMasterIdLst>
  <p:handoutMasterIdLst>
    <p:handoutMasterId r:id="rId44"/>
  </p:handoutMasterIdLst>
  <p:sldIdLst>
    <p:sldId id="276" r:id="rId5"/>
    <p:sldId id="262" r:id="rId6"/>
    <p:sldId id="297" r:id="rId7"/>
    <p:sldId id="569" r:id="rId8"/>
    <p:sldId id="571" r:id="rId9"/>
    <p:sldId id="258" r:id="rId10"/>
    <p:sldId id="572" r:id="rId11"/>
    <p:sldId id="570" r:id="rId12"/>
    <p:sldId id="573" r:id="rId13"/>
    <p:sldId id="591" r:id="rId14"/>
    <p:sldId id="590" r:id="rId15"/>
    <p:sldId id="562" r:id="rId16"/>
    <p:sldId id="587" r:id="rId17"/>
    <p:sldId id="588" r:id="rId18"/>
    <p:sldId id="563" r:id="rId19"/>
    <p:sldId id="575" r:id="rId20"/>
    <p:sldId id="576" r:id="rId21"/>
    <p:sldId id="577" r:id="rId22"/>
    <p:sldId id="580" r:id="rId23"/>
    <p:sldId id="579" r:id="rId24"/>
    <p:sldId id="584" r:id="rId25"/>
    <p:sldId id="583" r:id="rId26"/>
    <p:sldId id="594" r:id="rId27"/>
    <p:sldId id="303" r:id="rId28"/>
    <p:sldId id="304" r:id="rId29"/>
    <p:sldId id="324" r:id="rId30"/>
    <p:sldId id="325" r:id="rId31"/>
    <p:sldId id="326" r:id="rId32"/>
    <p:sldId id="327" r:id="rId33"/>
    <p:sldId id="328" r:id="rId34"/>
    <p:sldId id="329" r:id="rId35"/>
    <p:sldId id="330" r:id="rId36"/>
    <p:sldId id="331" r:id="rId37"/>
    <p:sldId id="332" r:id="rId38"/>
    <p:sldId id="333" r:id="rId39"/>
    <p:sldId id="382" r:id="rId40"/>
    <p:sldId id="561" r:id="rId41"/>
    <p:sldId id="595" r:id="rId42"/>
  </p:sldIdLst>
  <p:sldSz cx="9144000" cy="5143500" type="screen16x9"/>
  <p:notesSz cx="6858000" cy="9144000"/>
  <p:embeddedFontLst>
    <p:embeddedFont>
      <p:font typeface="Monotype Corsiva" panose="03010101010201010101" pitchFamily="66" charset="0"/>
      <p:italic r:id="rId45"/>
    </p:embeddedFont>
    <p:embeddedFont>
      <p:font typeface="MS PGothic" panose="020B0600070205080204" pitchFamily="34" charset="-128"/>
      <p:regular r:id="rId46"/>
    </p:embeddedFont>
    <p:embeddedFont>
      <p:font typeface="Cambria Math" panose="02040503050406030204" pitchFamily="18" charset="0"/>
      <p:regular r:id="rId47"/>
    </p:embeddedFont>
    <p:embeddedFont>
      <p:font typeface="Arial Black" panose="020B0A04020102020204" pitchFamily="34" charset="0"/>
      <p:bold r:id="rId48"/>
    </p:embeddedFont>
    <p:embeddedFont>
      <p:font typeface="MS PGothic" panose="020B0600070205080204" pitchFamily="34" charset="-128"/>
      <p:regular r:id="rId46"/>
    </p:embeddedFont>
    <p:embeddedFont>
      <p:font typeface="Calibri" panose="020F0502020204030204" pitchFamily="34" charset="0"/>
      <p:regular r:id="rId49"/>
      <p:bold r:id="rId50"/>
      <p:italic r:id="rId51"/>
      <p:boldItalic r:id="rId52"/>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14DF52-B4CD-4E47-88C0-01992D5597AF}">
          <p14:sldIdLst>
            <p14:sldId id="276"/>
            <p14:sldId id="262"/>
          </p14:sldIdLst>
        </p14:section>
        <p14:section name="Harmonic Section" id="{2F6D6E7A-644D-4CAB-AC13-40D2D683AA1C}">
          <p14:sldIdLst>
            <p14:sldId id="297"/>
            <p14:sldId id="569"/>
            <p14:sldId id="571"/>
            <p14:sldId id="258"/>
            <p14:sldId id="572"/>
            <p14:sldId id="570"/>
          </p14:sldIdLst>
        </p14:section>
        <p14:section name="What Causes Harmonics?" id="{7B5AD563-3241-4198-898F-ABE95415CE7F}">
          <p14:sldIdLst>
            <p14:sldId id="573"/>
            <p14:sldId id="591"/>
            <p14:sldId id="590"/>
            <p14:sldId id="562"/>
            <p14:sldId id="587"/>
            <p14:sldId id="588"/>
            <p14:sldId id="563"/>
          </p14:sldIdLst>
        </p14:section>
        <p14:section name="What are Harmonics?" id="{2EDE3831-7199-4160-9970-8A2E5ADA677F}">
          <p14:sldIdLst>
            <p14:sldId id="575"/>
            <p14:sldId id="576"/>
            <p14:sldId id="577"/>
          </p14:sldIdLst>
        </p14:section>
        <p14:section name="Harmonics Why the Concern?" id="{796D52AB-FD05-4DD2-9836-BC7FDED52216}">
          <p14:sldIdLst>
            <p14:sldId id="580"/>
            <p14:sldId id="579"/>
            <p14:sldId id="584"/>
            <p14:sldId id="583"/>
            <p14:sldId id="594"/>
            <p14:sldId id="303"/>
            <p14:sldId id="304"/>
          </p14:sldIdLst>
        </p14:section>
        <p14:section name="Harmonic Solutions" id="{D5DA215D-AF56-4A46-9787-3D6BCEB55C1A}">
          <p14:sldIdLst>
            <p14:sldId id="324"/>
            <p14:sldId id="325"/>
            <p14:sldId id="326"/>
            <p14:sldId id="327"/>
            <p14:sldId id="328"/>
            <p14:sldId id="329"/>
            <p14:sldId id="330"/>
            <p14:sldId id="331"/>
            <p14:sldId id="332"/>
            <p14:sldId id="333"/>
            <p14:sldId id="382"/>
            <p14:sldId id="561"/>
            <p14:sldId id="595"/>
          </p14:sldIdLst>
        </p14:section>
      </p14:sectionLst>
    </p:ext>
    <p:ext uri="{EFAFB233-063F-42B5-8137-9DF3F51BA10A}">
      <p15:sldGuideLst xmlns:p15="http://schemas.microsoft.com/office/powerpoint/2012/main">
        <p15:guide id="1" orient="horz" pos="1188" userDrawn="1">
          <p15:clr>
            <a:srgbClr val="A4A3A4"/>
          </p15:clr>
        </p15:guide>
        <p15:guide id="2" pos="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020"/>
    <a:srgbClr val="61934E"/>
    <a:srgbClr val="3FFF00"/>
    <a:srgbClr val="0707FF"/>
    <a:srgbClr val="22B93D"/>
    <a:srgbClr val="0D6EB7"/>
    <a:srgbClr val="0050F7"/>
    <a:srgbClr val="CAD5DB"/>
    <a:srgbClr val="9FADB4"/>
    <a:srgbClr val="B0CA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87" autoAdjust="0"/>
    <p:restoredTop sz="74427" autoAdjust="0"/>
  </p:normalViewPr>
  <p:slideViewPr>
    <p:cSldViewPr snapToGrid="0" snapToObjects="1">
      <p:cViewPr varScale="1">
        <p:scale>
          <a:sx n="86" d="100"/>
          <a:sy n="86" d="100"/>
        </p:scale>
        <p:origin x="883" y="58"/>
      </p:cViewPr>
      <p:guideLst>
        <p:guide orient="horz" pos="1188"/>
        <p:guide pos="888"/>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ris_jaszczolt\Documents\Product%20Management\U1000\Sales%20Colateral\Shirt\sine%20desig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hris_jaszczolt\Documents\Product%20Management\U1000\Sales%20Colateral\Shirt\sine%20desig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hris_jaszczolt\Documents\Product%20Management\U1000\Sales%20Colateral\Shirt\sine%20desig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hris_jaszczolt\Documents\Product%20Management\U1000\Sales%20Colateral\Shirt\sine%20desig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hris_jaszczolt\Documents\Product%20Management\U1000\Sales%20Colateral\Shirt\sine%20desig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arry_gardner\Desktop\file\Z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rgbClr val="C00000"/>
              </a:solidFill>
            </a:ln>
          </c:spPr>
          <c:marker>
            <c:symbol val="none"/>
          </c:marker>
          <c:val>
            <c:numRef>
              <c:f>'3 Sine waves'!$C$1:$C$34</c:f>
              <c:numCache>
                <c:formatCode>General</c:formatCode>
                <c:ptCount val="34"/>
                <c:pt idx="0">
                  <c:v>0</c:v>
                </c:pt>
                <c:pt idx="1">
                  <c:v>0.36812455268467792</c:v>
                </c:pt>
                <c:pt idx="2">
                  <c:v>0.68454710592868862</c:v>
                </c:pt>
                <c:pt idx="3">
                  <c:v>0.90482705246601958</c:v>
                </c:pt>
                <c:pt idx="4">
                  <c:v>0.99802672842827156</c:v>
                </c:pt>
                <c:pt idx="5">
                  <c:v>0.95105651629515364</c:v>
                </c:pt>
                <c:pt idx="6">
                  <c:v>0.77051324277578925</c:v>
                </c:pt>
                <c:pt idx="7">
                  <c:v>0.4817536741017156</c:v>
                </c:pt>
                <c:pt idx="8">
                  <c:v>0.12533323356430454</c:v>
                </c:pt>
                <c:pt idx="9">
                  <c:v>-0.24868988716485502</c:v>
                </c:pt>
                <c:pt idx="10">
                  <c:v>-0.58778525229247336</c:v>
                </c:pt>
                <c:pt idx="11">
                  <c:v>-0.8443279255020153</c:v>
                </c:pt>
                <c:pt idx="12">
                  <c:v>-0.98228725072868883</c:v>
                </c:pt>
                <c:pt idx="13">
                  <c:v>-0.98228725072868839</c:v>
                </c:pt>
                <c:pt idx="14">
                  <c:v>-0.84432792550201452</c:v>
                </c:pt>
                <c:pt idx="15">
                  <c:v>-0.58778525229247192</c:v>
                </c:pt>
                <c:pt idx="16">
                  <c:v>-0.24868988716485277</c:v>
                </c:pt>
                <c:pt idx="17">
                  <c:v>0.12533323356430681</c:v>
                </c:pt>
                <c:pt idx="18">
                  <c:v>0.48175367410171721</c:v>
                </c:pt>
                <c:pt idx="19">
                  <c:v>0.77051324277579103</c:v>
                </c:pt>
                <c:pt idx="20">
                  <c:v>0.95105651629515453</c:v>
                </c:pt>
                <c:pt idx="21">
                  <c:v>0.99802672842827134</c:v>
                </c:pt>
                <c:pt idx="22">
                  <c:v>0.90482705246601769</c:v>
                </c:pt>
                <c:pt idx="23">
                  <c:v>0.68454710592868584</c:v>
                </c:pt>
                <c:pt idx="24">
                  <c:v>0.36812455268467464</c:v>
                </c:pt>
                <c:pt idx="25">
                  <c:v>-4.9615259817281654E-15</c:v>
                </c:pt>
                <c:pt idx="26">
                  <c:v>-0.36812455268468225</c:v>
                </c:pt>
                <c:pt idx="27">
                  <c:v>-0.68454710592869306</c:v>
                </c:pt>
                <c:pt idx="28">
                  <c:v>-0.90482705246602191</c:v>
                </c:pt>
                <c:pt idx="29">
                  <c:v>-0.99802672842827189</c:v>
                </c:pt>
                <c:pt idx="30">
                  <c:v>-0.95105651629515153</c:v>
                </c:pt>
                <c:pt idx="31">
                  <c:v>-0.77051324277578526</c:v>
                </c:pt>
                <c:pt idx="32">
                  <c:v>-0.48175367410171011</c:v>
                </c:pt>
                <c:pt idx="33">
                  <c:v>0</c:v>
                </c:pt>
              </c:numCache>
            </c:numRef>
          </c:val>
          <c:smooth val="1"/>
          <c:extLst>
            <c:ext xmlns:c16="http://schemas.microsoft.com/office/drawing/2014/chart" uri="{C3380CC4-5D6E-409C-BE32-E72D297353CC}">
              <c16:uniqueId val="{00000000-1B78-A84E-9C4B-D17A895085FB}"/>
            </c:ext>
          </c:extLst>
        </c:ser>
        <c:dLbls>
          <c:showLegendKey val="0"/>
          <c:showVal val="0"/>
          <c:showCatName val="0"/>
          <c:showSerName val="0"/>
          <c:showPercent val="0"/>
          <c:showBubbleSize val="0"/>
        </c:dLbls>
        <c:smooth val="0"/>
        <c:axId val="409696760"/>
        <c:axId val="409692840"/>
      </c:lineChart>
      <c:catAx>
        <c:axId val="409696760"/>
        <c:scaling>
          <c:orientation val="minMax"/>
        </c:scaling>
        <c:delete val="1"/>
        <c:axPos val="b"/>
        <c:majorTickMark val="out"/>
        <c:minorTickMark val="none"/>
        <c:tickLblPos val="nextTo"/>
        <c:crossAx val="409692840"/>
        <c:crosses val="autoZero"/>
        <c:auto val="1"/>
        <c:lblAlgn val="ctr"/>
        <c:lblOffset val="100"/>
        <c:noMultiLvlLbl val="0"/>
      </c:catAx>
      <c:valAx>
        <c:axId val="409692840"/>
        <c:scaling>
          <c:orientation val="minMax"/>
        </c:scaling>
        <c:delete val="1"/>
        <c:axPos val="l"/>
        <c:numFmt formatCode="General" sourceLinked="1"/>
        <c:majorTickMark val="out"/>
        <c:minorTickMark val="none"/>
        <c:tickLblPos val="nextTo"/>
        <c:crossAx val="409696760"/>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2"/>
          <c:order val="0"/>
          <c:spPr>
            <a:ln>
              <a:solidFill>
                <a:srgbClr val="0066B3"/>
              </a:solidFill>
            </a:ln>
          </c:spPr>
          <c:marker>
            <c:symbol val="none"/>
          </c:marker>
          <c:val>
            <c:numRef>
              <c:f>'3 Sine waves'!$F$1:$F$34</c:f>
              <c:numCache>
                <c:formatCode>General</c:formatCode>
                <c:ptCount val="34"/>
                <c:pt idx="0">
                  <c:v>0</c:v>
                </c:pt>
                <c:pt idx="1">
                  <c:v>0</c:v>
                </c:pt>
                <c:pt idx="2">
                  <c:v>0</c:v>
                </c:pt>
                <c:pt idx="3">
                  <c:v>0</c:v>
                </c:pt>
                <c:pt idx="4">
                  <c:v>0.99802672842827156</c:v>
                </c:pt>
                <c:pt idx="5">
                  <c:v>0</c:v>
                </c:pt>
                <c:pt idx="6">
                  <c:v>0</c:v>
                </c:pt>
                <c:pt idx="7">
                  <c:v>0</c:v>
                </c:pt>
                <c:pt idx="8">
                  <c:v>0</c:v>
                </c:pt>
                <c:pt idx="9">
                  <c:v>0</c:v>
                </c:pt>
                <c:pt idx="10">
                  <c:v>0</c:v>
                </c:pt>
                <c:pt idx="11">
                  <c:v>0</c:v>
                </c:pt>
                <c:pt idx="12">
                  <c:v>-0.98228725072868883</c:v>
                </c:pt>
                <c:pt idx="13">
                  <c:v>0</c:v>
                </c:pt>
                <c:pt idx="14">
                  <c:v>0</c:v>
                </c:pt>
                <c:pt idx="15">
                  <c:v>0</c:v>
                </c:pt>
                <c:pt idx="16">
                  <c:v>0</c:v>
                </c:pt>
                <c:pt idx="17">
                  <c:v>0</c:v>
                </c:pt>
                <c:pt idx="18">
                  <c:v>0</c:v>
                </c:pt>
                <c:pt idx="19">
                  <c:v>0</c:v>
                </c:pt>
                <c:pt idx="20">
                  <c:v>0</c:v>
                </c:pt>
                <c:pt idx="21">
                  <c:v>0.99802672842827134</c:v>
                </c:pt>
                <c:pt idx="22">
                  <c:v>0</c:v>
                </c:pt>
                <c:pt idx="23">
                  <c:v>0</c:v>
                </c:pt>
                <c:pt idx="24">
                  <c:v>0</c:v>
                </c:pt>
                <c:pt idx="25">
                  <c:v>0</c:v>
                </c:pt>
                <c:pt idx="26">
                  <c:v>0</c:v>
                </c:pt>
                <c:pt idx="27">
                  <c:v>0</c:v>
                </c:pt>
                <c:pt idx="28">
                  <c:v>0</c:v>
                </c:pt>
                <c:pt idx="29">
                  <c:v>-0.99802672842827189</c:v>
                </c:pt>
                <c:pt idx="30">
                  <c:v>0</c:v>
                </c:pt>
                <c:pt idx="31">
                  <c:v>0</c:v>
                </c:pt>
                <c:pt idx="32">
                  <c:v>0</c:v>
                </c:pt>
                <c:pt idx="33">
                  <c:v>0</c:v>
                </c:pt>
              </c:numCache>
            </c:numRef>
          </c:val>
          <c:smooth val="1"/>
          <c:extLst>
            <c:ext xmlns:c16="http://schemas.microsoft.com/office/drawing/2014/chart" uri="{C3380CC4-5D6E-409C-BE32-E72D297353CC}">
              <c16:uniqueId val="{00000000-D52F-484D-98B5-A47ECD1EB97D}"/>
            </c:ext>
          </c:extLst>
        </c:ser>
        <c:dLbls>
          <c:showLegendKey val="0"/>
          <c:showVal val="0"/>
          <c:showCatName val="0"/>
          <c:showSerName val="0"/>
          <c:showPercent val="0"/>
          <c:showBubbleSize val="0"/>
        </c:dLbls>
        <c:smooth val="0"/>
        <c:axId val="409692448"/>
        <c:axId val="409695976"/>
      </c:lineChart>
      <c:catAx>
        <c:axId val="409692448"/>
        <c:scaling>
          <c:orientation val="minMax"/>
        </c:scaling>
        <c:delete val="1"/>
        <c:axPos val="b"/>
        <c:majorTickMark val="out"/>
        <c:minorTickMark val="none"/>
        <c:tickLblPos val="nextTo"/>
        <c:crossAx val="409695976"/>
        <c:crosses val="autoZero"/>
        <c:auto val="1"/>
        <c:lblAlgn val="ctr"/>
        <c:lblOffset val="100"/>
        <c:noMultiLvlLbl val="0"/>
      </c:catAx>
      <c:valAx>
        <c:axId val="409695976"/>
        <c:scaling>
          <c:orientation val="minMax"/>
        </c:scaling>
        <c:delete val="1"/>
        <c:axPos val="l"/>
        <c:numFmt formatCode="General" sourceLinked="1"/>
        <c:majorTickMark val="out"/>
        <c:minorTickMark val="none"/>
        <c:tickLblPos val="nextTo"/>
        <c:crossAx val="409692448"/>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rgbClr val="C00000"/>
              </a:solidFill>
            </a:ln>
          </c:spPr>
          <c:marker>
            <c:symbol val="none"/>
          </c:marker>
          <c:val>
            <c:numRef>
              <c:f>'3 Sine waves'!$C$1:$C$34</c:f>
              <c:numCache>
                <c:formatCode>General</c:formatCode>
                <c:ptCount val="34"/>
                <c:pt idx="0">
                  <c:v>0</c:v>
                </c:pt>
                <c:pt idx="1">
                  <c:v>0.36812455268467792</c:v>
                </c:pt>
                <c:pt idx="2">
                  <c:v>0.68454710592868862</c:v>
                </c:pt>
                <c:pt idx="3">
                  <c:v>0.90482705246601958</c:v>
                </c:pt>
                <c:pt idx="4">
                  <c:v>0.99802672842827156</c:v>
                </c:pt>
                <c:pt idx="5">
                  <c:v>0.95105651629515364</c:v>
                </c:pt>
                <c:pt idx="6">
                  <c:v>0.77051324277578925</c:v>
                </c:pt>
                <c:pt idx="7">
                  <c:v>0.4817536741017156</c:v>
                </c:pt>
                <c:pt idx="8">
                  <c:v>0.12533323356430454</c:v>
                </c:pt>
                <c:pt idx="9">
                  <c:v>-0.24868988716485502</c:v>
                </c:pt>
                <c:pt idx="10">
                  <c:v>-0.58778525229247336</c:v>
                </c:pt>
                <c:pt idx="11">
                  <c:v>-0.8443279255020153</c:v>
                </c:pt>
                <c:pt idx="12">
                  <c:v>-0.98228725072868883</c:v>
                </c:pt>
                <c:pt idx="13">
                  <c:v>-0.98228725072868839</c:v>
                </c:pt>
                <c:pt idx="14">
                  <c:v>-0.84432792550201452</c:v>
                </c:pt>
                <c:pt idx="15">
                  <c:v>-0.58778525229247192</c:v>
                </c:pt>
                <c:pt idx="16">
                  <c:v>-0.24868988716485277</c:v>
                </c:pt>
                <c:pt idx="17">
                  <c:v>0.12533323356430681</c:v>
                </c:pt>
                <c:pt idx="18">
                  <c:v>0.48175367410171721</c:v>
                </c:pt>
                <c:pt idx="19">
                  <c:v>0.77051324277579103</c:v>
                </c:pt>
                <c:pt idx="20">
                  <c:v>0.95105651629515453</c:v>
                </c:pt>
                <c:pt idx="21">
                  <c:v>0.99802672842827134</c:v>
                </c:pt>
                <c:pt idx="22">
                  <c:v>0.90482705246601769</c:v>
                </c:pt>
                <c:pt idx="23">
                  <c:v>0.68454710592868584</c:v>
                </c:pt>
                <c:pt idx="24">
                  <c:v>0.36812455268467464</c:v>
                </c:pt>
                <c:pt idx="25">
                  <c:v>-4.9615259817281654E-15</c:v>
                </c:pt>
                <c:pt idx="26">
                  <c:v>-0.36812455268468225</c:v>
                </c:pt>
                <c:pt idx="27">
                  <c:v>-0.68454710592869306</c:v>
                </c:pt>
                <c:pt idx="28">
                  <c:v>-0.90482705246602191</c:v>
                </c:pt>
                <c:pt idx="29">
                  <c:v>-0.99802672842827189</c:v>
                </c:pt>
                <c:pt idx="30">
                  <c:v>-0.95105651629515153</c:v>
                </c:pt>
                <c:pt idx="31">
                  <c:v>-0.77051324277578526</c:v>
                </c:pt>
                <c:pt idx="32">
                  <c:v>-0.48175367410171011</c:v>
                </c:pt>
                <c:pt idx="33">
                  <c:v>0</c:v>
                </c:pt>
              </c:numCache>
            </c:numRef>
          </c:val>
          <c:smooth val="1"/>
          <c:extLst>
            <c:ext xmlns:c16="http://schemas.microsoft.com/office/drawing/2014/chart" uri="{C3380CC4-5D6E-409C-BE32-E72D297353CC}">
              <c16:uniqueId val="{00000000-1B78-A84E-9C4B-D17A895085FB}"/>
            </c:ext>
          </c:extLst>
        </c:ser>
        <c:dLbls>
          <c:showLegendKey val="0"/>
          <c:showVal val="0"/>
          <c:showCatName val="0"/>
          <c:showSerName val="0"/>
          <c:showPercent val="0"/>
          <c:showBubbleSize val="0"/>
        </c:dLbls>
        <c:smooth val="0"/>
        <c:axId val="409690880"/>
        <c:axId val="409689312"/>
      </c:lineChart>
      <c:catAx>
        <c:axId val="409690880"/>
        <c:scaling>
          <c:orientation val="minMax"/>
        </c:scaling>
        <c:delete val="1"/>
        <c:axPos val="b"/>
        <c:majorTickMark val="out"/>
        <c:minorTickMark val="none"/>
        <c:tickLblPos val="nextTo"/>
        <c:crossAx val="409689312"/>
        <c:crosses val="autoZero"/>
        <c:auto val="1"/>
        <c:lblAlgn val="ctr"/>
        <c:lblOffset val="100"/>
        <c:noMultiLvlLbl val="0"/>
      </c:catAx>
      <c:valAx>
        <c:axId val="409689312"/>
        <c:scaling>
          <c:orientation val="minMax"/>
        </c:scaling>
        <c:delete val="1"/>
        <c:axPos val="l"/>
        <c:numFmt formatCode="General" sourceLinked="1"/>
        <c:majorTickMark val="out"/>
        <c:minorTickMark val="none"/>
        <c:tickLblPos val="nextTo"/>
        <c:crossAx val="409690880"/>
        <c:crosses val="autoZero"/>
        <c:crossBetween val="between"/>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2"/>
          <c:order val="0"/>
          <c:spPr>
            <a:ln>
              <a:solidFill>
                <a:srgbClr val="0066B3"/>
              </a:solidFill>
            </a:ln>
          </c:spPr>
          <c:marker>
            <c:symbol val="none"/>
          </c:marker>
          <c:val>
            <c:numRef>
              <c:f>'3 Sine waves'!$F$1:$F$34</c:f>
              <c:numCache>
                <c:formatCode>General</c:formatCode>
                <c:ptCount val="34"/>
                <c:pt idx="0">
                  <c:v>0</c:v>
                </c:pt>
                <c:pt idx="1">
                  <c:v>0</c:v>
                </c:pt>
                <c:pt idx="2">
                  <c:v>0</c:v>
                </c:pt>
                <c:pt idx="3">
                  <c:v>0</c:v>
                </c:pt>
                <c:pt idx="4">
                  <c:v>0.99802672842827156</c:v>
                </c:pt>
                <c:pt idx="5">
                  <c:v>0</c:v>
                </c:pt>
                <c:pt idx="6">
                  <c:v>0</c:v>
                </c:pt>
                <c:pt idx="7">
                  <c:v>0</c:v>
                </c:pt>
                <c:pt idx="8">
                  <c:v>0</c:v>
                </c:pt>
                <c:pt idx="9">
                  <c:v>0</c:v>
                </c:pt>
                <c:pt idx="10">
                  <c:v>0</c:v>
                </c:pt>
                <c:pt idx="11">
                  <c:v>0</c:v>
                </c:pt>
                <c:pt idx="12">
                  <c:v>-0.98228725072868883</c:v>
                </c:pt>
                <c:pt idx="13">
                  <c:v>0</c:v>
                </c:pt>
                <c:pt idx="14">
                  <c:v>0</c:v>
                </c:pt>
                <c:pt idx="15">
                  <c:v>0</c:v>
                </c:pt>
                <c:pt idx="16">
                  <c:v>0</c:v>
                </c:pt>
                <c:pt idx="17">
                  <c:v>0</c:v>
                </c:pt>
                <c:pt idx="18">
                  <c:v>0</c:v>
                </c:pt>
                <c:pt idx="19">
                  <c:v>0</c:v>
                </c:pt>
                <c:pt idx="20">
                  <c:v>0</c:v>
                </c:pt>
                <c:pt idx="21">
                  <c:v>0.99802672842827134</c:v>
                </c:pt>
                <c:pt idx="22">
                  <c:v>0</c:v>
                </c:pt>
                <c:pt idx="23">
                  <c:v>0</c:v>
                </c:pt>
                <c:pt idx="24">
                  <c:v>0</c:v>
                </c:pt>
                <c:pt idx="25">
                  <c:v>0</c:v>
                </c:pt>
                <c:pt idx="26">
                  <c:v>0</c:v>
                </c:pt>
                <c:pt idx="27">
                  <c:v>0</c:v>
                </c:pt>
                <c:pt idx="28">
                  <c:v>0</c:v>
                </c:pt>
                <c:pt idx="29">
                  <c:v>-0.99802672842827189</c:v>
                </c:pt>
                <c:pt idx="30">
                  <c:v>0</c:v>
                </c:pt>
                <c:pt idx="31">
                  <c:v>0</c:v>
                </c:pt>
                <c:pt idx="32">
                  <c:v>0</c:v>
                </c:pt>
                <c:pt idx="33">
                  <c:v>0</c:v>
                </c:pt>
              </c:numCache>
            </c:numRef>
          </c:val>
          <c:smooth val="1"/>
          <c:extLst>
            <c:ext xmlns:c16="http://schemas.microsoft.com/office/drawing/2014/chart" uri="{C3380CC4-5D6E-409C-BE32-E72D297353CC}">
              <c16:uniqueId val="{00000000-D52F-484D-98B5-A47ECD1EB97D}"/>
            </c:ext>
          </c:extLst>
        </c:ser>
        <c:dLbls>
          <c:showLegendKey val="0"/>
          <c:showVal val="0"/>
          <c:showCatName val="0"/>
          <c:showSerName val="0"/>
          <c:showPercent val="0"/>
          <c:showBubbleSize val="0"/>
        </c:dLbls>
        <c:smooth val="0"/>
        <c:axId val="409694408"/>
        <c:axId val="409694800"/>
      </c:lineChart>
      <c:catAx>
        <c:axId val="409694408"/>
        <c:scaling>
          <c:orientation val="minMax"/>
        </c:scaling>
        <c:delete val="1"/>
        <c:axPos val="b"/>
        <c:majorTickMark val="out"/>
        <c:minorTickMark val="none"/>
        <c:tickLblPos val="nextTo"/>
        <c:crossAx val="409694800"/>
        <c:crosses val="autoZero"/>
        <c:auto val="1"/>
        <c:lblAlgn val="ctr"/>
        <c:lblOffset val="100"/>
        <c:noMultiLvlLbl val="0"/>
      </c:catAx>
      <c:valAx>
        <c:axId val="409694800"/>
        <c:scaling>
          <c:orientation val="minMax"/>
        </c:scaling>
        <c:delete val="1"/>
        <c:axPos val="l"/>
        <c:numFmt formatCode="General" sourceLinked="1"/>
        <c:majorTickMark val="out"/>
        <c:minorTickMark val="none"/>
        <c:tickLblPos val="nextTo"/>
        <c:crossAx val="409694408"/>
        <c:crosses val="autoZero"/>
        <c:crossBetween val="between"/>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a:solidFill>
                <a:schemeClr val="bg1"/>
              </a:solidFill>
            </a:ln>
          </c:spPr>
          <c:marker>
            <c:symbol val="none"/>
          </c:marker>
          <c:val>
            <c:numRef>
              <c:f>'3 Sine waves'!$C$1:$C$34</c:f>
              <c:numCache>
                <c:formatCode>General</c:formatCode>
                <c:ptCount val="34"/>
                <c:pt idx="0">
                  <c:v>0</c:v>
                </c:pt>
                <c:pt idx="1">
                  <c:v>0.36812455268467792</c:v>
                </c:pt>
                <c:pt idx="2">
                  <c:v>0.68454710592868862</c:v>
                </c:pt>
                <c:pt idx="3">
                  <c:v>0.90482705246601958</c:v>
                </c:pt>
                <c:pt idx="4">
                  <c:v>0.99802672842827156</c:v>
                </c:pt>
                <c:pt idx="5">
                  <c:v>0.95105651629515364</c:v>
                </c:pt>
                <c:pt idx="6">
                  <c:v>0.77051324277578925</c:v>
                </c:pt>
                <c:pt idx="7">
                  <c:v>0.4817536741017156</c:v>
                </c:pt>
                <c:pt idx="8">
                  <c:v>0.12533323356430454</c:v>
                </c:pt>
                <c:pt idx="9">
                  <c:v>-0.24868988716485502</c:v>
                </c:pt>
                <c:pt idx="10">
                  <c:v>-0.58778525229247336</c:v>
                </c:pt>
                <c:pt idx="11">
                  <c:v>-0.8443279255020153</c:v>
                </c:pt>
                <c:pt idx="12">
                  <c:v>-0.98228725072868883</c:v>
                </c:pt>
                <c:pt idx="13">
                  <c:v>-0.98228725072868839</c:v>
                </c:pt>
                <c:pt idx="14">
                  <c:v>-0.84432792550201452</c:v>
                </c:pt>
                <c:pt idx="15">
                  <c:v>-0.58778525229247192</c:v>
                </c:pt>
                <c:pt idx="16">
                  <c:v>-0.24868988716485277</c:v>
                </c:pt>
                <c:pt idx="17">
                  <c:v>0.12533323356430681</c:v>
                </c:pt>
                <c:pt idx="18">
                  <c:v>0.48175367410171721</c:v>
                </c:pt>
                <c:pt idx="19">
                  <c:v>0.77051324277579103</c:v>
                </c:pt>
                <c:pt idx="20">
                  <c:v>0.95105651629515453</c:v>
                </c:pt>
                <c:pt idx="21">
                  <c:v>0.99802672842827134</c:v>
                </c:pt>
                <c:pt idx="22">
                  <c:v>0.90482705246601769</c:v>
                </c:pt>
                <c:pt idx="23">
                  <c:v>0.68454710592868584</c:v>
                </c:pt>
                <c:pt idx="24">
                  <c:v>0.36812455268467464</c:v>
                </c:pt>
                <c:pt idx="25">
                  <c:v>-4.9615259817281654E-15</c:v>
                </c:pt>
                <c:pt idx="26">
                  <c:v>-0.36812455268468225</c:v>
                </c:pt>
                <c:pt idx="27">
                  <c:v>-0.68454710592869306</c:v>
                </c:pt>
                <c:pt idx="28">
                  <c:v>-0.90482705246602191</c:v>
                </c:pt>
                <c:pt idx="29">
                  <c:v>-0.99802672842827189</c:v>
                </c:pt>
                <c:pt idx="30">
                  <c:v>-0.95105651629515153</c:v>
                </c:pt>
                <c:pt idx="31">
                  <c:v>-0.77051324277578526</c:v>
                </c:pt>
                <c:pt idx="32">
                  <c:v>-0.48175367410171011</c:v>
                </c:pt>
                <c:pt idx="33">
                  <c:v>0</c:v>
                </c:pt>
              </c:numCache>
            </c:numRef>
          </c:val>
          <c:smooth val="1"/>
          <c:extLst>
            <c:ext xmlns:c16="http://schemas.microsoft.com/office/drawing/2014/chart" uri="{C3380CC4-5D6E-409C-BE32-E72D297353CC}">
              <c16:uniqueId val="{00000000-5432-F245-A990-74B03118C9EF}"/>
            </c:ext>
          </c:extLst>
        </c:ser>
        <c:dLbls>
          <c:showLegendKey val="0"/>
          <c:showVal val="0"/>
          <c:showCatName val="0"/>
          <c:showSerName val="0"/>
          <c:showPercent val="0"/>
          <c:showBubbleSize val="0"/>
        </c:dLbls>
        <c:smooth val="0"/>
        <c:axId val="410543672"/>
        <c:axId val="410541320"/>
      </c:lineChart>
      <c:catAx>
        <c:axId val="410543672"/>
        <c:scaling>
          <c:orientation val="minMax"/>
        </c:scaling>
        <c:delete val="1"/>
        <c:axPos val="b"/>
        <c:majorTickMark val="out"/>
        <c:minorTickMark val="none"/>
        <c:tickLblPos val="nextTo"/>
        <c:crossAx val="410541320"/>
        <c:crosses val="autoZero"/>
        <c:auto val="1"/>
        <c:lblAlgn val="ctr"/>
        <c:lblOffset val="100"/>
        <c:noMultiLvlLbl val="0"/>
      </c:catAx>
      <c:valAx>
        <c:axId val="410541320"/>
        <c:scaling>
          <c:orientation val="minMax"/>
        </c:scaling>
        <c:delete val="1"/>
        <c:axPos val="l"/>
        <c:numFmt formatCode="General" sourceLinked="1"/>
        <c:majorTickMark val="out"/>
        <c:minorTickMark val="none"/>
        <c:tickLblPos val="nextTo"/>
        <c:crossAx val="410543672"/>
        <c:crosses val="autoZero"/>
        <c:crossBetween val="between"/>
      </c:valAx>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harmonics!$C$1</c:f>
              <c:strCache>
                <c:ptCount val="1"/>
                <c:pt idx="0">
                  <c:v>Distortion</c:v>
                </c:pt>
              </c:strCache>
            </c:strRef>
          </c:tx>
          <c:spPr>
            <a:solidFill>
              <a:schemeClr val="bg1">
                <a:lumMod val="50000"/>
              </a:schemeClr>
            </a:solidFill>
          </c:spPr>
          <c:invertIfNegative val="0"/>
          <c:dPt>
            <c:idx val="0"/>
            <c:invertIfNegative val="0"/>
            <c:bubble3D val="0"/>
            <c:spPr>
              <a:solidFill>
                <a:schemeClr val="tx2"/>
              </a:solidFill>
            </c:spPr>
            <c:extLst>
              <c:ext xmlns:c16="http://schemas.microsoft.com/office/drawing/2014/chart" uri="{C3380CC4-5D6E-409C-BE32-E72D297353CC}">
                <c16:uniqueId val="{00000001-F55A-EF4C-AF55-6B387B980BCC}"/>
              </c:ext>
            </c:extLst>
          </c:dPt>
          <c:cat>
            <c:numRef>
              <c:f>harmonics!$B$2:$B$10</c:f>
              <c:numCache>
                <c:formatCode>General</c:formatCode>
                <c:ptCount val="9"/>
                <c:pt idx="1">
                  <c:v>5</c:v>
                </c:pt>
                <c:pt idx="2">
                  <c:v>7</c:v>
                </c:pt>
                <c:pt idx="3">
                  <c:v>11</c:v>
                </c:pt>
                <c:pt idx="4">
                  <c:v>13</c:v>
                </c:pt>
                <c:pt idx="5">
                  <c:v>17</c:v>
                </c:pt>
                <c:pt idx="6">
                  <c:v>19</c:v>
                </c:pt>
                <c:pt idx="7">
                  <c:v>23</c:v>
                </c:pt>
                <c:pt idx="8">
                  <c:v>25</c:v>
                </c:pt>
              </c:numCache>
            </c:numRef>
          </c:cat>
          <c:val>
            <c:numRef>
              <c:f>harmonics!$C$2:$C$10</c:f>
              <c:numCache>
                <c:formatCode>0%</c:formatCode>
                <c:ptCount val="9"/>
                <c:pt idx="0">
                  <c:v>1</c:v>
                </c:pt>
                <c:pt idx="1">
                  <c:v>0.7</c:v>
                </c:pt>
                <c:pt idx="2">
                  <c:v>0.45</c:v>
                </c:pt>
                <c:pt idx="3">
                  <c:v>0.15</c:v>
                </c:pt>
                <c:pt idx="4">
                  <c:v>0.12</c:v>
                </c:pt>
                <c:pt idx="5">
                  <c:v>0.08</c:v>
                </c:pt>
                <c:pt idx="6">
                  <c:v>0.06</c:v>
                </c:pt>
                <c:pt idx="7">
                  <c:v>0.06</c:v>
                </c:pt>
                <c:pt idx="8">
                  <c:v>0.01</c:v>
                </c:pt>
              </c:numCache>
            </c:numRef>
          </c:val>
          <c:extLst>
            <c:ext xmlns:c16="http://schemas.microsoft.com/office/drawing/2014/chart" uri="{C3380CC4-5D6E-409C-BE32-E72D297353CC}">
              <c16:uniqueId val="{00000002-F55A-EF4C-AF55-6B387B980BCC}"/>
            </c:ext>
          </c:extLst>
        </c:ser>
        <c:dLbls>
          <c:showLegendKey val="0"/>
          <c:showVal val="0"/>
          <c:showCatName val="0"/>
          <c:showSerName val="0"/>
          <c:showPercent val="0"/>
          <c:showBubbleSize val="0"/>
        </c:dLbls>
        <c:gapWidth val="75"/>
        <c:axId val="410539752"/>
        <c:axId val="410540928"/>
      </c:barChart>
      <c:catAx>
        <c:axId val="410539752"/>
        <c:scaling>
          <c:orientation val="minMax"/>
        </c:scaling>
        <c:delete val="0"/>
        <c:axPos val="b"/>
        <c:numFmt formatCode="General" sourceLinked="1"/>
        <c:majorTickMark val="out"/>
        <c:minorTickMark val="none"/>
        <c:tickLblPos val="nextTo"/>
        <c:txPr>
          <a:bodyPr/>
          <a:lstStyle/>
          <a:p>
            <a:pPr>
              <a:defRPr sz="750" b="1">
                <a:solidFill>
                  <a:schemeClr val="tx2">
                    <a:lumMod val="50000"/>
                  </a:schemeClr>
                </a:solidFill>
              </a:defRPr>
            </a:pPr>
            <a:endParaRPr lang="en-US"/>
          </a:p>
        </c:txPr>
        <c:crossAx val="410540928"/>
        <c:crosses val="autoZero"/>
        <c:auto val="1"/>
        <c:lblAlgn val="ctr"/>
        <c:lblOffset val="100"/>
        <c:noMultiLvlLbl val="0"/>
      </c:catAx>
      <c:valAx>
        <c:axId val="410540928"/>
        <c:scaling>
          <c:orientation val="minMax"/>
          <c:max val="1"/>
        </c:scaling>
        <c:delete val="0"/>
        <c:axPos val="l"/>
        <c:majorGridlines/>
        <c:title>
          <c:tx>
            <c:rich>
              <a:bodyPr rot="-5400000" vert="horz"/>
              <a:lstStyle/>
              <a:p>
                <a:pPr>
                  <a:defRPr>
                    <a:solidFill>
                      <a:schemeClr val="tx2"/>
                    </a:solidFill>
                  </a:defRPr>
                </a:pPr>
                <a:r>
                  <a:rPr lang="en-US" sz="800" dirty="0">
                    <a:solidFill>
                      <a:srgbClr val="000000"/>
                    </a:solidFill>
                  </a:rPr>
                  <a:t>iTHD</a:t>
                </a:r>
              </a:p>
            </c:rich>
          </c:tx>
          <c:overlay val="0"/>
        </c:title>
        <c:numFmt formatCode="0%" sourceLinked="1"/>
        <c:majorTickMark val="out"/>
        <c:minorTickMark val="none"/>
        <c:tickLblPos val="nextTo"/>
        <c:txPr>
          <a:bodyPr/>
          <a:lstStyle/>
          <a:p>
            <a:pPr>
              <a:defRPr sz="900" b="0">
                <a:solidFill>
                  <a:schemeClr val="tx2"/>
                </a:solidFill>
              </a:defRPr>
            </a:pPr>
            <a:endParaRPr lang="en-US"/>
          </a:p>
        </c:txPr>
        <c:crossAx val="410539752"/>
        <c:crosses val="autoZero"/>
        <c:crossBetween val="between"/>
        <c:majorUnit val="0.5"/>
      </c:valAx>
      <c:spPr>
        <a:noFill/>
      </c:spPr>
    </c:plotArea>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AAD34F-100F-8845-B8EB-F638D103EC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5EF1907-166E-8341-872D-D5097A4298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691FD9-4D27-6A4C-A79E-CB119EA12DE3}" type="datetimeFigureOut">
              <a:rPr lang="en-US" smtClean="0"/>
              <a:t>3/4/22</a:t>
            </a:fld>
            <a:endParaRPr lang="en-US" dirty="0"/>
          </a:p>
        </p:txBody>
      </p:sp>
      <p:sp>
        <p:nvSpPr>
          <p:cNvPr id="4" name="Footer Placeholder 3">
            <a:extLst>
              <a:ext uri="{FF2B5EF4-FFF2-40B4-BE49-F238E27FC236}">
                <a16:creationId xmlns:a16="http://schemas.microsoft.com/office/drawing/2014/main" id="{21675419-7E96-CF40-8A7A-BDA890B909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DD0BD8-C055-8D41-9E56-F248CF6D7B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DB18D-03A9-2B45-A0E0-E9AAE3E9104F}" type="slidenum">
              <a:rPr lang="en-US" smtClean="0"/>
              <a:t>‹#›</a:t>
            </a:fld>
            <a:endParaRPr lang="en-US" dirty="0"/>
          </a:p>
        </p:txBody>
      </p:sp>
    </p:spTree>
    <p:extLst>
      <p:ext uri="{BB962C8B-B14F-4D97-AF65-F5344CB8AC3E}">
        <p14:creationId xmlns:p14="http://schemas.microsoft.com/office/powerpoint/2010/main" val="2061011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2654E-D42B-314A-963D-C3BCDCA26AB8}" type="datetimeFigureOut">
              <a:rPr lang="en-US" smtClean="0"/>
              <a:t>3/4/22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34BDE-4368-5244-A3B8-D9E82DAC939F}" type="slidenum">
              <a:rPr lang="en-US" smtClean="0"/>
              <a:t>‹#›</a:t>
            </a:fld>
            <a:endParaRPr lang="en-US" dirty="0"/>
          </a:p>
        </p:txBody>
      </p:sp>
    </p:spTree>
    <p:extLst>
      <p:ext uri="{BB962C8B-B14F-4D97-AF65-F5344CB8AC3E}">
        <p14:creationId xmlns:p14="http://schemas.microsoft.com/office/powerpoint/2010/main" val="19567410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1</a:t>
            </a:fld>
            <a:endParaRPr lang="en-US" dirty="0"/>
          </a:p>
        </p:txBody>
      </p:sp>
    </p:spTree>
    <p:extLst>
      <p:ext uri="{BB962C8B-B14F-4D97-AF65-F5344CB8AC3E}">
        <p14:creationId xmlns:p14="http://schemas.microsoft.com/office/powerpoint/2010/main" val="357260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13</a:t>
            </a:fld>
            <a:endParaRPr lang="en-US" dirty="0"/>
          </a:p>
        </p:txBody>
      </p:sp>
    </p:spTree>
    <p:extLst>
      <p:ext uri="{BB962C8B-B14F-4D97-AF65-F5344CB8AC3E}">
        <p14:creationId xmlns:p14="http://schemas.microsoft.com/office/powerpoint/2010/main" val="4104735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14</a:t>
            </a:fld>
            <a:endParaRPr lang="en-US" dirty="0"/>
          </a:p>
        </p:txBody>
      </p:sp>
    </p:spTree>
    <p:extLst>
      <p:ext uri="{BB962C8B-B14F-4D97-AF65-F5344CB8AC3E}">
        <p14:creationId xmlns:p14="http://schemas.microsoft.com/office/powerpoint/2010/main" val="52829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15</a:t>
            </a:fld>
            <a:endParaRPr lang="en-US" dirty="0"/>
          </a:p>
        </p:txBody>
      </p:sp>
    </p:spTree>
    <p:extLst>
      <p:ext uri="{BB962C8B-B14F-4D97-AF65-F5344CB8AC3E}">
        <p14:creationId xmlns:p14="http://schemas.microsoft.com/office/powerpoint/2010/main" val="1475924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26</a:t>
            </a:fld>
            <a:endParaRPr lang="en-US" dirty="0"/>
          </a:p>
        </p:txBody>
      </p:sp>
    </p:spTree>
    <p:extLst>
      <p:ext uri="{BB962C8B-B14F-4D97-AF65-F5344CB8AC3E}">
        <p14:creationId xmlns:p14="http://schemas.microsoft.com/office/powerpoint/2010/main" val="1721647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your VFDs </a:t>
            </a:r>
            <a:r>
              <a:rPr lang="en-US" dirty="0" smtClean="0"/>
              <a:t>result </a:t>
            </a:r>
            <a:r>
              <a:rPr lang="en-US" dirty="0"/>
              <a:t>harmonics. You have several means to choose from for reducing, or mitigating, harmonics. But you should be aware that all these harmonics mitigation methods, just like medications, have side-effects – they cost money, take up space, and use energy.</a:t>
            </a:r>
          </a:p>
          <a:p>
            <a:endParaRPr lang="en-US" dirty="0"/>
          </a:p>
          <a:p>
            <a:r>
              <a:rPr lang="en-US" dirty="0"/>
              <a:t>[click to bring in graphic]</a:t>
            </a:r>
          </a:p>
          <a:p>
            <a:endParaRPr lang="en-US" dirty="0"/>
          </a:p>
          <a:p>
            <a:r>
              <a:rPr lang="en-US" dirty="0"/>
              <a:t>DC reactors, also known as DC link chokes, are built-in to the larger VFDs. Why not all? For the reasons just stated, they are not included in the smaller, lower horsepower models, because the smaller the drive, the less harmonic current produced. Keep that thought in mind when we discuss IEEE 519.</a:t>
            </a:r>
          </a:p>
          <a:p>
            <a:endParaRPr lang="en-US" dirty="0"/>
          </a:p>
          <a:p>
            <a:r>
              <a:rPr lang="en-US" dirty="0"/>
              <a:t>Whereas the DC link choke is a one-per-VFD technique, passive harmonic filters can be used to reduce harmonics from several devices.</a:t>
            </a:r>
          </a:p>
          <a:p>
            <a:endParaRPr lang="en-US" dirty="0"/>
          </a:p>
          <a:p>
            <a:r>
              <a:rPr lang="en-US" dirty="0"/>
              <a:t>Multi-pulse rectifiers are usually a one-per-device means of reducing harmonics at the expense of added cost, space, and weight. They can be purchased and connected separately or supplied as a package from the VFD manufacturer.</a:t>
            </a:r>
          </a:p>
          <a:p>
            <a:endParaRPr lang="en-US" dirty="0"/>
          </a:p>
          <a:p>
            <a:r>
              <a:rPr lang="en-US" dirty="0"/>
              <a:t>Active front ends employ a second rectifier that acts to cancel harmonics in a way similar to noise cancelling headphones.</a:t>
            </a:r>
          </a:p>
          <a:p>
            <a:endParaRPr lang="en-US" dirty="0"/>
          </a:p>
          <a:p>
            <a:r>
              <a:rPr lang="en-US" dirty="0"/>
              <a:t>Let’s take a look at some comparisons of the different methods for harmonics, power factor, and efficiency.</a:t>
            </a:r>
          </a:p>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27</a:t>
            </a:fld>
            <a:endParaRPr lang="en-US" dirty="0"/>
          </a:p>
        </p:txBody>
      </p:sp>
    </p:spTree>
    <p:extLst>
      <p:ext uri="{BB962C8B-B14F-4D97-AF65-F5344CB8AC3E}">
        <p14:creationId xmlns:p14="http://schemas.microsoft.com/office/powerpoint/2010/main" val="3166452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30</a:t>
            </a:fld>
            <a:endParaRPr lang="en-US" dirty="0"/>
          </a:p>
        </p:txBody>
      </p:sp>
    </p:spTree>
    <p:extLst>
      <p:ext uri="{BB962C8B-B14F-4D97-AF65-F5344CB8AC3E}">
        <p14:creationId xmlns:p14="http://schemas.microsoft.com/office/powerpoint/2010/main" val="3607960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31</a:t>
            </a:fld>
            <a:endParaRPr lang="en-US" dirty="0"/>
          </a:p>
        </p:txBody>
      </p:sp>
    </p:spTree>
    <p:extLst>
      <p:ext uri="{BB962C8B-B14F-4D97-AF65-F5344CB8AC3E}">
        <p14:creationId xmlns:p14="http://schemas.microsoft.com/office/powerpoint/2010/main" val="3119682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33</a:t>
            </a:fld>
            <a:endParaRPr lang="en-US" dirty="0"/>
          </a:p>
        </p:txBody>
      </p:sp>
    </p:spTree>
    <p:extLst>
      <p:ext uri="{BB962C8B-B14F-4D97-AF65-F5344CB8AC3E}">
        <p14:creationId xmlns:p14="http://schemas.microsoft.com/office/powerpoint/2010/main" val="1817414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several means to choose from for reducing, or mitigating, harmonics. But you should be aware that all these harmonics mitigation methods, just like medications, have side-effects – they cost money, take up space, and use energy.</a:t>
            </a:r>
          </a:p>
          <a:p>
            <a:endParaRPr lang="en-US" dirty="0"/>
          </a:p>
          <a:p>
            <a:r>
              <a:rPr lang="en-US" dirty="0"/>
              <a:t>[click to bring in graphic]</a:t>
            </a:r>
          </a:p>
          <a:p>
            <a:endParaRPr lang="en-US" dirty="0"/>
          </a:p>
          <a:p>
            <a:r>
              <a:rPr lang="en-US" dirty="0"/>
              <a:t>DC reactors, also known as DC link chokes, are built-in to the larger VFDs. </a:t>
            </a:r>
          </a:p>
          <a:p>
            <a:endParaRPr lang="en-US" dirty="0"/>
          </a:p>
          <a:p>
            <a:r>
              <a:rPr lang="en-US" dirty="0"/>
              <a:t>Multi-pulse rectifiers are usually a one-per-device means of reducing harmonics at the expense of added cost, space, and weight. They can be purchased and connected separately or supplied as a package from the VFD manufacturer.</a:t>
            </a:r>
          </a:p>
          <a:p>
            <a:endParaRPr lang="en-US" dirty="0"/>
          </a:p>
          <a:p>
            <a:r>
              <a:rPr lang="en-US" dirty="0"/>
              <a:t>Active front ends employ an</a:t>
            </a:r>
            <a:r>
              <a:rPr lang="en-US" baseline="0" dirty="0"/>
              <a:t> additional IGBT section (just like the drive’s output) on the front end of the device. The switches force the dc bus to a higher level allowing current to draw more linearly, thus reducing harmonics. Again, AFE’s provide a benefit at the </a:t>
            </a:r>
            <a:r>
              <a:rPr lang="en-US" dirty="0"/>
              <a:t>expense of added cost, space, and weight. </a:t>
            </a:r>
            <a:endParaRPr lang="en-US" baseline="0" dirty="0"/>
          </a:p>
          <a:p>
            <a:endParaRPr lang="en-US" dirty="0"/>
          </a:p>
          <a:p>
            <a:r>
              <a:rPr lang="en-US" dirty="0"/>
              <a:t>The</a:t>
            </a:r>
            <a:r>
              <a:rPr lang="en-US" baseline="0" dirty="0"/>
              <a:t> matrix drive innovative technology changes the way harmonics are mitigated by drawing current naturally as it generates its output. </a:t>
            </a:r>
            <a:endParaRPr lang="en-US" dirty="0"/>
          </a:p>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35</a:t>
            </a:fld>
            <a:endParaRPr lang="en-US" dirty="0"/>
          </a:p>
        </p:txBody>
      </p:sp>
    </p:spTree>
    <p:extLst>
      <p:ext uri="{BB962C8B-B14F-4D97-AF65-F5344CB8AC3E}">
        <p14:creationId xmlns:p14="http://schemas.microsoft.com/office/powerpoint/2010/main" val="206266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several means to choose from for reducing, or mitigating, harmonics. But you should be aware that all these harmonics mitigation methods, just like medications, have side-effects – they cost money, take up space, and use energy.</a:t>
            </a:r>
          </a:p>
          <a:p>
            <a:endParaRPr lang="en-US" dirty="0"/>
          </a:p>
          <a:p>
            <a:r>
              <a:rPr lang="en-US" dirty="0"/>
              <a:t>[click to bring in graphic]</a:t>
            </a:r>
          </a:p>
          <a:p>
            <a:endParaRPr lang="en-US" dirty="0"/>
          </a:p>
          <a:p>
            <a:r>
              <a:rPr lang="en-US" dirty="0"/>
              <a:t>DC reactors, also known as DC link chokes, are built-in to the larger VFDs. </a:t>
            </a:r>
          </a:p>
          <a:p>
            <a:endParaRPr lang="en-US" dirty="0"/>
          </a:p>
          <a:p>
            <a:r>
              <a:rPr lang="en-US" dirty="0"/>
              <a:t>Multi-pulse rectifiers are usually a one-per-device means of reducing harmonics at the expense of added cost, space, and weight. They can be purchased and connected separately or supplied as a package from the VFD manufacturer.</a:t>
            </a:r>
          </a:p>
          <a:p>
            <a:endParaRPr lang="en-US" dirty="0"/>
          </a:p>
          <a:p>
            <a:r>
              <a:rPr lang="en-US" dirty="0"/>
              <a:t>Active front ends employ an</a:t>
            </a:r>
            <a:r>
              <a:rPr lang="en-US" baseline="0" dirty="0"/>
              <a:t> additional IGBT section (just like the drive’s output) on the front end of the device. The switches force the dc bus to a higher level allowing current to draw more linearly, thus reducing harmonics. Again, AFE’s provide a benefit at the </a:t>
            </a:r>
            <a:r>
              <a:rPr lang="en-US" dirty="0"/>
              <a:t>expense of added cost, space, and weight. </a:t>
            </a:r>
            <a:endParaRPr lang="en-US" baseline="0" dirty="0"/>
          </a:p>
          <a:p>
            <a:endParaRPr lang="en-US" dirty="0"/>
          </a:p>
          <a:p>
            <a:r>
              <a:rPr lang="en-US" dirty="0"/>
              <a:t>The</a:t>
            </a:r>
            <a:r>
              <a:rPr lang="en-US" baseline="0" dirty="0"/>
              <a:t> matrix drive innovative technology changes the way harmonics are mitigated by drawing current naturally as it generates its output. </a:t>
            </a:r>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36</a:t>
            </a:fld>
            <a:endParaRPr lang="en-US" dirty="0"/>
          </a:p>
        </p:txBody>
      </p:sp>
    </p:spTree>
    <p:extLst>
      <p:ext uri="{BB962C8B-B14F-4D97-AF65-F5344CB8AC3E}">
        <p14:creationId xmlns:p14="http://schemas.microsoft.com/office/powerpoint/2010/main" val="190589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a:t>
            </a:r>
            <a:r>
              <a:rPr lang="en-US" baseline="0" dirty="0"/>
              <a:t> overview of presentation.</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2</a:t>
            </a:fld>
            <a:endParaRPr lang="en-US" dirty="0"/>
          </a:p>
        </p:txBody>
      </p:sp>
    </p:spTree>
    <p:extLst>
      <p:ext uri="{BB962C8B-B14F-4D97-AF65-F5344CB8AC3E}">
        <p14:creationId xmlns:p14="http://schemas.microsoft.com/office/powerpoint/2010/main" val="1054830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graphic that gives a good visual representation of the differences in harmonics and power factor for the different mitigation methods.</a:t>
            </a:r>
          </a:p>
          <a:p>
            <a:endParaRPr lang="en-US" dirty="0"/>
          </a:p>
          <a:p>
            <a:r>
              <a:rPr lang="en-US" dirty="0"/>
              <a:t>[read each before clicking to bring in graphic]</a:t>
            </a:r>
          </a:p>
          <a:p>
            <a:endParaRPr lang="en-US" dirty="0"/>
          </a:p>
          <a:p>
            <a:r>
              <a:rPr lang="en-US" dirty="0"/>
              <a:t>On</a:t>
            </a:r>
            <a:r>
              <a:rPr lang="en-US" baseline="0" dirty="0"/>
              <a:t> the far left you have the different configurations. Then, we show the breakdown in harmonics. More important is the next three columns. We have an image of the current waveform, its total harmonic distortion and its corresponding power factor.</a:t>
            </a:r>
          </a:p>
          <a:p>
            <a:endParaRPr lang="en-US" dirty="0"/>
          </a:p>
          <a:p>
            <a:r>
              <a:rPr lang="en-US" dirty="0"/>
              <a:t>The</a:t>
            </a:r>
            <a:r>
              <a:rPr lang="en-US" baseline="0" dirty="0"/>
              <a:t> goal is to have the input current waveform look like the voltage waveform. In other words the input current waveform should look like a sine wave. As you go from each and eventually reaching the AC to AC matrix drive you will see that the current waveform looks more and more like a sine wave. You will see that the harmonic distortion reduces and power factor increases as you go down the list. As you can see the matrix drive current waveform is nearly sinosoidal, current harmonics are less than 5% and the power factor is 0.98 or better (but never leading).</a:t>
            </a:r>
            <a:endParaRPr lang="en-US" dirty="0"/>
          </a:p>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37</a:t>
            </a:fld>
            <a:endParaRPr lang="en-US" dirty="0"/>
          </a:p>
        </p:txBody>
      </p:sp>
    </p:spTree>
    <p:extLst>
      <p:ext uri="{BB962C8B-B14F-4D97-AF65-F5344CB8AC3E}">
        <p14:creationId xmlns:p14="http://schemas.microsoft.com/office/powerpoint/2010/main" val="291984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4</a:t>
            </a:fld>
            <a:endParaRPr lang="en-US" dirty="0"/>
          </a:p>
        </p:txBody>
      </p:sp>
    </p:spTree>
    <p:extLst>
      <p:ext uri="{BB962C8B-B14F-4D97-AF65-F5344CB8AC3E}">
        <p14:creationId xmlns:p14="http://schemas.microsoft.com/office/powerpoint/2010/main" val="264258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6</a:t>
            </a:fld>
            <a:endParaRPr lang="en-US" dirty="0"/>
          </a:p>
        </p:txBody>
      </p:sp>
    </p:spTree>
    <p:extLst>
      <p:ext uri="{BB962C8B-B14F-4D97-AF65-F5344CB8AC3E}">
        <p14:creationId xmlns:p14="http://schemas.microsoft.com/office/powerpoint/2010/main" val="368940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ＭＳ Ｐゴシック" charset="0"/>
                <a:cs typeface="ＭＳ Ｐゴシック" charset="0"/>
              </a:rPr>
              <a:t>In fact, we’ve calculated that our installed products have saved the equivalent of 3% of the world’s annual power consumption.</a:t>
            </a:r>
          </a:p>
          <a:p>
            <a:r>
              <a:rPr lang="en-US" sz="900" kern="1200" dirty="0">
                <a:solidFill>
                  <a:schemeClr val="tx1"/>
                </a:solidFill>
                <a:effectLst/>
                <a:latin typeface="+mn-lt"/>
                <a:ea typeface="ＭＳ Ｐゴシック" charset="0"/>
                <a:cs typeface="ＭＳ Ｐゴシック" charset="0"/>
              </a:rPr>
              <a:t> </a:t>
            </a:r>
          </a:p>
          <a:p>
            <a:r>
              <a:rPr lang="en-US" sz="900" kern="1200" dirty="0">
                <a:solidFill>
                  <a:schemeClr val="tx1"/>
                </a:solidFill>
                <a:effectLst/>
                <a:latin typeface="+mn-lt"/>
                <a:ea typeface="ＭＳ Ｐゴシック" charset="0"/>
                <a:cs typeface="ＭＳ Ｐゴシック" charset="0"/>
              </a:rPr>
              <a:t>That’s the total annual power consumption of Germany!</a:t>
            </a:r>
            <a:endParaRPr lang="en-US" b="1" dirty="0"/>
          </a:p>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7</a:t>
            </a:fld>
            <a:endParaRPr lang="en-US" dirty="0"/>
          </a:p>
        </p:txBody>
      </p:sp>
    </p:spTree>
    <p:extLst>
      <p:ext uri="{BB962C8B-B14F-4D97-AF65-F5344CB8AC3E}">
        <p14:creationId xmlns:p14="http://schemas.microsoft.com/office/powerpoint/2010/main" val="249256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8</a:t>
            </a:fld>
            <a:endParaRPr lang="en-US" dirty="0"/>
          </a:p>
        </p:txBody>
      </p:sp>
    </p:spTree>
    <p:extLst>
      <p:ext uri="{BB962C8B-B14F-4D97-AF65-F5344CB8AC3E}">
        <p14:creationId xmlns:p14="http://schemas.microsoft.com/office/powerpoint/2010/main" val="286403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10</a:t>
            </a:fld>
            <a:endParaRPr lang="en-US" dirty="0"/>
          </a:p>
        </p:txBody>
      </p:sp>
    </p:spTree>
    <p:extLst>
      <p:ext uri="{BB962C8B-B14F-4D97-AF65-F5344CB8AC3E}">
        <p14:creationId xmlns:p14="http://schemas.microsoft.com/office/powerpoint/2010/main" val="197789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11</a:t>
            </a:fld>
            <a:endParaRPr lang="en-US" dirty="0"/>
          </a:p>
        </p:txBody>
      </p:sp>
    </p:spTree>
    <p:extLst>
      <p:ext uri="{BB962C8B-B14F-4D97-AF65-F5344CB8AC3E}">
        <p14:creationId xmlns:p14="http://schemas.microsoft.com/office/powerpoint/2010/main" val="369825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34BDE-4368-5244-A3B8-D9E82DAC939F}" type="slidenum">
              <a:rPr lang="en-US" smtClean="0"/>
              <a:t>12</a:t>
            </a:fld>
            <a:endParaRPr lang="en-US" dirty="0"/>
          </a:p>
        </p:txBody>
      </p:sp>
    </p:spTree>
    <p:extLst>
      <p:ext uri="{BB962C8B-B14F-4D97-AF65-F5344CB8AC3E}">
        <p14:creationId xmlns:p14="http://schemas.microsoft.com/office/powerpoint/2010/main" val="2891542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1292-4926-1A4C-9E4B-79FAA6190AF7}"/>
              </a:ext>
            </a:extLst>
          </p:cNvPr>
          <p:cNvSpPr>
            <a:spLocks noGrp="1"/>
          </p:cNvSpPr>
          <p:nvPr>
            <p:ph type="ctrTitle" hasCustomPrompt="1"/>
          </p:nvPr>
        </p:nvSpPr>
        <p:spPr>
          <a:xfrm>
            <a:off x="251460" y="675958"/>
            <a:ext cx="8738081" cy="610362"/>
          </a:xfrm>
        </p:spPr>
        <p:txBody>
          <a:bodyPr anchor="b">
            <a:noAutofit/>
          </a:bodyPr>
          <a:lstStyle>
            <a:lvl1pPr marL="0" indent="1191" algn="l">
              <a:lnSpc>
                <a:spcPts val="4200"/>
              </a:lnSpc>
              <a:tabLst/>
              <a:defRPr sz="4500" b="1" i="0">
                <a:solidFill>
                  <a:srgbClr val="002E5E"/>
                </a:solidFill>
                <a:latin typeface="Arial Black" panose="020B0604020202020204" pitchFamily="34" charset="0"/>
                <a:cs typeface="Arial Black" panose="020B0604020202020204" pitchFamily="34" charset="0"/>
              </a:defRPr>
            </a:lvl1pPr>
          </a:lstStyle>
          <a:p>
            <a:r>
              <a:rPr lang="en-US" dirty="0"/>
              <a:t>ADD TITLE</a:t>
            </a:r>
          </a:p>
        </p:txBody>
      </p:sp>
      <p:sp>
        <p:nvSpPr>
          <p:cNvPr id="6" name="Picture Placeholder 5">
            <a:extLst>
              <a:ext uri="{FF2B5EF4-FFF2-40B4-BE49-F238E27FC236}">
                <a16:creationId xmlns:a16="http://schemas.microsoft.com/office/drawing/2014/main" id="{C3BAE497-4CF6-ED41-AEEE-93ECA7A55D07}"/>
              </a:ext>
            </a:extLst>
          </p:cNvPr>
          <p:cNvSpPr>
            <a:spLocks noGrp="1"/>
          </p:cNvSpPr>
          <p:nvPr>
            <p:ph type="pic" sz="quarter" idx="10"/>
          </p:nvPr>
        </p:nvSpPr>
        <p:spPr>
          <a:xfrm>
            <a:off x="0" y="1659300"/>
            <a:ext cx="5516166" cy="3020867"/>
          </a:xfrm>
        </p:spPr>
        <p:txBody>
          <a:bodyPr/>
          <a:lstStyle>
            <a:lvl1pPr>
              <a:buNone/>
              <a:defRPr/>
            </a:lvl1pPr>
          </a:lstStyle>
          <a:p>
            <a:endParaRPr lang="en-US" dirty="0"/>
          </a:p>
        </p:txBody>
      </p:sp>
      <p:pic>
        <p:nvPicPr>
          <p:cNvPr id="12" name="Picture 11">
            <a:extLst>
              <a:ext uri="{FF2B5EF4-FFF2-40B4-BE49-F238E27FC236}">
                <a16:creationId xmlns:a16="http://schemas.microsoft.com/office/drawing/2014/main" id="{35752B09-F39D-F14E-BED8-A2973E657754}"/>
              </a:ext>
            </a:extLst>
          </p:cNvPr>
          <p:cNvPicPr>
            <a:picLocks noChangeAspect="1"/>
          </p:cNvPicPr>
          <p:nvPr userDrawn="1"/>
        </p:nvPicPr>
        <p:blipFill>
          <a:blip r:embed="rId2"/>
          <a:stretch>
            <a:fillRect/>
          </a:stretch>
        </p:blipFill>
        <p:spPr>
          <a:xfrm>
            <a:off x="0" y="1080029"/>
            <a:ext cx="9144000" cy="885825"/>
          </a:xfrm>
          <a:prstGeom prst="rect">
            <a:avLst/>
          </a:prstGeom>
        </p:spPr>
      </p:pic>
      <p:sp>
        <p:nvSpPr>
          <p:cNvPr id="3" name="Subtitle 2">
            <a:extLst>
              <a:ext uri="{FF2B5EF4-FFF2-40B4-BE49-F238E27FC236}">
                <a16:creationId xmlns:a16="http://schemas.microsoft.com/office/drawing/2014/main" id="{CE562496-2BB0-8641-B148-35142A7101AA}"/>
              </a:ext>
            </a:extLst>
          </p:cNvPr>
          <p:cNvSpPr>
            <a:spLocks noGrp="1"/>
          </p:cNvSpPr>
          <p:nvPr>
            <p:ph type="subTitle" idx="1" hasCustomPrompt="1"/>
          </p:nvPr>
        </p:nvSpPr>
        <p:spPr>
          <a:xfrm>
            <a:off x="251459" y="1080030"/>
            <a:ext cx="8738081" cy="579270"/>
          </a:xfrm>
        </p:spPr>
        <p:txBody>
          <a:bodyPr anchor="ctr" anchorCtr="0">
            <a:noAutofit/>
          </a:bodyPr>
          <a:lstStyle>
            <a:lvl1pPr marL="0" indent="0" algn="l">
              <a:lnSpc>
                <a:spcPts val="1400"/>
              </a:lnSpc>
              <a:spcBef>
                <a:spcPts val="0"/>
              </a:spcBef>
              <a:buNone/>
              <a:defRPr sz="1200" b="0" i="0" spc="225">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6A4F3878-6E6D-DE40-8096-F63251CB792A}"/>
              </a:ext>
            </a:extLst>
          </p:cNvPr>
          <p:cNvPicPr>
            <a:picLocks noChangeAspect="1"/>
          </p:cNvPicPr>
          <p:nvPr userDrawn="1"/>
        </p:nvPicPr>
        <p:blipFill>
          <a:blip r:embed="rId3"/>
          <a:stretch>
            <a:fillRect/>
          </a:stretch>
        </p:blipFill>
        <p:spPr>
          <a:xfrm>
            <a:off x="0" y="4679306"/>
            <a:ext cx="9144000" cy="304800"/>
          </a:xfrm>
          <a:prstGeom prst="rect">
            <a:avLst/>
          </a:prstGeom>
        </p:spPr>
      </p:pic>
      <p:pic>
        <p:nvPicPr>
          <p:cNvPr id="8" name="Picture 7" descr="Logo&#10;&#10;Description automatically generated">
            <a:extLst>
              <a:ext uri="{FF2B5EF4-FFF2-40B4-BE49-F238E27FC236}">
                <a16:creationId xmlns:a16="http://schemas.microsoft.com/office/drawing/2014/main" id="{341F7AA0-B451-674D-85A5-6987CC224F15}"/>
              </a:ext>
            </a:extLst>
          </p:cNvPr>
          <p:cNvPicPr>
            <a:picLocks noChangeAspect="1"/>
          </p:cNvPicPr>
          <p:nvPr userDrawn="1"/>
        </p:nvPicPr>
        <p:blipFill rotWithShape="1">
          <a:blip r:embed="rId4"/>
          <a:srcRect l="48683" t="25977"/>
          <a:stretch/>
        </p:blipFill>
        <p:spPr>
          <a:xfrm>
            <a:off x="7886858" y="4492341"/>
            <a:ext cx="951583" cy="372528"/>
          </a:xfrm>
          <a:prstGeom prst="rect">
            <a:avLst/>
          </a:prstGeom>
        </p:spPr>
      </p:pic>
    </p:spTree>
    <p:extLst>
      <p:ext uri="{BB962C8B-B14F-4D97-AF65-F5344CB8AC3E}">
        <p14:creationId xmlns:p14="http://schemas.microsoft.com/office/powerpoint/2010/main" val="3845427431"/>
      </p:ext>
    </p:extLst>
  </p:cSld>
  <p:clrMapOvr>
    <a:masterClrMapping/>
  </p:clrMapOvr>
  <p:extLst>
    <p:ext uri="{DCECCB84-F9BA-43D5-87BE-67443E8EF086}">
      <p15:sldGuideLst xmlns:p15="http://schemas.microsoft.com/office/powerpoint/2012/main">
        <p15:guide id="1" orient="horz" pos="1620">
          <p15:clr>
            <a:srgbClr val="FBAE40"/>
          </p15:clr>
        </p15:guide>
        <p15:guide id="2" pos="1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er Title, Content, Adjustable SideBa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D3AB2C7-DF0F-2940-ABB4-06FEA35729C4}"/>
              </a:ext>
            </a:extLst>
          </p:cNvPr>
          <p:cNvSpPr>
            <a:spLocks noGrp="1"/>
          </p:cNvSpPr>
          <p:nvPr>
            <p:ph type="title" hasCustomPrompt="1"/>
          </p:nvPr>
        </p:nvSpPr>
        <p:spPr>
          <a:xfrm>
            <a:off x="204444" y="361210"/>
            <a:ext cx="8723548" cy="312975"/>
          </a:xfrm>
        </p:spPr>
        <p:txBody>
          <a:bodyPr/>
          <a:lstStyle>
            <a:lvl1pPr>
              <a:lnSpc>
                <a:spcPts val="2400"/>
              </a:lnSpc>
              <a:defRPr sz="2400"/>
            </a:lvl1pPr>
          </a:lstStyle>
          <a:p>
            <a:r>
              <a:rPr lang="en-US" dirty="0"/>
              <a:t>TITLE HERE.</a:t>
            </a:r>
          </a:p>
        </p:txBody>
      </p:sp>
      <p:pic>
        <p:nvPicPr>
          <p:cNvPr id="11" name="Picture 10">
            <a:extLst>
              <a:ext uri="{FF2B5EF4-FFF2-40B4-BE49-F238E27FC236}">
                <a16:creationId xmlns:a16="http://schemas.microsoft.com/office/drawing/2014/main" id="{9D29B4AC-89E7-2541-83FF-50435E96C529}"/>
              </a:ext>
            </a:extLst>
          </p:cNvPr>
          <p:cNvPicPr>
            <a:picLocks noChangeAspect="1"/>
          </p:cNvPicPr>
          <p:nvPr userDrawn="1"/>
        </p:nvPicPr>
        <p:blipFill>
          <a:blip r:embed="rId2"/>
          <a:stretch>
            <a:fillRect/>
          </a:stretch>
        </p:blipFill>
        <p:spPr>
          <a:xfrm>
            <a:off x="-40105" y="591044"/>
            <a:ext cx="9191899" cy="705974"/>
          </a:xfrm>
          <a:prstGeom prst="rect">
            <a:avLst/>
          </a:prstGeom>
        </p:spPr>
      </p:pic>
      <p:cxnSp>
        <p:nvCxnSpPr>
          <p:cNvPr id="10" name="Straight Connector 9">
            <a:extLst>
              <a:ext uri="{FF2B5EF4-FFF2-40B4-BE49-F238E27FC236}">
                <a16:creationId xmlns:a16="http://schemas.microsoft.com/office/drawing/2014/main" id="{81548159-2D8E-F448-9284-D600211FA855}"/>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0F790F6C-BBFE-0748-BA76-E013BFBA28F3}"/>
              </a:ext>
            </a:extLst>
          </p:cNvPr>
          <p:cNvSpPr>
            <a:spLocks noGrp="1"/>
          </p:cNvSpPr>
          <p:nvPr>
            <p:ph type="body" idx="13"/>
          </p:nvPr>
        </p:nvSpPr>
        <p:spPr>
          <a:xfrm>
            <a:off x="204444" y="1205646"/>
            <a:ext cx="8723548"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D4C55544-496C-3F4C-9854-7F7A18E1F8E6}"/>
              </a:ext>
            </a:extLst>
          </p:cNvPr>
          <p:cNvCxnSpPr/>
          <p:nvPr userDrawn="1"/>
        </p:nvCxnSpPr>
        <p:spPr>
          <a:xfrm>
            <a:off x="0" y="592110"/>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FA5B9F3-701A-9747-9BBC-B5DC121391AB}"/>
              </a:ext>
            </a:extLst>
          </p:cNvPr>
          <p:cNvSpPr>
            <a:spLocks noGrp="1"/>
          </p:cNvSpPr>
          <p:nvPr>
            <p:ph type="sldNum" sz="quarter" idx="12"/>
          </p:nvPr>
        </p:nvSpPr>
        <p:spPr>
          <a:xfrm>
            <a:off x="6870592" y="4842030"/>
            <a:ext cx="2057400" cy="206147"/>
          </a:xfrm>
          <a:prstGeom prst="rect">
            <a:avLst/>
          </a:prstGeom>
        </p:spPr>
        <p:txBody>
          <a:bodyPr/>
          <a:lstStyle>
            <a:lvl1pPr algn="r">
              <a:defRPr sz="675"/>
            </a:lvl1pPr>
          </a:lstStyle>
          <a:p>
            <a:fld id="{F1EC2A1A-2CF9-2B48-957E-C49E111F3EA0}" type="slidenum">
              <a:rPr lang="en-US" smtClean="0"/>
              <a:pPr/>
              <a:t>‹#›</a:t>
            </a:fld>
            <a:endParaRPr lang="en-US" sz="675" dirty="0"/>
          </a:p>
        </p:txBody>
      </p:sp>
      <p:sp>
        <p:nvSpPr>
          <p:cNvPr id="9" name="Content Placeholder 2">
            <a:extLst>
              <a:ext uri="{FF2B5EF4-FFF2-40B4-BE49-F238E27FC236}">
                <a16:creationId xmlns:a16="http://schemas.microsoft.com/office/drawing/2014/main" id="{124ACB99-A3AC-CD43-B38E-CEEE54032A81}"/>
              </a:ext>
            </a:extLst>
          </p:cNvPr>
          <p:cNvSpPr>
            <a:spLocks noGrp="1"/>
          </p:cNvSpPr>
          <p:nvPr>
            <p:ph idx="14"/>
          </p:nvPr>
        </p:nvSpPr>
        <p:spPr>
          <a:xfrm>
            <a:off x="204444" y="1693879"/>
            <a:ext cx="8723548"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9093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lain with Logo">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1C208FF-F450-EB4F-8027-AC95436FB3B8}"/>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cxnSp>
        <p:nvCxnSpPr>
          <p:cNvPr id="5" name="Straight Connector 4">
            <a:extLst>
              <a:ext uri="{FF2B5EF4-FFF2-40B4-BE49-F238E27FC236}">
                <a16:creationId xmlns:a16="http://schemas.microsoft.com/office/drawing/2014/main" id="{DCA7E334-75F2-D747-9D28-D06B9ECB6979}"/>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721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lain with Bullet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1C208FF-F450-EB4F-8027-AC95436FB3B8}"/>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
        <p:nvSpPr>
          <p:cNvPr id="4" name="Title 1">
            <a:extLst>
              <a:ext uri="{FF2B5EF4-FFF2-40B4-BE49-F238E27FC236}">
                <a16:creationId xmlns:a16="http://schemas.microsoft.com/office/drawing/2014/main" id="{91D0013D-8CB5-BE4B-A1A9-4D57D0D75004}"/>
              </a:ext>
            </a:extLst>
          </p:cNvPr>
          <p:cNvSpPr>
            <a:spLocks noGrp="1"/>
          </p:cNvSpPr>
          <p:nvPr>
            <p:ph type="title" hasCustomPrompt="1"/>
          </p:nvPr>
        </p:nvSpPr>
        <p:spPr>
          <a:xfrm>
            <a:off x="204444" y="850613"/>
            <a:ext cx="8723548" cy="312975"/>
          </a:xfrm>
        </p:spPr>
        <p:txBody>
          <a:bodyPr/>
          <a:lstStyle>
            <a:lvl1pPr>
              <a:lnSpc>
                <a:spcPts val="3200"/>
              </a:lnSpc>
              <a:defRPr sz="3200"/>
            </a:lvl1pPr>
          </a:lstStyle>
          <a:p>
            <a:r>
              <a:rPr lang="en-US" dirty="0"/>
              <a:t>TITLE HERE.</a:t>
            </a:r>
          </a:p>
        </p:txBody>
      </p:sp>
      <p:sp>
        <p:nvSpPr>
          <p:cNvPr id="6" name="Content Placeholder 2">
            <a:extLst>
              <a:ext uri="{FF2B5EF4-FFF2-40B4-BE49-F238E27FC236}">
                <a16:creationId xmlns:a16="http://schemas.microsoft.com/office/drawing/2014/main" id="{A5E028F8-4554-5C45-BE7B-2119FC0907FD}"/>
              </a:ext>
            </a:extLst>
          </p:cNvPr>
          <p:cNvSpPr>
            <a:spLocks noGrp="1"/>
          </p:cNvSpPr>
          <p:nvPr>
            <p:ph idx="1"/>
          </p:nvPr>
        </p:nvSpPr>
        <p:spPr>
          <a:xfrm>
            <a:off x="204444" y="2030978"/>
            <a:ext cx="8723548"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E0A53120-9435-8C4E-AE93-33378428EB47}"/>
              </a:ext>
            </a:extLst>
          </p:cNvPr>
          <p:cNvSpPr>
            <a:spLocks noGrp="1"/>
          </p:cNvSpPr>
          <p:nvPr>
            <p:ph type="body" idx="13"/>
          </p:nvPr>
        </p:nvSpPr>
        <p:spPr>
          <a:xfrm>
            <a:off x="204444" y="1541443"/>
            <a:ext cx="8723548"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8AFD92FF-42B3-FA45-A1A9-0467379D07B3}"/>
              </a:ext>
            </a:extLst>
          </p:cNvPr>
          <p:cNvSpPr/>
          <p:nvPr userDrawn="1"/>
        </p:nvSpPr>
        <p:spPr>
          <a:xfrm>
            <a:off x="1" y="1"/>
            <a:ext cx="68892" cy="4675484"/>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DCA7E334-75F2-D747-9D28-D06B9ECB6979}"/>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149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er Title with Bullet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1C208FF-F450-EB4F-8027-AC95436FB3B8}"/>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
        <p:nvSpPr>
          <p:cNvPr id="4" name="Title 1">
            <a:extLst>
              <a:ext uri="{FF2B5EF4-FFF2-40B4-BE49-F238E27FC236}">
                <a16:creationId xmlns:a16="http://schemas.microsoft.com/office/drawing/2014/main" id="{91D0013D-8CB5-BE4B-A1A9-4D57D0D75004}"/>
              </a:ext>
            </a:extLst>
          </p:cNvPr>
          <p:cNvSpPr>
            <a:spLocks noGrp="1"/>
          </p:cNvSpPr>
          <p:nvPr>
            <p:ph type="title" hasCustomPrompt="1"/>
          </p:nvPr>
        </p:nvSpPr>
        <p:spPr>
          <a:xfrm>
            <a:off x="204444" y="359135"/>
            <a:ext cx="8723548" cy="312975"/>
          </a:xfrm>
        </p:spPr>
        <p:txBody>
          <a:bodyPr/>
          <a:lstStyle>
            <a:lvl1pPr>
              <a:lnSpc>
                <a:spcPts val="2400"/>
              </a:lnSpc>
              <a:defRPr sz="2400"/>
            </a:lvl1pPr>
          </a:lstStyle>
          <a:p>
            <a:r>
              <a:rPr lang="en-US" dirty="0"/>
              <a:t>TITLE HERE.</a:t>
            </a:r>
          </a:p>
        </p:txBody>
      </p:sp>
      <p:sp>
        <p:nvSpPr>
          <p:cNvPr id="6" name="Content Placeholder 2">
            <a:extLst>
              <a:ext uri="{FF2B5EF4-FFF2-40B4-BE49-F238E27FC236}">
                <a16:creationId xmlns:a16="http://schemas.microsoft.com/office/drawing/2014/main" id="{A5E028F8-4554-5C45-BE7B-2119FC0907FD}"/>
              </a:ext>
            </a:extLst>
          </p:cNvPr>
          <p:cNvSpPr>
            <a:spLocks noGrp="1"/>
          </p:cNvSpPr>
          <p:nvPr>
            <p:ph idx="1"/>
          </p:nvPr>
        </p:nvSpPr>
        <p:spPr>
          <a:xfrm>
            <a:off x="204444" y="1418634"/>
            <a:ext cx="8723548"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E0A53120-9435-8C4E-AE93-33378428EB47}"/>
              </a:ext>
            </a:extLst>
          </p:cNvPr>
          <p:cNvSpPr>
            <a:spLocks noGrp="1"/>
          </p:cNvSpPr>
          <p:nvPr>
            <p:ph type="body" idx="13"/>
          </p:nvPr>
        </p:nvSpPr>
        <p:spPr>
          <a:xfrm>
            <a:off x="204444" y="929164"/>
            <a:ext cx="8723548"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9" name="Rectangle 8">
            <a:extLst>
              <a:ext uri="{FF2B5EF4-FFF2-40B4-BE49-F238E27FC236}">
                <a16:creationId xmlns:a16="http://schemas.microsoft.com/office/drawing/2014/main" id="{F5441C45-7005-3B42-8454-6CC42670BB29}"/>
              </a:ext>
            </a:extLst>
          </p:cNvPr>
          <p:cNvSpPr/>
          <p:nvPr userDrawn="1"/>
        </p:nvSpPr>
        <p:spPr>
          <a:xfrm>
            <a:off x="1" y="1"/>
            <a:ext cx="68892" cy="4675484"/>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DCA7E334-75F2-D747-9D28-D06B9ECB6979}"/>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68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photo">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D3AB2C7-DF0F-2940-ABB4-06FEA35729C4}"/>
              </a:ext>
            </a:extLst>
          </p:cNvPr>
          <p:cNvSpPr>
            <a:spLocks noGrp="1"/>
          </p:cNvSpPr>
          <p:nvPr>
            <p:ph type="title" hasCustomPrompt="1"/>
          </p:nvPr>
        </p:nvSpPr>
        <p:spPr>
          <a:xfrm>
            <a:off x="4147794" y="862053"/>
            <a:ext cx="4791628" cy="312975"/>
          </a:xfrm>
        </p:spPr>
        <p:txBody>
          <a:bodyPr>
            <a:noAutofit/>
          </a:bodyPr>
          <a:lstStyle>
            <a:lvl1pPr>
              <a:lnSpc>
                <a:spcPts val="3200"/>
              </a:lnSpc>
              <a:defRPr sz="3200"/>
            </a:lvl1pPr>
          </a:lstStyle>
          <a:p>
            <a:r>
              <a:rPr lang="en-US" dirty="0"/>
              <a:t>TITLE HERE.</a:t>
            </a:r>
          </a:p>
        </p:txBody>
      </p:sp>
      <p:cxnSp>
        <p:nvCxnSpPr>
          <p:cNvPr id="10" name="Straight Connector 9">
            <a:extLst>
              <a:ext uri="{FF2B5EF4-FFF2-40B4-BE49-F238E27FC236}">
                <a16:creationId xmlns:a16="http://schemas.microsoft.com/office/drawing/2014/main" id="{81548159-2D8E-F448-9284-D600211FA855}"/>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29B4AC-89E7-2541-83FF-50435E96C529}"/>
              </a:ext>
            </a:extLst>
          </p:cNvPr>
          <p:cNvPicPr>
            <a:picLocks noChangeAspect="1"/>
          </p:cNvPicPr>
          <p:nvPr userDrawn="1"/>
        </p:nvPicPr>
        <p:blipFill>
          <a:blip r:embed="rId2"/>
          <a:stretch>
            <a:fillRect/>
          </a:stretch>
        </p:blipFill>
        <p:spPr>
          <a:xfrm>
            <a:off x="-40105" y="1121793"/>
            <a:ext cx="9191899" cy="705974"/>
          </a:xfrm>
          <a:prstGeom prst="rect">
            <a:avLst/>
          </a:prstGeom>
        </p:spPr>
      </p:pic>
      <p:sp>
        <p:nvSpPr>
          <p:cNvPr id="15" name="Content Placeholder 2">
            <a:extLst>
              <a:ext uri="{FF2B5EF4-FFF2-40B4-BE49-F238E27FC236}">
                <a16:creationId xmlns:a16="http://schemas.microsoft.com/office/drawing/2014/main" id="{089DE4A6-23F9-1F4F-898B-5259052DBC2A}"/>
              </a:ext>
            </a:extLst>
          </p:cNvPr>
          <p:cNvSpPr>
            <a:spLocks noGrp="1"/>
          </p:cNvSpPr>
          <p:nvPr>
            <p:ph idx="1"/>
          </p:nvPr>
        </p:nvSpPr>
        <p:spPr>
          <a:xfrm>
            <a:off x="4136364" y="2260628"/>
            <a:ext cx="4791628" cy="157177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0F790F6C-BBFE-0748-BA76-E013BFBA28F3}"/>
              </a:ext>
            </a:extLst>
          </p:cNvPr>
          <p:cNvSpPr>
            <a:spLocks noGrp="1"/>
          </p:cNvSpPr>
          <p:nvPr>
            <p:ph type="body" idx="13"/>
          </p:nvPr>
        </p:nvSpPr>
        <p:spPr>
          <a:xfrm>
            <a:off x="4136364" y="1759186"/>
            <a:ext cx="4791628"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D4C55544-496C-3F4C-9854-7F7A18E1F8E6}"/>
              </a:ext>
            </a:extLst>
          </p:cNvPr>
          <p:cNvCxnSpPr/>
          <p:nvPr userDrawn="1"/>
        </p:nvCxnSpPr>
        <p:spPr>
          <a:xfrm>
            <a:off x="7793" y="1123446"/>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3AE235CE-368B-8246-BC10-607E54BD9043}"/>
              </a:ext>
            </a:extLst>
          </p:cNvPr>
          <p:cNvSpPr>
            <a:spLocks noGrp="1"/>
          </p:cNvSpPr>
          <p:nvPr>
            <p:ph type="sldNum" sz="quarter" idx="12"/>
          </p:nvPr>
        </p:nvSpPr>
        <p:spPr>
          <a:xfrm>
            <a:off x="6870592" y="4842030"/>
            <a:ext cx="2057400" cy="206147"/>
          </a:xfrm>
          <a:prstGeom prst="rect">
            <a:avLst/>
          </a:prstGeom>
        </p:spPr>
        <p:txBody>
          <a:bodyPr/>
          <a:lstStyle>
            <a:lvl1pPr>
              <a:defRPr sz="675"/>
            </a:lvl1pPr>
          </a:lstStyle>
          <a:p>
            <a:pPr algn="r"/>
            <a:fld id="{F1EC2A1A-2CF9-2B48-957E-C49E111F3EA0}" type="slidenum">
              <a:rPr lang="en-US" smtClean="0"/>
              <a:pPr algn="r"/>
              <a:t>‹#›</a:t>
            </a:fld>
            <a:endParaRPr lang="en-US" dirty="0"/>
          </a:p>
        </p:txBody>
      </p:sp>
      <p:sp>
        <p:nvSpPr>
          <p:cNvPr id="3" name="Picture Placeholder 2">
            <a:extLst>
              <a:ext uri="{FF2B5EF4-FFF2-40B4-BE49-F238E27FC236}">
                <a16:creationId xmlns:a16="http://schemas.microsoft.com/office/drawing/2014/main" id="{F62984F4-62A4-2742-8D30-1C34E8BF571B}"/>
              </a:ext>
            </a:extLst>
          </p:cNvPr>
          <p:cNvSpPr>
            <a:spLocks noGrp="1"/>
          </p:cNvSpPr>
          <p:nvPr>
            <p:ph type="pic" sz="quarter" idx="14"/>
          </p:nvPr>
        </p:nvSpPr>
        <p:spPr>
          <a:xfrm>
            <a:off x="0" y="0"/>
            <a:ext cx="1806179" cy="4677156"/>
          </a:xfrm>
        </p:spPr>
        <p:txBody>
          <a:bodyPr/>
          <a:lstStyle>
            <a:lvl1pPr>
              <a:buNone/>
              <a:defRPr/>
            </a:lvl1pPr>
          </a:lstStyle>
          <a:p>
            <a:endParaRPr lang="en-US" dirty="0"/>
          </a:p>
        </p:txBody>
      </p:sp>
      <p:sp>
        <p:nvSpPr>
          <p:cNvPr id="12" name="Rectangle 11">
            <a:extLst>
              <a:ext uri="{FF2B5EF4-FFF2-40B4-BE49-F238E27FC236}">
                <a16:creationId xmlns:a16="http://schemas.microsoft.com/office/drawing/2014/main" id="{059B4293-705B-EF4F-BE3A-E74DE3D9D3A5}"/>
              </a:ext>
            </a:extLst>
          </p:cNvPr>
          <p:cNvSpPr/>
          <p:nvPr userDrawn="1"/>
        </p:nvSpPr>
        <p:spPr>
          <a:xfrm>
            <a:off x="1806178" y="4011305"/>
            <a:ext cx="7337822" cy="664178"/>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16" name="Straight Connector 15">
            <a:extLst>
              <a:ext uri="{FF2B5EF4-FFF2-40B4-BE49-F238E27FC236}">
                <a16:creationId xmlns:a16="http://schemas.microsoft.com/office/drawing/2014/main" id="{3A24ED95-B137-E746-A511-B15759D71B5A}"/>
              </a:ext>
            </a:extLst>
          </p:cNvPr>
          <p:cNvCxnSpPr/>
          <p:nvPr userDrawn="1"/>
        </p:nvCxnSpPr>
        <p:spPr>
          <a:xfrm>
            <a:off x="0" y="4678491"/>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280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photo Smaller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D3AB2C7-DF0F-2940-ABB4-06FEA35729C4}"/>
              </a:ext>
            </a:extLst>
          </p:cNvPr>
          <p:cNvSpPr>
            <a:spLocks noGrp="1"/>
          </p:cNvSpPr>
          <p:nvPr>
            <p:ph type="title" hasCustomPrompt="1"/>
          </p:nvPr>
        </p:nvSpPr>
        <p:spPr>
          <a:xfrm>
            <a:off x="4147794" y="357497"/>
            <a:ext cx="4791628" cy="312975"/>
          </a:xfrm>
        </p:spPr>
        <p:txBody>
          <a:bodyPr>
            <a:noAutofit/>
          </a:bodyPr>
          <a:lstStyle>
            <a:lvl1pPr>
              <a:lnSpc>
                <a:spcPts val="2400"/>
              </a:lnSpc>
              <a:defRPr sz="2400"/>
            </a:lvl1pPr>
          </a:lstStyle>
          <a:p>
            <a:r>
              <a:rPr lang="en-US" dirty="0"/>
              <a:t>TITLE HERE.</a:t>
            </a:r>
          </a:p>
        </p:txBody>
      </p:sp>
      <p:cxnSp>
        <p:nvCxnSpPr>
          <p:cNvPr id="10" name="Straight Connector 9">
            <a:extLst>
              <a:ext uri="{FF2B5EF4-FFF2-40B4-BE49-F238E27FC236}">
                <a16:creationId xmlns:a16="http://schemas.microsoft.com/office/drawing/2014/main" id="{81548159-2D8E-F448-9284-D600211FA855}"/>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29B4AC-89E7-2541-83FF-50435E96C529}"/>
              </a:ext>
            </a:extLst>
          </p:cNvPr>
          <p:cNvPicPr>
            <a:picLocks noChangeAspect="1"/>
          </p:cNvPicPr>
          <p:nvPr userDrawn="1"/>
        </p:nvPicPr>
        <p:blipFill>
          <a:blip r:embed="rId2"/>
          <a:stretch>
            <a:fillRect/>
          </a:stretch>
        </p:blipFill>
        <p:spPr>
          <a:xfrm>
            <a:off x="-40105" y="585181"/>
            <a:ext cx="9191899" cy="705974"/>
          </a:xfrm>
          <a:prstGeom prst="rect">
            <a:avLst/>
          </a:prstGeom>
        </p:spPr>
      </p:pic>
      <p:sp>
        <p:nvSpPr>
          <p:cNvPr id="15" name="Content Placeholder 2">
            <a:extLst>
              <a:ext uri="{FF2B5EF4-FFF2-40B4-BE49-F238E27FC236}">
                <a16:creationId xmlns:a16="http://schemas.microsoft.com/office/drawing/2014/main" id="{089DE4A6-23F9-1F4F-898B-5259052DBC2A}"/>
              </a:ext>
            </a:extLst>
          </p:cNvPr>
          <p:cNvSpPr>
            <a:spLocks noGrp="1"/>
          </p:cNvSpPr>
          <p:nvPr>
            <p:ph idx="1"/>
          </p:nvPr>
        </p:nvSpPr>
        <p:spPr>
          <a:xfrm>
            <a:off x="4136364" y="1726824"/>
            <a:ext cx="4791628" cy="1571771"/>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0F790F6C-BBFE-0748-BA76-E013BFBA28F3}"/>
              </a:ext>
            </a:extLst>
          </p:cNvPr>
          <p:cNvSpPr>
            <a:spLocks noGrp="1"/>
          </p:cNvSpPr>
          <p:nvPr>
            <p:ph type="body" idx="13"/>
          </p:nvPr>
        </p:nvSpPr>
        <p:spPr>
          <a:xfrm>
            <a:off x="4136364" y="1223928"/>
            <a:ext cx="4791628"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D4C55544-496C-3F4C-9854-7F7A18E1F8E6}"/>
              </a:ext>
            </a:extLst>
          </p:cNvPr>
          <p:cNvCxnSpPr/>
          <p:nvPr userDrawn="1"/>
        </p:nvCxnSpPr>
        <p:spPr>
          <a:xfrm>
            <a:off x="7793" y="588188"/>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3AE235CE-368B-8246-BC10-607E54BD9043}"/>
              </a:ext>
            </a:extLst>
          </p:cNvPr>
          <p:cNvSpPr>
            <a:spLocks noGrp="1"/>
          </p:cNvSpPr>
          <p:nvPr>
            <p:ph type="sldNum" sz="quarter" idx="12"/>
          </p:nvPr>
        </p:nvSpPr>
        <p:spPr>
          <a:xfrm>
            <a:off x="6870592" y="4842030"/>
            <a:ext cx="2057400" cy="206147"/>
          </a:xfrm>
          <a:prstGeom prst="rect">
            <a:avLst/>
          </a:prstGeom>
        </p:spPr>
        <p:txBody>
          <a:bodyPr/>
          <a:lstStyle>
            <a:lvl1pPr>
              <a:defRPr sz="675"/>
            </a:lvl1pPr>
          </a:lstStyle>
          <a:p>
            <a:pPr algn="r"/>
            <a:fld id="{F1EC2A1A-2CF9-2B48-957E-C49E111F3EA0}" type="slidenum">
              <a:rPr lang="en-US" smtClean="0"/>
              <a:pPr algn="r"/>
              <a:t>‹#›</a:t>
            </a:fld>
            <a:endParaRPr lang="en-US" dirty="0"/>
          </a:p>
        </p:txBody>
      </p:sp>
      <p:sp>
        <p:nvSpPr>
          <p:cNvPr id="3" name="Picture Placeholder 2">
            <a:extLst>
              <a:ext uri="{FF2B5EF4-FFF2-40B4-BE49-F238E27FC236}">
                <a16:creationId xmlns:a16="http://schemas.microsoft.com/office/drawing/2014/main" id="{F62984F4-62A4-2742-8D30-1C34E8BF571B}"/>
              </a:ext>
            </a:extLst>
          </p:cNvPr>
          <p:cNvSpPr>
            <a:spLocks noGrp="1"/>
          </p:cNvSpPr>
          <p:nvPr>
            <p:ph type="pic" sz="quarter" idx="14"/>
          </p:nvPr>
        </p:nvSpPr>
        <p:spPr>
          <a:xfrm>
            <a:off x="0" y="0"/>
            <a:ext cx="1806179" cy="4677156"/>
          </a:xfrm>
        </p:spPr>
        <p:txBody>
          <a:bodyPr/>
          <a:lstStyle>
            <a:lvl1pPr>
              <a:buNone/>
              <a:defRPr/>
            </a:lvl1pPr>
          </a:lstStyle>
          <a:p>
            <a:endParaRPr lang="en-US" dirty="0"/>
          </a:p>
        </p:txBody>
      </p:sp>
      <p:sp>
        <p:nvSpPr>
          <p:cNvPr id="12" name="Rectangle 11">
            <a:extLst>
              <a:ext uri="{FF2B5EF4-FFF2-40B4-BE49-F238E27FC236}">
                <a16:creationId xmlns:a16="http://schemas.microsoft.com/office/drawing/2014/main" id="{059B4293-705B-EF4F-BE3A-E74DE3D9D3A5}"/>
              </a:ext>
            </a:extLst>
          </p:cNvPr>
          <p:cNvSpPr/>
          <p:nvPr userDrawn="1"/>
        </p:nvSpPr>
        <p:spPr>
          <a:xfrm>
            <a:off x="1806178" y="4011305"/>
            <a:ext cx="7337822" cy="664178"/>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16" name="Straight Connector 15">
            <a:extLst>
              <a:ext uri="{FF2B5EF4-FFF2-40B4-BE49-F238E27FC236}">
                <a16:creationId xmlns:a16="http://schemas.microsoft.com/office/drawing/2014/main" id="{3A24ED95-B137-E746-A511-B15759D71B5A}"/>
              </a:ext>
            </a:extLst>
          </p:cNvPr>
          <p:cNvCxnSpPr/>
          <p:nvPr userDrawn="1"/>
        </p:nvCxnSpPr>
        <p:spPr>
          <a:xfrm>
            <a:off x="0" y="4678491"/>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299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B7D4FB4-34A3-6044-8894-3402958B1A6E}"/>
              </a:ext>
            </a:extLst>
          </p:cNvPr>
          <p:cNvSpPr>
            <a:spLocks noGrp="1"/>
          </p:cNvSpPr>
          <p:nvPr>
            <p:ph type="pic" sz="quarter" idx="13"/>
          </p:nvPr>
        </p:nvSpPr>
        <p:spPr>
          <a:xfrm>
            <a:off x="0" y="0"/>
            <a:ext cx="9144000" cy="4675585"/>
          </a:xfrm>
        </p:spPr>
        <p:txBody>
          <a:bodyPr/>
          <a:lstStyle>
            <a:lvl1pPr>
              <a:buNone/>
              <a:defRPr/>
            </a:lvl1pPr>
          </a:lstStyle>
          <a:p>
            <a:endParaRPr lang="en-US" dirty="0"/>
          </a:p>
        </p:txBody>
      </p:sp>
      <p:sp>
        <p:nvSpPr>
          <p:cNvPr id="6" name="Slide Number Placeholder 6">
            <a:extLst>
              <a:ext uri="{FF2B5EF4-FFF2-40B4-BE49-F238E27FC236}">
                <a16:creationId xmlns:a16="http://schemas.microsoft.com/office/drawing/2014/main" id="{ABEC01E9-3B87-0842-9EEE-598DF5CE63D0}"/>
              </a:ext>
            </a:extLst>
          </p:cNvPr>
          <p:cNvSpPr>
            <a:spLocks noGrp="1"/>
          </p:cNvSpPr>
          <p:nvPr>
            <p:ph type="sldNum" sz="quarter" idx="12"/>
          </p:nvPr>
        </p:nvSpPr>
        <p:spPr>
          <a:xfrm>
            <a:off x="6870592" y="4842030"/>
            <a:ext cx="2057400" cy="206147"/>
          </a:xfrm>
          <a:prstGeom prst="rect">
            <a:avLst/>
          </a:prstGeom>
        </p:spPr>
        <p:txBody>
          <a:bodyPr/>
          <a:lstStyle>
            <a:lvl1pPr>
              <a:defRPr sz="675"/>
            </a:lvl1pPr>
          </a:lstStyle>
          <a:p>
            <a:pPr algn="r"/>
            <a:fld id="{F1EC2A1A-2CF9-2B48-957E-C49E111F3EA0}" type="slidenum">
              <a:rPr lang="en-US" smtClean="0"/>
              <a:pPr algn="r"/>
              <a:t>‹#›</a:t>
            </a:fld>
            <a:endParaRPr lang="en-US" dirty="0"/>
          </a:p>
        </p:txBody>
      </p:sp>
      <p:cxnSp>
        <p:nvCxnSpPr>
          <p:cNvPr id="10" name="Straight Connector 9">
            <a:extLst>
              <a:ext uri="{FF2B5EF4-FFF2-40B4-BE49-F238E27FC236}">
                <a16:creationId xmlns:a16="http://schemas.microsoft.com/office/drawing/2014/main" id="{3B6CD2BE-A830-E747-B56E-B1F76754B037}"/>
              </a:ext>
            </a:extLst>
          </p:cNvPr>
          <p:cNvCxnSpPr/>
          <p:nvPr userDrawn="1"/>
        </p:nvCxnSpPr>
        <p:spPr>
          <a:xfrm>
            <a:off x="0" y="4678491"/>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570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hoto with 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B7D4FB4-34A3-6044-8894-3402958B1A6E}"/>
              </a:ext>
            </a:extLst>
          </p:cNvPr>
          <p:cNvSpPr>
            <a:spLocks noGrp="1"/>
          </p:cNvSpPr>
          <p:nvPr>
            <p:ph type="pic" sz="quarter" idx="13"/>
          </p:nvPr>
        </p:nvSpPr>
        <p:spPr>
          <a:xfrm>
            <a:off x="0" y="0"/>
            <a:ext cx="9144000" cy="4675585"/>
          </a:xfrm>
        </p:spPr>
        <p:txBody>
          <a:bodyPr/>
          <a:lstStyle>
            <a:lvl1pPr>
              <a:buNone/>
              <a:defRPr/>
            </a:lvl1pPr>
          </a:lstStyle>
          <a:p>
            <a:endParaRPr lang="en-US" dirty="0"/>
          </a:p>
        </p:txBody>
      </p:sp>
      <p:sp>
        <p:nvSpPr>
          <p:cNvPr id="6" name="Slide Number Placeholder 6">
            <a:extLst>
              <a:ext uri="{FF2B5EF4-FFF2-40B4-BE49-F238E27FC236}">
                <a16:creationId xmlns:a16="http://schemas.microsoft.com/office/drawing/2014/main" id="{ABEC01E9-3B87-0842-9EEE-598DF5CE63D0}"/>
              </a:ext>
            </a:extLst>
          </p:cNvPr>
          <p:cNvSpPr>
            <a:spLocks noGrp="1"/>
          </p:cNvSpPr>
          <p:nvPr>
            <p:ph type="sldNum" sz="quarter" idx="12"/>
          </p:nvPr>
        </p:nvSpPr>
        <p:spPr>
          <a:xfrm>
            <a:off x="6870592" y="4842030"/>
            <a:ext cx="2057400" cy="206147"/>
          </a:xfrm>
          <a:prstGeom prst="rect">
            <a:avLst/>
          </a:prstGeom>
        </p:spPr>
        <p:txBody>
          <a:bodyPr/>
          <a:lstStyle>
            <a:lvl1pPr>
              <a:defRPr sz="675"/>
            </a:lvl1pPr>
          </a:lstStyle>
          <a:p>
            <a:pPr algn="r"/>
            <a:fld id="{F1EC2A1A-2CF9-2B48-957E-C49E111F3EA0}" type="slidenum">
              <a:rPr lang="en-US" smtClean="0"/>
              <a:pPr algn="r"/>
              <a:t>‹#›</a:t>
            </a:fld>
            <a:endParaRPr lang="en-US" dirty="0"/>
          </a:p>
        </p:txBody>
      </p:sp>
      <p:cxnSp>
        <p:nvCxnSpPr>
          <p:cNvPr id="10" name="Straight Connector 9">
            <a:extLst>
              <a:ext uri="{FF2B5EF4-FFF2-40B4-BE49-F238E27FC236}">
                <a16:creationId xmlns:a16="http://schemas.microsoft.com/office/drawing/2014/main" id="{3B6CD2BE-A830-E747-B56E-B1F76754B037}"/>
              </a:ext>
            </a:extLst>
          </p:cNvPr>
          <p:cNvCxnSpPr/>
          <p:nvPr userDrawn="1"/>
        </p:nvCxnSpPr>
        <p:spPr>
          <a:xfrm>
            <a:off x="0" y="4678491"/>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31FA6A9B-077B-AD47-9552-FEA55C18E3FC}"/>
              </a:ext>
            </a:extLst>
          </p:cNvPr>
          <p:cNvSpPr>
            <a:spLocks noGrp="1"/>
          </p:cNvSpPr>
          <p:nvPr>
            <p:ph type="title" hasCustomPrompt="1"/>
          </p:nvPr>
        </p:nvSpPr>
        <p:spPr>
          <a:xfrm>
            <a:off x="204444" y="850613"/>
            <a:ext cx="8723548" cy="312975"/>
          </a:xfrm>
        </p:spPr>
        <p:txBody>
          <a:bodyPr/>
          <a:lstStyle>
            <a:lvl1pPr>
              <a:lnSpc>
                <a:spcPts val="3200"/>
              </a:lnSpc>
              <a:defRPr sz="3200"/>
            </a:lvl1pPr>
          </a:lstStyle>
          <a:p>
            <a:r>
              <a:rPr lang="en-US" dirty="0"/>
              <a:t>TITLE HERE.</a:t>
            </a:r>
          </a:p>
        </p:txBody>
      </p:sp>
    </p:spTree>
    <p:extLst>
      <p:ext uri="{BB962C8B-B14F-4D97-AF65-F5344CB8AC3E}">
        <p14:creationId xmlns:p14="http://schemas.microsoft.com/office/powerpoint/2010/main" val="3702455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y Background Title">
    <p:spTree>
      <p:nvGrpSpPr>
        <p:cNvPr id="1" name=""/>
        <p:cNvGrpSpPr/>
        <p:nvPr/>
      </p:nvGrpSpPr>
      <p:grpSpPr>
        <a:xfrm>
          <a:off x="0" y="0"/>
          <a:ext cx="0" cy="0"/>
          <a:chOff x="0" y="0"/>
          <a:chExt cx="0" cy="0"/>
        </a:xfrm>
      </p:grpSpPr>
      <p:pic>
        <p:nvPicPr>
          <p:cNvPr id="5" name="Picture 4" descr="A picture containing person, standing, large, flying&#10;&#10;Description automatically generated">
            <a:extLst>
              <a:ext uri="{FF2B5EF4-FFF2-40B4-BE49-F238E27FC236}">
                <a16:creationId xmlns:a16="http://schemas.microsoft.com/office/drawing/2014/main" id="{0F33F2AC-FE54-2249-B418-1F67255E4E6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id="{12EEC793-2F66-5C45-A38D-A3544B56F55F}"/>
              </a:ext>
            </a:extLst>
          </p:cNvPr>
          <p:cNvSpPr/>
          <p:nvPr userDrawn="1"/>
        </p:nvSpPr>
        <p:spPr>
          <a:xfrm>
            <a:off x="-5782" y="4678492"/>
            <a:ext cx="9144000" cy="465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887A570-9EED-4647-9EE2-1FCA58854E8B}"/>
              </a:ext>
            </a:extLst>
          </p:cNvPr>
          <p:cNvSpPr/>
          <p:nvPr userDrawn="1"/>
        </p:nvSpPr>
        <p:spPr>
          <a:xfrm>
            <a:off x="252249" y="4721773"/>
            <a:ext cx="1072055" cy="32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Slide Number Placeholder 5">
            <a:extLst>
              <a:ext uri="{FF2B5EF4-FFF2-40B4-BE49-F238E27FC236}">
                <a16:creationId xmlns:a16="http://schemas.microsoft.com/office/drawing/2014/main" id="{F8B539D4-1F23-CE44-8FE6-F1981EE73A82}"/>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
        <p:nvSpPr>
          <p:cNvPr id="4" name="Slide Number Placeholder 5">
            <a:extLst>
              <a:ext uri="{FF2B5EF4-FFF2-40B4-BE49-F238E27FC236}">
                <a16:creationId xmlns:a16="http://schemas.microsoft.com/office/drawing/2014/main" id="{28CA16AF-EB56-B846-900B-0C4A2B449733}"/>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
        <p:nvSpPr>
          <p:cNvPr id="8" name="Title 1">
            <a:extLst>
              <a:ext uri="{FF2B5EF4-FFF2-40B4-BE49-F238E27FC236}">
                <a16:creationId xmlns:a16="http://schemas.microsoft.com/office/drawing/2014/main" id="{2DD9663F-D4C8-B047-8205-ADF5D9117FD2}"/>
              </a:ext>
            </a:extLst>
          </p:cNvPr>
          <p:cNvSpPr>
            <a:spLocks noGrp="1"/>
          </p:cNvSpPr>
          <p:nvPr>
            <p:ph type="title" hasCustomPrompt="1"/>
          </p:nvPr>
        </p:nvSpPr>
        <p:spPr>
          <a:xfrm>
            <a:off x="204444" y="850613"/>
            <a:ext cx="8723548" cy="312975"/>
          </a:xfrm>
        </p:spPr>
        <p:txBody>
          <a:bodyPr/>
          <a:lstStyle>
            <a:lvl1pPr>
              <a:lnSpc>
                <a:spcPts val="3200"/>
              </a:lnSpc>
              <a:defRPr sz="3200"/>
            </a:lvl1pPr>
          </a:lstStyle>
          <a:p>
            <a:r>
              <a:rPr lang="en-US" dirty="0"/>
              <a:t>TITLE HERE.</a:t>
            </a:r>
          </a:p>
        </p:txBody>
      </p:sp>
      <p:pic>
        <p:nvPicPr>
          <p:cNvPr id="11" name="Picture 10">
            <a:extLst>
              <a:ext uri="{FF2B5EF4-FFF2-40B4-BE49-F238E27FC236}">
                <a16:creationId xmlns:a16="http://schemas.microsoft.com/office/drawing/2014/main" id="{2AFD9E0F-8116-B945-B4CB-A58C54514A61}"/>
              </a:ext>
            </a:extLst>
          </p:cNvPr>
          <p:cNvPicPr>
            <a:picLocks noChangeAspect="1"/>
          </p:cNvPicPr>
          <p:nvPr userDrawn="1"/>
        </p:nvPicPr>
        <p:blipFill>
          <a:blip r:embed="rId3"/>
          <a:stretch>
            <a:fillRect/>
          </a:stretch>
        </p:blipFill>
        <p:spPr>
          <a:xfrm>
            <a:off x="318222" y="4850756"/>
            <a:ext cx="885825" cy="133350"/>
          </a:xfrm>
          <a:prstGeom prst="rect">
            <a:avLst/>
          </a:prstGeom>
        </p:spPr>
      </p:pic>
      <p:cxnSp>
        <p:nvCxnSpPr>
          <p:cNvPr id="12" name="Straight Connector 11">
            <a:extLst>
              <a:ext uri="{FF2B5EF4-FFF2-40B4-BE49-F238E27FC236}">
                <a16:creationId xmlns:a16="http://schemas.microsoft.com/office/drawing/2014/main" id="{6B0E5A05-F432-1540-BA16-391DA7D48E62}"/>
              </a:ext>
            </a:extLst>
          </p:cNvPr>
          <p:cNvCxnSpPr/>
          <p:nvPr userDrawn="1"/>
        </p:nvCxnSpPr>
        <p:spPr>
          <a:xfrm>
            <a:off x="-4313" y="4678491"/>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C4CEA6D9-11B4-484F-86E6-803A86522F19}"/>
              </a:ext>
            </a:extLst>
          </p:cNvPr>
          <p:cNvSpPr>
            <a:spLocks noGrp="1"/>
          </p:cNvSpPr>
          <p:nvPr>
            <p:ph idx="1"/>
          </p:nvPr>
        </p:nvSpPr>
        <p:spPr>
          <a:xfrm>
            <a:off x="204444" y="2130560"/>
            <a:ext cx="3960537"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a:extLst>
              <a:ext uri="{FF2B5EF4-FFF2-40B4-BE49-F238E27FC236}">
                <a16:creationId xmlns:a16="http://schemas.microsoft.com/office/drawing/2014/main" id="{A7314525-1709-B245-AB42-54253CF92682}"/>
              </a:ext>
            </a:extLst>
          </p:cNvPr>
          <p:cNvSpPr>
            <a:spLocks noGrp="1"/>
          </p:cNvSpPr>
          <p:nvPr>
            <p:ph type="body" idx="13"/>
          </p:nvPr>
        </p:nvSpPr>
        <p:spPr>
          <a:xfrm>
            <a:off x="204444" y="1640896"/>
            <a:ext cx="3960537"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FBAB7FD0-5816-8741-B1AD-DFE41D3939A7}"/>
              </a:ext>
            </a:extLst>
          </p:cNvPr>
          <p:cNvSpPr>
            <a:spLocks noGrp="1"/>
          </p:cNvSpPr>
          <p:nvPr>
            <p:ph idx="14"/>
          </p:nvPr>
        </p:nvSpPr>
        <p:spPr>
          <a:xfrm>
            <a:off x="4397303" y="2130560"/>
            <a:ext cx="3960537"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a:extLst>
              <a:ext uri="{FF2B5EF4-FFF2-40B4-BE49-F238E27FC236}">
                <a16:creationId xmlns:a16="http://schemas.microsoft.com/office/drawing/2014/main" id="{29203E37-C6EE-3848-92AC-48A2768B4A94}"/>
              </a:ext>
            </a:extLst>
          </p:cNvPr>
          <p:cNvSpPr>
            <a:spLocks noGrp="1"/>
          </p:cNvSpPr>
          <p:nvPr>
            <p:ph type="body" idx="15"/>
          </p:nvPr>
        </p:nvSpPr>
        <p:spPr>
          <a:xfrm>
            <a:off x="4397303" y="1640896"/>
            <a:ext cx="3960537"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78850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 Background Smaller Title">
    <p:spTree>
      <p:nvGrpSpPr>
        <p:cNvPr id="1" name=""/>
        <p:cNvGrpSpPr/>
        <p:nvPr/>
      </p:nvGrpSpPr>
      <p:grpSpPr>
        <a:xfrm>
          <a:off x="0" y="0"/>
          <a:ext cx="0" cy="0"/>
          <a:chOff x="0" y="0"/>
          <a:chExt cx="0" cy="0"/>
        </a:xfrm>
      </p:grpSpPr>
      <p:pic>
        <p:nvPicPr>
          <p:cNvPr id="5" name="Picture 4" descr="A picture containing person, standing, large, flying&#10;&#10;Description automatically generated">
            <a:extLst>
              <a:ext uri="{FF2B5EF4-FFF2-40B4-BE49-F238E27FC236}">
                <a16:creationId xmlns:a16="http://schemas.microsoft.com/office/drawing/2014/main" id="{0F33F2AC-FE54-2249-B418-1F67255E4E6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AD5B3BEA-5906-8445-9A77-2EF339E7D05B}"/>
              </a:ext>
            </a:extLst>
          </p:cNvPr>
          <p:cNvSpPr/>
          <p:nvPr userDrawn="1"/>
        </p:nvSpPr>
        <p:spPr>
          <a:xfrm>
            <a:off x="-5782" y="4678492"/>
            <a:ext cx="9144000" cy="465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887A570-9EED-4647-9EE2-1FCA58854E8B}"/>
              </a:ext>
            </a:extLst>
          </p:cNvPr>
          <p:cNvSpPr/>
          <p:nvPr userDrawn="1"/>
        </p:nvSpPr>
        <p:spPr>
          <a:xfrm>
            <a:off x="252249" y="4721773"/>
            <a:ext cx="1072055" cy="326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Slide Number Placeholder 5">
            <a:extLst>
              <a:ext uri="{FF2B5EF4-FFF2-40B4-BE49-F238E27FC236}">
                <a16:creationId xmlns:a16="http://schemas.microsoft.com/office/drawing/2014/main" id="{F8B539D4-1F23-CE44-8FE6-F1981EE73A82}"/>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
        <p:nvSpPr>
          <p:cNvPr id="4" name="Slide Number Placeholder 5">
            <a:extLst>
              <a:ext uri="{FF2B5EF4-FFF2-40B4-BE49-F238E27FC236}">
                <a16:creationId xmlns:a16="http://schemas.microsoft.com/office/drawing/2014/main" id="{28CA16AF-EB56-B846-900B-0C4A2B449733}"/>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
        <p:nvSpPr>
          <p:cNvPr id="8" name="Title 1">
            <a:extLst>
              <a:ext uri="{FF2B5EF4-FFF2-40B4-BE49-F238E27FC236}">
                <a16:creationId xmlns:a16="http://schemas.microsoft.com/office/drawing/2014/main" id="{2DD9663F-D4C8-B047-8205-ADF5D9117FD2}"/>
              </a:ext>
            </a:extLst>
          </p:cNvPr>
          <p:cNvSpPr>
            <a:spLocks noGrp="1"/>
          </p:cNvSpPr>
          <p:nvPr>
            <p:ph type="title" hasCustomPrompt="1"/>
          </p:nvPr>
        </p:nvSpPr>
        <p:spPr>
          <a:xfrm>
            <a:off x="204444" y="348808"/>
            <a:ext cx="8723548" cy="312975"/>
          </a:xfrm>
        </p:spPr>
        <p:txBody>
          <a:bodyPr/>
          <a:lstStyle>
            <a:lvl1pPr>
              <a:lnSpc>
                <a:spcPts val="2400"/>
              </a:lnSpc>
              <a:defRPr sz="2400"/>
            </a:lvl1pPr>
          </a:lstStyle>
          <a:p>
            <a:r>
              <a:rPr lang="en-US" dirty="0"/>
              <a:t>TITLE HERE.</a:t>
            </a:r>
          </a:p>
        </p:txBody>
      </p:sp>
      <p:sp>
        <p:nvSpPr>
          <p:cNvPr id="9" name="Content Placeholder 2">
            <a:extLst>
              <a:ext uri="{FF2B5EF4-FFF2-40B4-BE49-F238E27FC236}">
                <a16:creationId xmlns:a16="http://schemas.microsoft.com/office/drawing/2014/main" id="{1FE20658-5719-BC4D-A1B7-DB30F18CBF89}"/>
              </a:ext>
            </a:extLst>
          </p:cNvPr>
          <p:cNvSpPr>
            <a:spLocks noGrp="1"/>
          </p:cNvSpPr>
          <p:nvPr>
            <p:ph idx="1"/>
          </p:nvPr>
        </p:nvSpPr>
        <p:spPr>
          <a:xfrm>
            <a:off x="204444" y="1529432"/>
            <a:ext cx="3960537"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D6E017AC-E27D-BE48-8228-5CF4FC3C55EB}"/>
              </a:ext>
            </a:extLst>
          </p:cNvPr>
          <p:cNvSpPr>
            <a:spLocks noGrp="1"/>
          </p:cNvSpPr>
          <p:nvPr>
            <p:ph type="body" idx="13"/>
          </p:nvPr>
        </p:nvSpPr>
        <p:spPr>
          <a:xfrm>
            <a:off x="204444" y="1039638"/>
            <a:ext cx="3960537"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12" name="Picture 11">
            <a:extLst>
              <a:ext uri="{FF2B5EF4-FFF2-40B4-BE49-F238E27FC236}">
                <a16:creationId xmlns:a16="http://schemas.microsoft.com/office/drawing/2014/main" id="{0E3474D5-0CBF-A445-AFA7-97F232768393}"/>
              </a:ext>
            </a:extLst>
          </p:cNvPr>
          <p:cNvPicPr>
            <a:picLocks noChangeAspect="1"/>
          </p:cNvPicPr>
          <p:nvPr userDrawn="1"/>
        </p:nvPicPr>
        <p:blipFill>
          <a:blip r:embed="rId3"/>
          <a:stretch>
            <a:fillRect/>
          </a:stretch>
        </p:blipFill>
        <p:spPr>
          <a:xfrm>
            <a:off x="318222" y="4850756"/>
            <a:ext cx="885825" cy="133350"/>
          </a:xfrm>
          <a:prstGeom prst="rect">
            <a:avLst/>
          </a:prstGeom>
        </p:spPr>
      </p:pic>
      <p:cxnSp>
        <p:nvCxnSpPr>
          <p:cNvPr id="13" name="Straight Connector 12">
            <a:extLst>
              <a:ext uri="{FF2B5EF4-FFF2-40B4-BE49-F238E27FC236}">
                <a16:creationId xmlns:a16="http://schemas.microsoft.com/office/drawing/2014/main" id="{7887DC18-500E-B141-A256-CA16C2932974}"/>
              </a:ext>
            </a:extLst>
          </p:cNvPr>
          <p:cNvCxnSpPr/>
          <p:nvPr userDrawn="1"/>
        </p:nvCxnSpPr>
        <p:spPr>
          <a:xfrm>
            <a:off x="-4313" y="4678492"/>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E9E22157-5403-8545-B8FE-042CF6437350}"/>
              </a:ext>
            </a:extLst>
          </p:cNvPr>
          <p:cNvSpPr>
            <a:spLocks noGrp="1"/>
          </p:cNvSpPr>
          <p:nvPr>
            <p:ph idx="14"/>
          </p:nvPr>
        </p:nvSpPr>
        <p:spPr>
          <a:xfrm>
            <a:off x="4397303" y="1529432"/>
            <a:ext cx="3960537"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a:extLst>
              <a:ext uri="{FF2B5EF4-FFF2-40B4-BE49-F238E27FC236}">
                <a16:creationId xmlns:a16="http://schemas.microsoft.com/office/drawing/2014/main" id="{190EAC7E-71C4-EA4D-B464-64DE5C700404}"/>
              </a:ext>
            </a:extLst>
          </p:cNvPr>
          <p:cNvSpPr>
            <a:spLocks noGrp="1"/>
          </p:cNvSpPr>
          <p:nvPr>
            <p:ph type="body" idx="15"/>
          </p:nvPr>
        </p:nvSpPr>
        <p:spPr>
          <a:xfrm>
            <a:off x="4397303" y="1039638"/>
            <a:ext cx="3960537"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735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dium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1292-4926-1A4C-9E4B-79FAA6190AF7}"/>
              </a:ext>
            </a:extLst>
          </p:cNvPr>
          <p:cNvSpPr>
            <a:spLocks noGrp="1"/>
          </p:cNvSpPr>
          <p:nvPr>
            <p:ph type="ctrTitle" hasCustomPrompt="1"/>
          </p:nvPr>
        </p:nvSpPr>
        <p:spPr>
          <a:xfrm>
            <a:off x="251460" y="352104"/>
            <a:ext cx="8761250" cy="885825"/>
          </a:xfrm>
        </p:spPr>
        <p:txBody>
          <a:bodyPr anchor="b">
            <a:noAutofit/>
          </a:bodyPr>
          <a:lstStyle>
            <a:lvl1pPr marL="0" indent="1191" algn="l">
              <a:lnSpc>
                <a:spcPts val="3200"/>
              </a:lnSpc>
              <a:tabLst/>
              <a:defRPr sz="3200" b="1" i="0">
                <a:solidFill>
                  <a:srgbClr val="002E5E"/>
                </a:solidFill>
                <a:latin typeface="Arial Black" panose="020B0604020202020204" pitchFamily="34" charset="0"/>
                <a:cs typeface="Arial Black" panose="020B0604020202020204" pitchFamily="34" charset="0"/>
              </a:defRPr>
            </a:lvl1pPr>
          </a:lstStyle>
          <a:p>
            <a:r>
              <a:rPr lang="en-US" dirty="0"/>
              <a:t>ADD</a:t>
            </a:r>
            <a:br>
              <a:rPr lang="en-US" dirty="0"/>
            </a:br>
            <a:r>
              <a:rPr lang="en-US" dirty="0"/>
              <a:t>TITLE</a:t>
            </a:r>
          </a:p>
        </p:txBody>
      </p:sp>
      <p:sp>
        <p:nvSpPr>
          <p:cNvPr id="6" name="Picture Placeholder 5">
            <a:extLst>
              <a:ext uri="{FF2B5EF4-FFF2-40B4-BE49-F238E27FC236}">
                <a16:creationId xmlns:a16="http://schemas.microsoft.com/office/drawing/2014/main" id="{C3BAE497-4CF6-ED41-AEEE-93ECA7A55D07}"/>
              </a:ext>
            </a:extLst>
          </p:cNvPr>
          <p:cNvSpPr>
            <a:spLocks noGrp="1"/>
          </p:cNvSpPr>
          <p:nvPr>
            <p:ph type="pic" sz="quarter" idx="10"/>
          </p:nvPr>
        </p:nvSpPr>
        <p:spPr>
          <a:xfrm>
            <a:off x="0" y="1659300"/>
            <a:ext cx="5516166" cy="3020867"/>
          </a:xfrm>
        </p:spPr>
        <p:txBody>
          <a:bodyPr/>
          <a:lstStyle>
            <a:lvl1pPr>
              <a:buNone/>
              <a:defRPr/>
            </a:lvl1pPr>
          </a:lstStyle>
          <a:p>
            <a:endParaRPr lang="en-US" dirty="0"/>
          </a:p>
        </p:txBody>
      </p:sp>
      <p:pic>
        <p:nvPicPr>
          <p:cNvPr id="12" name="Picture 11">
            <a:extLst>
              <a:ext uri="{FF2B5EF4-FFF2-40B4-BE49-F238E27FC236}">
                <a16:creationId xmlns:a16="http://schemas.microsoft.com/office/drawing/2014/main" id="{35752B09-F39D-F14E-BED8-A2973E657754}"/>
              </a:ext>
            </a:extLst>
          </p:cNvPr>
          <p:cNvPicPr>
            <a:picLocks noChangeAspect="1"/>
          </p:cNvPicPr>
          <p:nvPr userDrawn="1"/>
        </p:nvPicPr>
        <p:blipFill>
          <a:blip r:embed="rId2"/>
          <a:stretch>
            <a:fillRect/>
          </a:stretch>
        </p:blipFill>
        <p:spPr>
          <a:xfrm>
            <a:off x="0" y="1080029"/>
            <a:ext cx="9144000" cy="885825"/>
          </a:xfrm>
          <a:prstGeom prst="rect">
            <a:avLst/>
          </a:prstGeom>
        </p:spPr>
      </p:pic>
      <p:sp>
        <p:nvSpPr>
          <p:cNvPr id="3" name="Subtitle 2">
            <a:extLst>
              <a:ext uri="{FF2B5EF4-FFF2-40B4-BE49-F238E27FC236}">
                <a16:creationId xmlns:a16="http://schemas.microsoft.com/office/drawing/2014/main" id="{CE562496-2BB0-8641-B148-35142A7101AA}"/>
              </a:ext>
            </a:extLst>
          </p:cNvPr>
          <p:cNvSpPr>
            <a:spLocks noGrp="1"/>
          </p:cNvSpPr>
          <p:nvPr>
            <p:ph type="subTitle" idx="1" hasCustomPrompt="1"/>
          </p:nvPr>
        </p:nvSpPr>
        <p:spPr>
          <a:xfrm>
            <a:off x="251459" y="1080030"/>
            <a:ext cx="8761250" cy="579270"/>
          </a:xfrm>
        </p:spPr>
        <p:txBody>
          <a:bodyPr anchor="ctr" anchorCtr="0">
            <a:noAutofit/>
          </a:bodyPr>
          <a:lstStyle>
            <a:lvl1pPr marL="0" indent="0" algn="l">
              <a:buNone/>
              <a:defRPr sz="1200" b="0" i="0" spc="225">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34B1D54B-5E73-3B42-BF81-8CC8BB730A87}"/>
              </a:ext>
            </a:extLst>
          </p:cNvPr>
          <p:cNvPicPr>
            <a:picLocks noChangeAspect="1"/>
          </p:cNvPicPr>
          <p:nvPr userDrawn="1"/>
        </p:nvPicPr>
        <p:blipFill>
          <a:blip r:embed="rId3"/>
          <a:stretch>
            <a:fillRect/>
          </a:stretch>
        </p:blipFill>
        <p:spPr>
          <a:xfrm>
            <a:off x="0" y="4679306"/>
            <a:ext cx="9144000" cy="304800"/>
          </a:xfrm>
          <a:prstGeom prst="rect">
            <a:avLst/>
          </a:prstGeom>
        </p:spPr>
      </p:pic>
      <p:pic>
        <p:nvPicPr>
          <p:cNvPr id="8" name="Picture 7" descr="Logo&#10;&#10;Description automatically generated">
            <a:extLst>
              <a:ext uri="{FF2B5EF4-FFF2-40B4-BE49-F238E27FC236}">
                <a16:creationId xmlns:a16="http://schemas.microsoft.com/office/drawing/2014/main" id="{36C2AF1D-26C5-0646-902E-5AD0EDA8D0B1}"/>
              </a:ext>
            </a:extLst>
          </p:cNvPr>
          <p:cNvPicPr>
            <a:picLocks noChangeAspect="1"/>
          </p:cNvPicPr>
          <p:nvPr userDrawn="1"/>
        </p:nvPicPr>
        <p:blipFill rotWithShape="1">
          <a:blip r:embed="rId4"/>
          <a:srcRect l="48683" t="25977"/>
          <a:stretch/>
        </p:blipFill>
        <p:spPr>
          <a:xfrm>
            <a:off x="7886858" y="4492341"/>
            <a:ext cx="951583" cy="372528"/>
          </a:xfrm>
          <a:prstGeom prst="rect">
            <a:avLst/>
          </a:prstGeom>
        </p:spPr>
      </p:pic>
    </p:spTree>
    <p:extLst>
      <p:ext uri="{BB962C8B-B14F-4D97-AF65-F5344CB8AC3E}">
        <p14:creationId xmlns:p14="http://schemas.microsoft.com/office/powerpoint/2010/main" val="284050476"/>
      </p:ext>
    </p:extLst>
  </p:cSld>
  <p:clrMapOvr>
    <a:masterClrMapping/>
  </p:clrMapOvr>
  <p:extLst>
    <p:ext uri="{DCECCB84-F9BA-43D5-87BE-67443E8EF086}">
      <p15:sldGuideLst xmlns:p15="http://schemas.microsoft.com/office/powerpoint/2012/main">
        <p15:guide id="1" orient="horz" pos="1620">
          <p15:clr>
            <a:srgbClr val="FBAE40"/>
          </p15:clr>
        </p15:guide>
        <p15:guide id="2" pos="1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ue 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305AEA-A678-8146-B306-6D497EDF488A}"/>
              </a:ext>
            </a:extLst>
          </p:cNvPr>
          <p:cNvSpPr/>
          <p:nvPr userDrawn="1"/>
        </p:nvSpPr>
        <p:spPr>
          <a:xfrm>
            <a:off x="0" y="2"/>
            <a:ext cx="9144000" cy="4675469"/>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Subtitle 2">
            <a:extLst>
              <a:ext uri="{FF2B5EF4-FFF2-40B4-BE49-F238E27FC236}">
                <a16:creationId xmlns:a16="http://schemas.microsoft.com/office/drawing/2014/main" id="{A43AD6F5-59DF-BC4E-8DD8-D16D750C242A}"/>
              </a:ext>
            </a:extLst>
          </p:cNvPr>
          <p:cNvSpPr>
            <a:spLocks noGrp="1"/>
          </p:cNvSpPr>
          <p:nvPr>
            <p:ph type="subTitle" idx="1" hasCustomPrompt="1"/>
          </p:nvPr>
        </p:nvSpPr>
        <p:spPr>
          <a:xfrm>
            <a:off x="1411357" y="1679713"/>
            <a:ext cx="7476155" cy="1172818"/>
          </a:xfrm>
        </p:spPr>
        <p:txBody>
          <a:bodyPr/>
          <a:lstStyle>
            <a:lvl1pPr marL="0" indent="0" algn="l">
              <a:lnSpc>
                <a:spcPts val="3200"/>
              </a:lnSpc>
              <a:spcBef>
                <a:spcPts val="0"/>
              </a:spcBef>
              <a:buNone/>
              <a:defRPr sz="3200" b="1" i="0">
                <a:solidFill>
                  <a:schemeClr val="bg1"/>
                </a:solidFill>
                <a:latin typeface="Arial Black" panose="020B0604020202020204" pitchFamily="34" charset="0"/>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DIVIDER TEXT</a:t>
            </a:r>
          </a:p>
        </p:txBody>
      </p:sp>
      <p:cxnSp>
        <p:nvCxnSpPr>
          <p:cNvPr id="12" name="Straight Connector 11">
            <a:extLst>
              <a:ext uri="{FF2B5EF4-FFF2-40B4-BE49-F238E27FC236}">
                <a16:creationId xmlns:a16="http://schemas.microsoft.com/office/drawing/2014/main" id="{1A33179B-7783-5442-AC07-5433C892A1FB}"/>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3DA7B7-0132-974B-A74D-81108F86CE1E}"/>
              </a:ext>
            </a:extLst>
          </p:cNvPr>
          <p:cNvCxnSpPr>
            <a:cxnSpLocks/>
          </p:cNvCxnSpPr>
          <p:nvPr userDrawn="1"/>
        </p:nvCxnSpPr>
        <p:spPr>
          <a:xfrm>
            <a:off x="1281057" y="0"/>
            <a:ext cx="0" cy="4675471"/>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EFEBD6-9D9D-C549-8BF9-839303FCF3B1}"/>
              </a:ext>
            </a:extLst>
          </p:cNvPr>
          <p:cNvCxnSpPr/>
          <p:nvPr userDrawn="1"/>
        </p:nvCxnSpPr>
        <p:spPr>
          <a:xfrm>
            <a:off x="0" y="4675471"/>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031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305AEA-A678-8146-B306-6D497EDF488A}"/>
              </a:ext>
            </a:extLst>
          </p:cNvPr>
          <p:cNvSpPr/>
          <p:nvPr userDrawn="1"/>
        </p:nvSpPr>
        <p:spPr>
          <a:xfrm>
            <a:off x="0" y="2"/>
            <a:ext cx="9144000" cy="4675469"/>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Subtitle 2">
            <a:extLst>
              <a:ext uri="{FF2B5EF4-FFF2-40B4-BE49-F238E27FC236}">
                <a16:creationId xmlns:a16="http://schemas.microsoft.com/office/drawing/2014/main" id="{A43AD6F5-59DF-BC4E-8DD8-D16D750C242A}"/>
              </a:ext>
            </a:extLst>
          </p:cNvPr>
          <p:cNvSpPr>
            <a:spLocks noGrp="1"/>
          </p:cNvSpPr>
          <p:nvPr>
            <p:ph type="subTitle" idx="1" hasCustomPrompt="1"/>
          </p:nvPr>
        </p:nvSpPr>
        <p:spPr>
          <a:xfrm>
            <a:off x="1411357" y="1679713"/>
            <a:ext cx="7476155" cy="1172818"/>
          </a:xfrm>
        </p:spPr>
        <p:txBody>
          <a:bodyPr/>
          <a:lstStyle>
            <a:lvl1pPr marL="0" indent="0" algn="l">
              <a:lnSpc>
                <a:spcPts val="3200"/>
              </a:lnSpc>
              <a:spcBef>
                <a:spcPts val="0"/>
              </a:spcBef>
              <a:buNone/>
              <a:defRPr sz="3200" b="1" i="0">
                <a:solidFill>
                  <a:schemeClr val="bg1"/>
                </a:solidFill>
                <a:latin typeface="Arial Black" panose="020B0604020202020204" pitchFamily="34" charset="0"/>
                <a:cs typeface="Arial Black"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DIVIDER TEXT</a:t>
            </a:r>
          </a:p>
        </p:txBody>
      </p:sp>
      <p:cxnSp>
        <p:nvCxnSpPr>
          <p:cNvPr id="12" name="Straight Connector 11">
            <a:extLst>
              <a:ext uri="{FF2B5EF4-FFF2-40B4-BE49-F238E27FC236}">
                <a16:creationId xmlns:a16="http://schemas.microsoft.com/office/drawing/2014/main" id="{1A33179B-7783-5442-AC07-5433C892A1FB}"/>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3DA7B7-0132-974B-A74D-81108F86CE1E}"/>
              </a:ext>
            </a:extLst>
          </p:cNvPr>
          <p:cNvCxnSpPr>
            <a:cxnSpLocks/>
          </p:cNvCxnSpPr>
          <p:nvPr userDrawn="1"/>
        </p:nvCxnSpPr>
        <p:spPr>
          <a:xfrm>
            <a:off x="1281057" y="0"/>
            <a:ext cx="0" cy="4675471"/>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EFEBD6-9D9D-C549-8BF9-839303FCF3B1}"/>
              </a:ext>
            </a:extLst>
          </p:cNvPr>
          <p:cNvCxnSpPr/>
          <p:nvPr userDrawn="1"/>
        </p:nvCxnSpPr>
        <p:spPr>
          <a:xfrm>
            <a:off x="0" y="4675471"/>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72943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8D6E6F-3F4D-CE44-81D3-8EAD77E249F8}"/>
              </a:ext>
            </a:extLst>
          </p:cNvPr>
          <p:cNvSpPr/>
          <p:nvPr userDrawn="1"/>
        </p:nvSpPr>
        <p:spPr>
          <a:xfrm>
            <a:off x="0" y="0"/>
            <a:ext cx="9144000" cy="4636118"/>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9" name="Picture 8" descr="A picture containing drawing, clock&#10;&#10;Description automatically generated">
            <a:extLst>
              <a:ext uri="{FF2B5EF4-FFF2-40B4-BE49-F238E27FC236}">
                <a16:creationId xmlns:a16="http://schemas.microsoft.com/office/drawing/2014/main" id="{0337D328-168F-4A4F-960F-D28A54855326}"/>
              </a:ext>
            </a:extLst>
          </p:cNvPr>
          <p:cNvPicPr>
            <a:picLocks noChangeAspect="1"/>
          </p:cNvPicPr>
          <p:nvPr userDrawn="1"/>
        </p:nvPicPr>
        <p:blipFill>
          <a:blip r:embed="rId2"/>
          <a:stretch>
            <a:fillRect/>
          </a:stretch>
        </p:blipFill>
        <p:spPr>
          <a:xfrm>
            <a:off x="2189821" y="2047294"/>
            <a:ext cx="4686300" cy="762000"/>
          </a:xfrm>
          <a:prstGeom prst="rect">
            <a:avLst/>
          </a:prstGeom>
        </p:spPr>
      </p:pic>
      <p:cxnSp>
        <p:nvCxnSpPr>
          <p:cNvPr id="5" name="Straight Connector 4">
            <a:extLst>
              <a:ext uri="{FF2B5EF4-FFF2-40B4-BE49-F238E27FC236}">
                <a16:creationId xmlns:a16="http://schemas.microsoft.com/office/drawing/2014/main" id="{7A864B1C-EBA5-4F45-B8CE-BE9B0EF83947}"/>
              </a:ext>
            </a:extLst>
          </p:cNvPr>
          <p:cNvCxnSpPr>
            <a:cxnSpLocks/>
          </p:cNvCxnSpPr>
          <p:nvPr userDrawn="1"/>
        </p:nvCxnSpPr>
        <p:spPr>
          <a:xfrm>
            <a:off x="1281057" y="0"/>
            <a:ext cx="0" cy="514350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443AE825-901E-3D48-9572-7644C278B17A}"/>
              </a:ext>
            </a:extLst>
          </p:cNvPr>
          <p:cNvPicPr>
            <a:picLocks noChangeAspect="1"/>
          </p:cNvPicPr>
          <p:nvPr userDrawn="1"/>
        </p:nvPicPr>
        <p:blipFill rotWithShape="1">
          <a:blip r:embed="rId3"/>
          <a:srcRect l="48683" t="25977"/>
          <a:stretch/>
        </p:blipFill>
        <p:spPr>
          <a:xfrm>
            <a:off x="513865" y="4335776"/>
            <a:ext cx="1534383" cy="600684"/>
          </a:xfrm>
          <a:prstGeom prst="rect">
            <a:avLst/>
          </a:prstGeom>
        </p:spPr>
      </p:pic>
    </p:spTree>
    <p:extLst>
      <p:ext uri="{BB962C8B-B14F-4D97-AF65-F5344CB8AC3E}">
        <p14:creationId xmlns:p14="http://schemas.microsoft.com/office/powerpoint/2010/main" val="185905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mall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1292-4926-1A4C-9E4B-79FAA6190AF7}"/>
              </a:ext>
            </a:extLst>
          </p:cNvPr>
          <p:cNvSpPr>
            <a:spLocks noGrp="1"/>
          </p:cNvSpPr>
          <p:nvPr>
            <p:ph type="ctrTitle" hasCustomPrompt="1"/>
          </p:nvPr>
        </p:nvSpPr>
        <p:spPr>
          <a:xfrm>
            <a:off x="251460" y="604515"/>
            <a:ext cx="8761250" cy="610362"/>
          </a:xfrm>
        </p:spPr>
        <p:txBody>
          <a:bodyPr anchor="b">
            <a:noAutofit/>
          </a:bodyPr>
          <a:lstStyle>
            <a:lvl1pPr marL="0" indent="1191" algn="l">
              <a:lnSpc>
                <a:spcPts val="2400"/>
              </a:lnSpc>
              <a:tabLst/>
              <a:defRPr sz="2400" b="1" i="0">
                <a:solidFill>
                  <a:srgbClr val="002E5E"/>
                </a:solidFill>
                <a:latin typeface="Arial Black" panose="020B0604020202020204" pitchFamily="34" charset="0"/>
                <a:cs typeface="Arial Black" panose="020B0604020202020204" pitchFamily="34" charset="0"/>
              </a:defRPr>
            </a:lvl1pPr>
          </a:lstStyle>
          <a:p>
            <a:r>
              <a:rPr lang="en-US" dirty="0"/>
              <a:t>ADD</a:t>
            </a:r>
            <a:br>
              <a:rPr lang="en-US" dirty="0"/>
            </a:br>
            <a:r>
              <a:rPr lang="en-US" dirty="0"/>
              <a:t>TITLE</a:t>
            </a:r>
          </a:p>
        </p:txBody>
      </p:sp>
      <p:sp>
        <p:nvSpPr>
          <p:cNvPr id="6" name="Picture Placeholder 5">
            <a:extLst>
              <a:ext uri="{FF2B5EF4-FFF2-40B4-BE49-F238E27FC236}">
                <a16:creationId xmlns:a16="http://schemas.microsoft.com/office/drawing/2014/main" id="{C3BAE497-4CF6-ED41-AEEE-93ECA7A55D07}"/>
              </a:ext>
            </a:extLst>
          </p:cNvPr>
          <p:cNvSpPr>
            <a:spLocks noGrp="1"/>
          </p:cNvSpPr>
          <p:nvPr>
            <p:ph type="pic" sz="quarter" idx="10"/>
          </p:nvPr>
        </p:nvSpPr>
        <p:spPr>
          <a:xfrm>
            <a:off x="0" y="1659300"/>
            <a:ext cx="5516166" cy="3020867"/>
          </a:xfrm>
        </p:spPr>
        <p:txBody>
          <a:bodyPr/>
          <a:lstStyle>
            <a:lvl1pPr>
              <a:buNone/>
              <a:defRPr/>
            </a:lvl1pPr>
          </a:lstStyle>
          <a:p>
            <a:endParaRPr lang="en-US" dirty="0"/>
          </a:p>
        </p:txBody>
      </p:sp>
      <p:pic>
        <p:nvPicPr>
          <p:cNvPr id="12" name="Picture 11">
            <a:extLst>
              <a:ext uri="{FF2B5EF4-FFF2-40B4-BE49-F238E27FC236}">
                <a16:creationId xmlns:a16="http://schemas.microsoft.com/office/drawing/2014/main" id="{35752B09-F39D-F14E-BED8-A2973E657754}"/>
              </a:ext>
            </a:extLst>
          </p:cNvPr>
          <p:cNvPicPr>
            <a:picLocks noChangeAspect="1"/>
          </p:cNvPicPr>
          <p:nvPr userDrawn="1"/>
        </p:nvPicPr>
        <p:blipFill>
          <a:blip r:embed="rId2"/>
          <a:stretch>
            <a:fillRect/>
          </a:stretch>
        </p:blipFill>
        <p:spPr>
          <a:xfrm>
            <a:off x="0" y="1080029"/>
            <a:ext cx="9144000" cy="885825"/>
          </a:xfrm>
          <a:prstGeom prst="rect">
            <a:avLst/>
          </a:prstGeom>
        </p:spPr>
      </p:pic>
      <p:sp>
        <p:nvSpPr>
          <p:cNvPr id="3" name="Subtitle 2">
            <a:extLst>
              <a:ext uri="{FF2B5EF4-FFF2-40B4-BE49-F238E27FC236}">
                <a16:creationId xmlns:a16="http://schemas.microsoft.com/office/drawing/2014/main" id="{CE562496-2BB0-8641-B148-35142A7101AA}"/>
              </a:ext>
            </a:extLst>
          </p:cNvPr>
          <p:cNvSpPr>
            <a:spLocks noGrp="1"/>
          </p:cNvSpPr>
          <p:nvPr>
            <p:ph type="subTitle" idx="1" hasCustomPrompt="1"/>
          </p:nvPr>
        </p:nvSpPr>
        <p:spPr>
          <a:xfrm>
            <a:off x="251459" y="1080030"/>
            <a:ext cx="8761250" cy="579270"/>
          </a:xfrm>
        </p:spPr>
        <p:txBody>
          <a:bodyPr anchor="ctr" anchorCtr="0">
            <a:noAutofit/>
          </a:bodyPr>
          <a:lstStyle>
            <a:lvl1pPr marL="0" indent="0" algn="l">
              <a:buNone/>
              <a:defRPr sz="1200" b="0" i="0" spc="225">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34B1D54B-5E73-3B42-BF81-8CC8BB730A87}"/>
              </a:ext>
            </a:extLst>
          </p:cNvPr>
          <p:cNvPicPr>
            <a:picLocks noChangeAspect="1"/>
          </p:cNvPicPr>
          <p:nvPr userDrawn="1"/>
        </p:nvPicPr>
        <p:blipFill>
          <a:blip r:embed="rId3"/>
          <a:stretch>
            <a:fillRect/>
          </a:stretch>
        </p:blipFill>
        <p:spPr>
          <a:xfrm>
            <a:off x="0" y="4679306"/>
            <a:ext cx="9144000" cy="304800"/>
          </a:xfrm>
          <a:prstGeom prst="rect">
            <a:avLst/>
          </a:prstGeom>
        </p:spPr>
      </p:pic>
      <p:pic>
        <p:nvPicPr>
          <p:cNvPr id="8" name="Picture 7" descr="Logo&#10;&#10;Description automatically generated">
            <a:extLst>
              <a:ext uri="{FF2B5EF4-FFF2-40B4-BE49-F238E27FC236}">
                <a16:creationId xmlns:a16="http://schemas.microsoft.com/office/drawing/2014/main" id="{D530A115-8EE4-2D40-8759-041C88DFDE8B}"/>
              </a:ext>
            </a:extLst>
          </p:cNvPr>
          <p:cNvPicPr>
            <a:picLocks noChangeAspect="1"/>
          </p:cNvPicPr>
          <p:nvPr userDrawn="1"/>
        </p:nvPicPr>
        <p:blipFill rotWithShape="1">
          <a:blip r:embed="rId4"/>
          <a:srcRect l="48683" t="25977"/>
          <a:stretch/>
        </p:blipFill>
        <p:spPr>
          <a:xfrm>
            <a:off x="7886858" y="4492341"/>
            <a:ext cx="951583" cy="372528"/>
          </a:xfrm>
          <a:prstGeom prst="rect">
            <a:avLst/>
          </a:prstGeom>
        </p:spPr>
      </p:pic>
    </p:spTree>
    <p:extLst>
      <p:ext uri="{BB962C8B-B14F-4D97-AF65-F5344CB8AC3E}">
        <p14:creationId xmlns:p14="http://schemas.microsoft.com/office/powerpoint/2010/main" val="451499865"/>
      </p:ext>
    </p:extLst>
  </p:cSld>
  <p:clrMapOvr>
    <a:masterClrMapping/>
  </p:clrMapOvr>
  <p:extLst>
    <p:ext uri="{DCECCB84-F9BA-43D5-87BE-67443E8EF086}">
      <p15:sldGuideLst xmlns:p15="http://schemas.microsoft.com/office/powerpoint/2012/main">
        <p15:guide id="1" orient="horz" pos="1620">
          <p15:clr>
            <a:srgbClr val="FBAE40"/>
          </p15:clr>
        </p15:guide>
        <p15:guide id="2" pos="1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Produc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BAC0ED7-456C-8A42-B228-14945B488D80}"/>
              </a:ext>
            </a:extLst>
          </p:cNvPr>
          <p:cNvSpPr>
            <a:spLocks noGrp="1"/>
          </p:cNvSpPr>
          <p:nvPr>
            <p:ph type="pic" sz="quarter" idx="11"/>
          </p:nvPr>
        </p:nvSpPr>
        <p:spPr>
          <a:xfrm>
            <a:off x="5520296" y="1927098"/>
            <a:ext cx="2352294" cy="2750058"/>
          </a:xfrm>
        </p:spPr>
        <p:txBody>
          <a:bodyPr/>
          <a:lstStyle>
            <a:lvl1pPr>
              <a:buNone/>
              <a:defRPr/>
            </a:lvl1pPr>
          </a:lstStyle>
          <a:p>
            <a:endParaRPr lang="en-US" dirty="0"/>
          </a:p>
        </p:txBody>
      </p:sp>
      <p:sp>
        <p:nvSpPr>
          <p:cNvPr id="2" name="Title 1">
            <a:extLst>
              <a:ext uri="{FF2B5EF4-FFF2-40B4-BE49-F238E27FC236}">
                <a16:creationId xmlns:a16="http://schemas.microsoft.com/office/drawing/2014/main" id="{C35E1292-4926-1A4C-9E4B-79FAA6190AF7}"/>
              </a:ext>
            </a:extLst>
          </p:cNvPr>
          <p:cNvSpPr>
            <a:spLocks noGrp="1"/>
          </p:cNvSpPr>
          <p:nvPr>
            <p:ph type="ctrTitle" hasCustomPrompt="1"/>
          </p:nvPr>
        </p:nvSpPr>
        <p:spPr>
          <a:xfrm>
            <a:off x="251460" y="675958"/>
            <a:ext cx="8738081" cy="610362"/>
          </a:xfrm>
        </p:spPr>
        <p:txBody>
          <a:bodyPr anchor="b">
            <a:noAutofit/>
          </a:bodyPr>
          <a:lstStyle>
            <a:lvl1pPr marL="0" indent="1191" algn="l">
              <a:lnSpc>
                <a:spcPts val="4200"/>
              </a:lnSpc>
              <a:tabLst/>
              <a:defRPr sz="4500" b="1" i="0">
                <a:solidFill>
                  <a:srgbClr val="002E5E"/>
                </a:solidFill>
                <a:latin typeface="Arial Black" panose="020B0604020202020204" pitchFamily="34" charset="0"/>
                <a:cs typeface="Arial Black" panose="020B0604020202020204" pitchFamily="34" charset="0"/>
              </a:defRPr>
            </a:lvl1pPr>
          </a:lstStyle>
          <a:p>
            <a:r>
              <a:rPr lang="en-US" dirty="0"/>
              <a:t>ADD TITLE</a:t>
            </a:r>
          </a:p>
        </p:txBody>
      </p:sp>
      <p:sp>
        <p:nvSpPr>
          <p:cNvPr id="6" name="Picture Placeholder 5">
            <a:extLst>
              <a:ext uri="{FF2B5EF4-FFF2-40B4-BE49-F238E27FC236}">
                <a16:creationId xmlns:a16="http://schemas.microsoft.com/office/drawing/2014/main" id="{C3BAE497-4CF6-ED41-AEEE-93ECA7A55D07}"/>
              </a:ext>
            </a:extLst>
          </p:cNvPr>
          <p:cNvSpPr>
            <a:spLocks noGrp="1"/>
          </p:cNvSpPr>
          <p:nvPr>
            <p:ph type="pic" sz="quarter" idx="10"/>
          </p:nvPr>
        </p:nvSpPr>
        <p:spPr>
          <a:xfrm>
            <a:off x="0" y="1661735"/>
            <a:ext cx="5516166" cy="3017520"/>
          </a:xfrm>
        </p:spPr>
        <p:txBody>
          <a:bodyPr/>
          <a:lstStyle>
            <a:lvl1pPr>
              <a:buNone/>
              <a:defRPr/>
            </a:lvl1pPr>
          </a:lstStyle>
          <a:p>
            <a:endParaRPr lang="en-US" dirty="0"/>
          </a:p>
        </p:txBody>
      </p:sp>
      <p:pic>
        <p:nvPicPr>
          <p:cNvPr id="12" name="Picture 11">
            <a:extLst>
              <a:ext uri="{FF2B5EF4-FFF2-40B4-BE49-F238E27FC236}">
                <a16:creationId xmlns:a16="http://schemas.microsoft.com/office/drawing/2014/main" id="{35752B09-F39D-F14E-BED8-A2973E657754}"/>
              </a:ext>
            </a:extLst>
          </p:cNvPr>
          <p:cNvPicPr>
            <a:picLocks noChangeAspect="1"/>
          </p:cNvPicPr>
          <p:nvPr userDrawn="1"/>
        </p:nvPicPr>
        <p:blipFill>
          <a:blip r:embed="rId2"/>
          <a:stretch>
            <a:fillRect/>
          </a:stretch>
        </p:blipFill>
        <p:spPr>
          <a:xfrm>
            <a:off x="0" y="1080029"/>
            <a:ext cx="9144000" cy="885825"/>
          </a:xfrm>
          <a:prstGeom prst="rect">
            <a:avLst/>
          </a:prstGeom>
        </p:spPr>
      </p:pic>
      <p:sp>
        <p:nvSpPr>
          <p:cNvPr id="3" name="Subtitle 2">
            <a:extLst>
              <a:ext uri="{FF2B5EF4-FFF2-40B4-BE49-F238E27FC236}">
                <a16:creationId xmlns:a16="http://schemas.microsoft.com/office/drawing/2014/main" id="{CE562496-2BB0-8641-B148-35142A7101AA}"/>
              </a:ext>
            </a:extLst>
          </p:cNvPr>
          <p:cNvSpPr>
            <a:spLocks noGrp="1"/>
          </p:cNvSpPr>
          <p:nvPr>
            <p:ph type="subTitle" idx="1" hasCustomPrompt="1"/>
          </p:nvPr>
        </p:nvSpPr>
        <p:spPr>
          <a:xfrm>
            <a:off x="251459" y="1080029"/>
            <a:ext cx="8738081" cy="579555"/>
          </a:xfrm>
        </p:spPr>
        <p:txBody>
          <a:bodyPr anchor="ctr" anchorCtr="0">
            <a:noAutofit/>
          </a:bodyPr>
          <a:lstStyle>
            <a:lvl1pPr marL="0" indent="0" algn="l">
              <a:buNone/>
              <a:defRPr sz="1200" b="0" i="0" spc="225">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21FB050F-4DE5-0546-89EF-5126A7333E72}"/>
              </a:ext>
            </a:extLst>
          </p:cNvPr>
          <p:cNvPicPr>
            <a:picLocks noChangeAspect="1"/>
          </p:cNvPicPr>
          <p:nvPr userDrawn="1"/>
        </p:nvPicPr>
        <p:blipFill>
          <a:blip r:embed="rId3"/>
          <a:stretch>
            <a:fillRect/>
          </a:stretch>
        </p:blipFill>
        <p:spPr>
          <a:xfrm>
            <a:off x="0" y="4679306"/>
            <a:ext cx="9144000" cy="304800"/>
          </a:xfrm>
          <a:prstGeom prst="rect">
            <a:avLst/>
          </a:prstGeom>
        </p:spPr>
      </p:pic>
      <p:pic>
        <p:nvPicPr>
          <p:cNvPr id="9" name="Picture 8" descr="Logo&#10;&#10;Description automatically generated">
            <a:extLst>
              <a:ext uri="{FF2B5EF4-FFF2-40B4-BE49-F238E27FC236}">
                <a16:creationId xmlns:a16="http://schemas.microsoft.com/office/drawing/2014/main" id="{D0419A71-F2F9-8842-BA19-ED6D9C43F6FA}"/>
              </a:ext>
            </a:extLst>
          </p:cNvPr>
          <p:cNvPicPr>
            <a:picLocks noChangeAspect="1"/>
          </p:cNvPicPr>
          <p:nvPr userDrawn="1"/>
        </p:nvPicPr>
        <p:blipFill rotWithShape="1">
          <a:blip r:embed="rId4"/>
          <a:srcRect l="48683" t="25977"/>
          <a:stretch/>
        </p:blipFill>
        <p:spPr>
          <a:xfrm>
            <a:off x="7886858" y="4492341"/>
            <a:ext cx="951583" cy="372528"/>
          </a:xfrm>
          <a:prstGeom prst="rect">
            <a:avLst/>
          </a:prstGeom>
        </p:spPr>
      </p:pic>
    </p:spTree>
    <p:extLst>
      <p:ext uri="{BB962C8B-B14F-4D97-AF65-F5344CB8AC3E}">
        <p14:creationId xmlns:p14="http://schemas.microsoft.com/office/powerpoint/2010/main" val="431046442"/>
      </p:ext>
    </p:extLst>
  </p:cSld>
  <p:clrMapOvr>
    <a:masterClrMapping/>
  </p:clrMapOvr>
  <p:extLst>
    <p:ext uri="{DCECCB84-F9BA-43D5-87BE-67443E8EF086}">
      <p15:sldGuideLst xmlns:p15="http://schemas.microsoft.com/office/powerpoint/2012/main">
        <p15:guide id="1" orient="horz" pos="1620">
          <p15:clr>
            <a:srgbClr val="FBAE40"/>
          </p15:clr>
        </p15:guide>
        <p15:guide id="2" pos="1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dium Title Slide with Produc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BAC0ED7-456C-8A42-B228-14945B488D80}"/>
              </a:ext>
            </a:extLst>
          </p:cNvPr>
          <p:cNvSpPr>
            <a:spLocks noGrp="1"/>
          </p:cNvSpPr>
          <p:nvPr>
            <p:ph type="pic" sz="quarter" idx="11"/>
          </p:nvPr>
        </p:nvSpPr>
        <p:spPr>
          <a:xfrm>
            <a:off x="5520296" y="1927098"/>
            <a:ext cx="2352294" cy="2750058"/>
          </a:xfrm>
        </p:spPr>
        <p:txBody>
          <a:bodyPr/>
          <a:lstStyle>
            <a:lvl1pPr>
              <a:buNone/>
              <a:defRPr/>
            </a:lvl1pPr>
          </a:lstStyle>
          <a:p>
            <a:endParaRPr lang="en-US" dirty="0"/>
          </a:p>
        </p:txBody>
      </p:sp>
      <p:sp>
        <p:nvSpPr>
          <p:cNvPr id="2" name="Title 1">
            <a:extLst>
              <a:ext uri="{FF2B5EF4-FFF2-40B4-BE49-F238E27FC236}">
                <a16:creationId xmlns:a16="http://schemas.microsoft.com/office/drawing/2014/main" id="{C35E1292-4926-1A4C-9E4B-79FAA6190AF7}"/>
              </a:ext>
            </a:extLst>
          </p:cNvPr>
          <p:cNvSpPr>
            <a:spLocks noGrp="1"/>
          </p:cNvSpPr>
          <p:nvPr>
            <p:ph type="ctrTitle" hasCustomPrompt="1"/>
          </p:nvPr>
        </p:nvSpPr>
        <p:spPr>
          <a:xfrm>
            <a:off x="251460" y="188890"/>
            <a:ext cx="8738081" cy="1054562"/>
          </a:xfrm>
        </p:spPr>
        <p:txBody>
          <a:bodyPr anchor="b">
            <a:noAutofit/>
          </a:bodyPr>
          <a:lstStyle>
            <a:lvl1pPr marL="0" indent="1191" algn="l">
              <a:lnSpc>
                <a:spcPts val="3000"/>
              </a:lnSpc>
              <a:tabLst/>
              <a:defRPr sz="3200" b="1" i="0">
                <a:solidFill>
                  <a:srgbClr val="002E5E"/>
                </a:solidFill>
                <a:latin typeface="Arial Black" panose="020B0604020202020204" pitchFamily="34" charset="0"/>
                <a:cs typeface="Arial Black" panose="020B0604020202020204" pitchFamily="34" charset="0"/>
              </a:defRPr>
            </a:lvl1pPr>
          </a:lstStyle>
          <a:p>
            <a:r>
              <a:rPr lang="en-US" dirty="0"/>
              <a:t>ADD</a:t>
            </a:r>
            <a:br>
              <a:rPr lang="en-US" dirty="0"/>
            </a:br>
            <a:r>
              <a:rPr lang="en-US" dirty="0"/>
              <a:t>TITLE</a:t>
            </a:r>
          </a:p>
        </p:txBody>
      </p:sp>
      <p:sp>
        <p:nvSpPr>
          <p:cNvPr id="6" name="Picture Placeholder 5">
            <a:extLst>
              <a:ext uri="{FF2B5EF4-FFF2-40B4-BE49-F238E27FC236}">
                <a16:creationId xmlns:a16="http://schemas.microsoft.com/office/drawing/2014/main" id="{C3BAE497-4CF6-ED41-AEEE-93ECA7A55D07}"/>
              </a:ext>
            </a:extLst>
          </p:cNvPr>
          <p:cNvSpPr>
            <a:spLocks noGrp="1"/>
          </p:cNvSpPr>
          <p:nvPr>
            <p:ph type="pic" sz="quarter" idx="10"/>
          </p:nvPr>
        </p:nvSpPr>
        <p:spPr>
          <a:xfrm>
            <a:off x="0" y="1661735"/>
            <a:ext cx="5516166" cy="3017520"/>
          </a:xfrm>
        </p:spPr>
        <p:txBody>
          <a:bodyPr/>
          <a:lstStyle>
            <a:lvl1pPr>
              <a:buNone/>
              <a:defRPr/>
            </a:lvl1pPr>
          </a:lstStyle>
          <a:p>
            <a:endParaRPr lang="en-US" dirty="0"/>
          </a:p>
        </p:txBody>
      </p:sp>
      <p:pic>
        <p:nvPicPr>
          <p:cNvPr id="12" name="Picture 11">
            <a:extLst>
              <a:ext uri="{FF2B5EF4-FFF2-40B4-BE49-F238E27FC236}">
                <a16:creationId xmlns:a16="http://schemas.microsoft.com/office/drawing/2014/main" id="{35752B09-F39D-F14E-BED8-A2973E657754}"/>
              </a:ext>
            </a:extLst>
          </p:cNvPr>
          <p:cNvPicPr>
            <a:picLocks noChangeAspect="1"/>
          </p:cNvPicPr>
          <p:nvPr userDrawn="1"/>
        </p:nvPicPr>
        <p:blipFill>
          <a:blip r:embed="rId2"/>
          <a:stretch>
            <a:fillRect/>
          </a:stretch>
        </p:blipFill>
        <p:spPr>
          <a:xfrm>
            <a:off x="0" y="1080029"/>
            <a:ext cx="9144000" cy="885825"/>
          </a:xfrm>
          <a:prstGeom prst="rect">
            <a:avLst/>
          </a:prstGeom>
        </p:spPr>
      </p:pic>
      <p:sp>
        <p:nvSpPr>
          <p:cNvPr id="3" name="Subtitle 2">
            <a:extLst>
              <a:ext uri="{FF2B5EF4-FFF2-40B4-BE49-F238E27FC236}">
                <a16:creationId xmlns:a16="http://schemas.microsoft.com/office/drawing/2014/main" id="{CE562496-2BB0-8641-B148-35142A7101AA}"/>
              </a:ext>
            </a:extLst>
          </p:cNvPr>
          <p:cNvSpPr>
            <a:spLocks noGrp="1"/>
          </p:cNvSpPr>
          <p:nvPr>
            <p:ph type="subTitle" idx="1" hasCustomPrompt="1"/>
          </p:nvPr>
        </p:nvSpPr>
        <p:spPr>
          <a:xfrm>
            <a:off x="251459" y="1080029"/>
            <a:ext cx="8738081" cy="579556"/>
          </a:xfrm>
        </p:spPr>
        <p:txBody>
          <a:bodyPr anchor="ctr" anchorCtr="0">
            <a:noAutofit/>
          </a:bodyPr>
          <a:lstStyle>
            <a:lvl1pPr marL="0" indent="0" algn="l">
              <a:buNone/>
              <a:defRPr sz="1200" b="0" i="0" spc="225">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21FB050F-4DE5-0546-89EF-5126A7333E72}"/>
              </a:ext>
            </a:extLst>
          </p:cNvPr>
          <p:cNvPicPr>
            <a:picLocks noChangeAspect="1"/>
          </p:cNvPicPr>
          <p:nvPr userDrawn="1"/>
        </p:nvPicPr>
        <p:blipFill>
          <a:blip r:embed="rId3"/>
          <a:stretch>
            <a:fillRect/>
          </a:stretch>
        </p:blipFill>
        <p:spPr>
          <a:xfrm>
            <a:off x="0" y="4679306"/>
            <a:ext cx="9144000" cy="304800"/>
          </a:xfrm>
          <a:prstGeom prst="rect">
            <a:avLst/>
          </a:prstGeom>
        </p:spPr>
      </p:pic>
      <p:pic>
        <p:nvPicPr>
          <p:cNvPr id="9" name="Picture 8" descr="Logo&#10;&#10;Description automatically generated">
            <a:extLst>
              <a:ext uri="{FF2B5EF4-FFF2-40B4-BE49-F238E27FC236}">
                <a16:creationId xmlns:a16="http://schemas.microsoft.com/office/drawing/2014/main" id="{47C7A268-3B4F-1E4E-A086-689A246384D2}"/>
              </a:ext>
            </a:extLst>
          </p:cNvPr>
          <p:cNvPicPr>
            <a:picLocks noChangeAspect="1"/>
          </p:cNvPicPr>
          <p:nvPr userDrawn="1"/>
        </p:nvPicPr>
        <p:blipFill rotWithShape="1">
          <a:blip r:embed="rId4"/>
          <a:srcRect l="48683" t="25977"/>
          <a:stretch/>
        </p:blipFill>
        <p:spPr>
          <a:xfrm>
            <a:off x="7886858" y="4492341"/>
            <a:ext cx="951583" cy="372528"/>
          </a:xfrm>
          <a:prstGeom prst="rect">
            <a:avLst/>
          </a:prstGeom>
        </p:spPr>
      </p:pic>
    </p:spTree>
    <p:extLst>
      <p:ext uri="{BB962C8B-B14F-4D97-AF65-F5344CB8AC3E}">
        <p14:creationId xmlns:p14="http://schemas.microsoft.com/office/powerpoint/2010/main" val="2715793956"/>
      </p:ext>
    </p:extLst>
  </p:cSld>
  <p:clrMapOvr>
    <a:masterClrMapping/>
  </p:clrMapOvr>
  <p:extLst>
    <p:ext uri="{DCECCB84-F9BA-43D5-87BE-67443E8EF086}">
      <p15:sldGuideLst xmlns:p15="http://schemas.microsoft.com/office/powerpoint/2012/main">
        <p15:guide id="1" orient="horz" pos="1620">
          <p15:clr>
            <a:srgbClr val="FBAE40"/>
          </p15:clr>
        </p15:guide>
        <p15:guide id="2" pos="19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maller Title Slide with Produc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7BAC0ED7-456C-8A42-B228-14945B488D80}"/>
              </a:ext>
            </a:extLst>
          </p:cNvPr>
          <p:cNvSpPr>
            <a:spLocks noGrp="1"/>
          </p:cNvSpPr>
          <p:nvPr>
            <p:ph type="pic" sz="quarter" idx="11"/>
          </p:nvPr>
        </p:nvSpPr>
        <p:spPr>
          <a:xfrm>
            <a:off x="5520296" y="1927098"/>
            <a:ext cx="2352294" cy="2750058"/>
          </a:xfrm>
        </p:spPr>
        <p:txBody>
          <a:bodyPr/>
          <a:lstStyle>
            <a:lvl1pPr>
              <a:buNone/>
              <a:defRPr/>
            </a:lvl1pPr>
          </a:lstStyle>
          <a:p>
            <a:endParaRPr lang="en-US" dirty="0"/>
          </a:p>
        </p:txBody>
      </p:sp>
      <p:sp>
        <p:nvSpPr>
          <p:cNvPr id="2" name="Title 1">
            <a:extLst>
              <a:ext uri="{FF2B5EF4-FFF2-40B4-BE49-F238E27FC236}">
                <a16:creationId xmlns:a16="http://schemas.microsoft.com/office/drawing/2014/main" id="{C35E1292-4926-1A4C-9E4B-79FAA6190AF7}"/>
              </a:ext>
            </a:extLst>
          </p:cNvPr>
          <p:cNvSpPr>
            <a:spLocks noGrp="1"/>
          </p:cNvSpPr>
          <p:nvPr>
            <p:ph type="ctrTitle" hasCustomPrompt="1"/>
          </p:nvPr>
        </p:nvSpPr>
        <p:spPr>
          <a:xfrm>
            <a:off x="251460" y="603594"/>
            <a:ext cx="8738081" cy="610362"/>
          </a:xfrm>
        </p:spPr>
        <p:txBody>
          <a:bodyPr anchor="b">
            <a:noAutofit/>
          </a:bodyPr>
          <a:lstStyle>
            <a:lvl1pPr marL="0" indent="1191" algn="l">
              <a:lnSpc>
                <a:spcPts val="2400"/>
              </a:lnSpc>
              <a:tabLst/>
              <a:defRPr sz="2400" b="1" i="0">
                <a:solidFill>
                  <a:srgbClr val="002E5E"/>
                </a:solidFill>
                <a:latin typeface="Arial Black" panose="020B0604020202020204" pitchFamily="34" charset="0"/>
                <a:cs typeface="Arial Black" panose="020B0604020202020204" pitchFamily="34" charset="0"/>
              </a:defRPr>
            </a:lvl1pPr>
          </a:lstStyle>
          <a:p>
            <a:r>
              <a:rPr lang="en-US" dirty="0"/>
              <a:t>ADD</a:t>
            </a:r>
            <a:br>
              <a:rPr lang="en-US" dirty="0"/>
            </a:br>
            <a:r>
              <a:rPr lang="en-US" dirty="0"/>
              <a:t>TITLE</a:t>
            </a:r>
          </a:p>
        </p:txBody>
      </p:sp>
      <p:sp>
        <p:nvSpPr>
          <p:cNvPr id="6" name="Picture Placeholder 5">
            <a:extLst>
              <a:ext uri="{FF2B5EF4-FFF2-40B4-BE49-F238E27FC236}">
                <a16:creationId xmlns:a16="http://schemas.microsoft.com/office/drawing/2014/main" id="{C3BAE497-4CF6-ED41-AEEE-93ECA7A55D07}"/>
              </a:ext>
            </a:extLst>
          </p:cNvPr>
          <p:cNvSpPr>
            <a:spLocks noGrp="1"/>
          </p:cNvSpPr>
          <p:nvPr>
            <p:ph type="pic" sz="quarter" idx="10"/>
          </p:nvPr>
        </p:nvSpPr>
        <p:spPr>
          <a:xfrm>
            <a:off x="0" y="1661735"/>
            <a:ext cx="5516166" cy="3017520"/>
          </a:xfrm>
        </p:spPr>
        <p:txBody>
          <a:bodyPr/>
          <a:lstStyle>
            <a:lvl1pPr>
              <a:buNone/>
              <a:defRPr/>
            </a:lvl1pPr>
          </a:lstStyle>
          <a:p>
            <a:endParaRPr lang="en-US" dirty="0"/>
          </a:p>
        </p:txBody>
      </p:sp>
      <p:pic>
        <p:nvPicPr>
          <p:cNvPr id="12" name="Picture 11">
            <a:extLst>
              <a:ext uri="{FF2B5EF4-FFF2-40B4-BE49-F238E27FC236}">
                <a16:creationId xmlns:a16="http://schemas.microsoft.com/office/drawing/2014/main" id="{35752B09-F39D-F14E-BED8-A2973E657754}"/>
              </a:ext>
            </a:extLst>
          </p:cNvPr>
          <p:cNvPicPr>
            <a:picLocks noChangeAspect="1"/>
          </p:cNvPicPr>
          <p:nvPr userDrawn="1"/>
        </p:nvPicPr>
        <p:blipFill>
          <a:blip r:embed="rId2"/>
          <a:stretch>
            <a:fillRect/>
          </a:stretch>
        </p:blipFill>
        <p:spPr>
          <a:xfrm>
            <a:off x="0" y="1080029"/>
            <a:ext cx="9144000" cy="885825"/>
          </a:xfrm>
          <a:prstGeom prst="rect">
            <a:avLst/>
          </a:prstGeom>
        </p:spPr>
      </p:pic>
      <p:sp>
        <p:nvSpPr>
          <p:cNvPr id="3" name="Subtitle 2">
            <a:extLst>
              <a:ext uri="{FF2B5EF4-FFF2-40B4-BE49-F238E27FC236}">
                <a16:creationId xmlns:a16="http://schemas.microsoft.com/office/drawing/2014/main" id="{CE562496-2BB0-8641-B148-35142A7101AA}"/>
              </a:ext>
            </a:extLst>
          </p:cNvPr>
          <p:cNvSpPr>
            <a:spLocks noGrp="1"/>
          </p:cNvSpPr>
          <p:nvPr>
            <p:ph type="subTitle" idx="1" hasCustomPrompt="1"/>
          </p:nvPr>
        </p:nvSpPr>
        <p:spPr>
          <a:xfrm>
            <a:off x="251459" y="1080029"/>
            <a:ext cx="8738081" cy="579555"/>
          </a:xfrm>
        </p:spPr>
        <p:txBody>
          <a:bodyPr anchor="ctr" anchorCtr="0">
            <a:noAutofit/>
          </a:bodyPr>
          <a:lstStyle>
            <a:lvl1pPr marL="0" indent="0" algn="l">
              <a:buNone/>
              <a:defRPr sz="1200" b="0" i="0" spc="225">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a:extLst>
              <a:ext uri="{FF2B5EF4-FFF2-40B4-BE49-F238E27FC236}">
                <a16:creationId xmlns:a16="http://schemas.microsoft.com/office/drawing/2014/main" id="{21FB050F-4DE5-0546-89EF-5126A7333E72}"/>
              </a:ext>
            </a:extLst>
          </p:cNvPr>
          <p:cNvPicPr>
            <a:picLocks noChangeAspect="1"/>
          </p:cNvPicPr>
          <p:nvPr userDrawn="1"/>
        </p:nvPicPr>
        <p:blipFill>
          <a:blip r:embed="rId3"/>
          <a:stretch>
            <a:fillRect/>
          </a:stretch>
        </p:blipFill>
        <p:spPr>
          <a:xfrm>
            <a:off x="0" y="4679306"/>
            <a:ext cx="9144000" cy="304800"/>
          </a:xfrm>
          <a:prstGeom prst="rect">
            <a:avLst/>
          </a:prstGeom>
        </p:spPr>
      </p:pic>
      <p:pic>
        <p:nvPicPr>
          <p:cNvPr id="9" name="Picture 8" descr="Logo&#10;&#10;Description automatically generated">
            <a:extLst>
              <a:ext uri="{FF2B5EF4-FFF2-40B4-BE49-F238E27FC236}">
                <a16:creationId xmlns:a16="http://schemas.microsoft.com/office/drawing/2014/main" id="{18B18A2C-345A-FA49-A8CE-A5A7F793EBE0}"/>
              </a:ext>
            </a:extLst>
          </p:cNvPr>
          <p:cNvPicPr>
            <a:picLocks noChangeAspect="1"/>
          </p:cNvPicPr>
          <p:nvPr userDrawn="1"/>
        </p:nvPicPr>
        <p:blipFill rotWithShape="1">
          <a:blip r:embed="rId4"/>
          <a:srcRect l="48683" t="25977"/>
          <a:stretch/>
        </p:blipFill>
        <p:spPr>
          <a:xfrm>
            <a:off x="7886858" y="4492341"/>
            <a:ext cx="951583" cy="372528"/>
          </a:xfrm>
          <a:prstGeom prst="rect">
            <a:avLst/>
          </a:prstGeom>
        </p:spPr>
      </p:pic>
    </p:spTree>
    <p:extLst>
      <p:ext uri="{BB962C8B-B14F-4D97-AF65-F5344CB8AC3E}">
        <p14:creationId xmlns:p14="http://schemas.microsoft.com/office/powerpoint/2010/main" val="3963736754"/>
      </p:ext>
    </p:extLst>
  </p:cSld>
  <p:clrMapOvr>
    <a:masterClrMapping/>
  </p:clrMapOvr>
  <p:extLst>
    <p:ext uri="{DCECCB84-F9BA-43D5-87BE-67443E8EF086}">
      <p15:sldGuideLst xmlns:p15="http://schemas.microsoft.com/office/powerpoint/2012/main">
        <p15:guide id="1" orient="horz" pos="1620">
          <p15:clr>
            <a:srgbClr val="FBAE40"/>
          </p15:clr>
        </p15:guide>
        <p15:guide id="2" pos="1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F316-BE50-7C45-8E0A-7B171006967B}"/>
              </a:ext>
            </a:extLst>
          </p:cNvPr>
          <p:cNvSpPr>
            <a:spLocks noGrp="1"/>
          </p:cNvSpPr>
          <p:nvPr>
            <p:ph type="title" hasCustomPrompt="1"/>
          </p:nvPr>
        </p:nvSpPr>
        <p:spPr>
          <a:xfrm>
            <a:off x="204444" y="865425"/>
            <a:ext cx="6031387" cy="312975"/>
          </a:xfrm>
        </p:spPr>
        <p:txBody>
          <a:bodyPr/>
          <a:lstStyle>
            <a:lvl1pPr>
              <a:lnSpc>
                <a:spcPts val="3200"/>
              </a:lnSpc>
              <a:defRPr sz="3200"/>
            </a:lvl1pPr>
          </a:lstStyle>
          <a:p>
            <a:r>
              <a:rPr lang="en-US" dirty="0"/>
              <a:t>TITLE HERE.</a:t>
            </a:r>
          </a:p>
        </p:txBody>
      </p:sp>
      <p:cxnSp>
        <p:nvCxnSpPr>
          <p:cNvPr id="19" name="Straight Connector 18">
            <a:extLst>
              <a:ext uri="{FF2B5EF4-FFF2-40B4-BE49-F238E27FC236}">
                <a16:creationId xmlns:a16="http://schemas.microsoft.com/office/drawing/2014/main" id="{198BD058-1310-2D46-8DEE-54A12BF1BD0E}"/>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8271638-181C-6D44-A59F-955ACC1D710E}"/>
              </a:ext>
            </a:extLst>
          </p:cNvPr>
          <p:cNvPicPr>
            <a:picLocks noChangeAspect="1"/>
          </p:cNvPicPr>
          <p:nvPr userDrawn="1"/>
        </p:nvPicPr>
        <p:blipFill>
          <a:blip r:embed="rId2"/>
          <a:stretch>
            <a:fillRect/>
          </a:stretch>
        </p:blipFill>
        <p:spPr>
          <a:xfrm>
            <a:off x="-40105" y="1121793"/>
            <a:ext cx="9191899" cy="705974"/>
          </a:xfrm>
          <a:prstGeom prst="rect">
            <a:avLst/>
          </a:prstGeom>
        </p:spPr>
      </p:pic>
      <p:sp>
        <p:nvSpPr>
          <p:cNvPr id="3" name="Content Placeholder 2">
            <a:extLst>
              <a:ext uri="{FF2B5EF4-FFF2-40B4-BE49-F238E27FC236}">
                <a16:creationId xmlns:a16="http://schemas.microsoft.com/office/drawing/2014/main" id="{BBFA9DF7-84E4-F64C-B373-76965157A4A3}"/>
              </a:ext>
            </a:extLst>
          </p:cNvPr>
          <p:cNvSpPr>
            <a:spLocks noGrp="1"/>
          </p:cNvSpPr>
          <p:nvPr>
            <p:ph idx="1"/>
          </p:nvPr>
        </p:nvSpPr>
        <p:spPr>
          <a:xfrm>
            <a:off x="204444" y="2748310"/>
            <a:ext cx="6031387"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CDED16D3-D6A8-D04D-974E-81A747CB1EF8}"/>
              </a:ext>
            </a:extLst>
          </p:cNvPr>
          <p:cNvSpPr>
            <a:spLocks noGrp="1"/>
          </p:cNvSpPr>
          <p:nvPr>
            <p:ph type="body" idx="13"/>
          </p:nvPr>
        </p:nvSpPr>
        <p:spPr>
          <a:xfrm>
            <a:off x="204444" y="2258774"/>
            <a:ext cx="6031387"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0" name="Rectangle 19">
            <a:extLst>
              <a:ext uri="{FF2B5EF4-FFF2-40B4-BE49-F238E27FC236}">
                <a16:creationId xmlns:a16="http://schemas.microsoft.com/office/drawing/2014/main" id="{FAE611AF-4C65-5B4A-A40C-478F9590C21B}"/>
              </a:ext>
            </a:extLst>
          </p:cNvPr>
          <p:cNvSpPr/>
          <p:nvPr userDrawn="1"/>
        </p:nvSpPr>
        <p:spPr>
          <a:xfrm>
            <a:off x="6400800" y="0"/>
            <a:ext cx="2743200" cy="4675484"/>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18" name="Straight Connector 17">
            <a:extLst>
              <a:ext uri="{FF2B5EF4-FFF2-40B4-BE49-F238E27FC236}">
                <a16:creationId xmlns:a16="http://schemas.microsoft.com/office/drawing/2014/main" id="{720EE45C-75A0-AA4D-88F9-9308BE5DA6AD}"/>
              </a:ext>
            </a:extLst>
          </p:cNvPr>
          <p:cNvCxnSpPr/>
          <p:nvPr userDrawn="1"/>
        </p:nvCxnSpPr>
        <p:spPr>
          <a:xfrm>
            <a:off x="0" y="1121793"/>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A61919C6-78FA-E842-918E-C3B450B77B5B}"/>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Tree>
    <p:extLst>
      <p:ext uri="{BB962C8B-B14F-4D97-AF65-F5344CB8AC3E}">
        <p14:creationId xmlns:p14="http://schemas.microsoft.com/office/powerpoint/2010/main" val="227214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er Title, Content,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F316-BE50-7C45-8E0A-7B171006967B}"/>
              </a:ext>
            </a:extLst>
          </p:cNvPr>
          <p:cNvSpPr>
            <a:spLocks noGrp="1"/>
          </p:cNvSpPr>
          <p:nvPr>
            <p:ph type="title" hasCustomPrompt="1"/>
          </p:nvPr>
        </p:nvSpPr>
        <p:spPr>
          <a:xfrm>
            <a:off x="204444" y="375811"/>
            <a:ext cx="6031387" cy="312975"/>
          </a:xfrm>
        </p:spPr>
        <p:txBody>
          <a:bodyPr/>
          <a:lstStyle>
            <a:lvl1pPr>
              <a:lnSpc>
                <a:spcPts val="2400"/>
              </a:lnSpc>
              <a:defRPr sz="2400"/>
            </a:lvl1pPr>
          </a:lstStyle>
          <a:p>
            <a:r>
              <a:rPr lang="en-US" dirty="0"/>
              <a:t>TITLE HERE.</a:t>
            </a:r>
          </a:p>
        </p:txBody>
      </p:sp>
      <p:cxnSp>
        <p:nvCxnSpPr>
          <p:cNvPr id="19" name="Straight Connector 18">
            <a:extLst>
              <a:ext uri="{FF2B5EF4-FFF2-40B4-BE49-F238E27FC236}">
                <a16:creationId xmlns:a16="http://schemas.microsoft.com/office/drawing/2014/main" id="{198BD058-1310-2D46-8DEE-54A12BF1BD0E}"/>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8271638-181C-6D44-A59F-955ACC1D710E}"/>
              </a:ext>
            </a:extLst>
          </p:cNvPr>
          <p:cNvPicPr>
            <a:picLocks noChangeAspect="1"/>
          </p:cNvPicPr>
          <p:nvPr userDrawn="1"/>
        </p:nvPicPr>
        <p:blipFill>
          <a:blip r:embed="rId2"/>
          <a:stretch>
            <a:fillRect/>
          </a:stretch>
        </p:blipFill>
        <p:spPr>
          <a:xfrm>
            <a:off x="-40105" y="603737"/>
            <a:ext cx="9191899" cy="705974"/>
          </a:xfrm>
          <a:prstGeom prst="rect">
            <a:avLst/>
          </a:prstGeom>
        </p:spPr>
      </p:pic>
      <p:sp>
        <p:nvSpPr>
          <p:cNvPr id="3" name="Content Placeholder 2">
            <a:extLst>
              <a:ext uri="{FF2B5EF4-FFF2-40B4-BE49-F238E27FC236}">
                <a16:creationId xmlns:a16="http://schemas.microsoft.com/office/drawing/2014/main" id="{BBFA9DF7-84E4-F64C-B373-76965157A4A3}"/>
              </a:ext>
            </a:extLst>
          </p:cNvPr>
          <p:cNvSpPr>
            <a:spLocks noGrp="1"/>
          </p:cNvSpPr>
          <p:nvPr>
            <p:ph idx="1"/>
          </p:nvPr>
        </p:nvSpPr>
        <p:spPr>
          <a:xfrm>
            <a:off x="204444" y="1488222"/>
            <a:ext cx="6031387"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a:extLst>
              <a:ext uri="{FF2B5EF4-FFF2-40B4-BE49-F238E27FC236}">
                <a16:creationId xmlns:a16="http://schemas.microsoft.com/office/drawing/2014/main" id="{CDED16D3-D6A8-D04D-974E-81A747CB1EF8}"/>
              </a:ext>
            </a:extLst>
          </p:cNvPr>
          <p:cNvSpPr>
            <a:spLocks noGrp="1"/>
          </p:cNvSpPr>
          <p:nvPr>
            <p:ph type="body" idx="13"/>
          </p:nvPr>
        </p:nvSpPr>
        <p:spPr>
          <a:xfrm>
            <a:off x="204444" y="998686"/>
            <a:ext cx="6031387" cy="482045"/>
          </a:xfrm>
        </p:spPr>
        <p:txBody>
          <a:bodyPr>
            <a:noAutofit/>
          </a:bodyPr>
          <a:lstStyle>
            <a:lvl1pPr marL="0" indent="0">
              <a:lnSpc>
                <a:spcPts val="1700"/>
              </a:lnSpc>
              <a:spcBef>
                <a:spcPts val="0"/>
              </a:spcBef>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0" name="Rectangle 19">
            <a:extLst>
              <a:ext uri="{FF2B5EF4-FFF2-40B4-BE49-F238E27FC236}">
                <a16:creationId xmlns:a16="http://schemas.microsoft.com/office/drawing/2014/main" id="{FAE611AF-4C65-5B4A-A40C-478F9590C21B}"/>
              </a:ext>
            </a:extLst>
          </p:cNvPr>
          <p:cNvSpPr/>
          <p:nvPr userDrawn="1"/>
        </p:nvSpPr>
        <p:spPr>
          <a:xfrm>
            <a:off x="6400800" y="0"/>
            <a:ext cx="2743200" cy="4675484"/>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18" name="Straight Connector 17">
            <a:extLst>
              <a:ext uri="{FF2B5EF4-FFF2-40B4-BE49-F238E27FC236}">
                <a16:creationId xmlns:a16="http://schemas.microsoft.com/office/drawing/2014/main" id="{720EE45C-75A0-AA4D-88F9-9308BE5DA6AD}"/>
              </a:ext>
            </a:extLst>
          </p:cNvPr>
          <p:cNvCxnSpPr/>
          <p:nvPr userDrawn="1"/>
        </p:nvCxnSpPr>
        <p:spPr>
          <a:xfrm>
            <a:off x="0" y="601043"/>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A61919C6-78FA-E842-918E-C3B450B77B5B}"/>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Tree>
    <p:extLst>
      <p:ext uri="{BB962C8B-B14F-4D97-AF65-F5344CB8AC3E}">
        <p14:creationId xmlns:p14="http://schemas.microsoft.com/office/powerpoint/2010/main" val="645834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djustable SideBa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D3AB2C7-DF0F-2940-ABB4-06FEA35729C4}"/>
              </a:ext>
            </a:extLst>
          </p:cNvPr>
          <p:cNvSpPr>
            <a:spLocks noGrp="1"/>
          </p:cNvSpPr>
          <p:nvPr>
            <p:ph type="title" hasCustomPrompt="1"/>
          </p:nvPr>
        </p:nvSpPr>
        <p:spPr>
          <a:xfrm>
            <a:off x="204444" y="866233"/>
            <a:ext cx="8723548" cy="312975"/>
          </a:xfrm>
        </p:spPr>
        <p:txBody>
          <a:bodyPr/>
          <a:lstStyle>
            <a:lvl1pPr>
              <a:lnSpc>
                <a:spcPts val="3200"/>
              </a:lnSpc>
              <a:defRPr sz="3200"/>
            </a:lvl1pPr>
          </a:lstStyle>
          <a:p>
            <a:r>
              <a:rPr lang="en-US" dirty="0"/>
              <a:t>TITLE HERE.</a:t>
            </a:r>
          </a:p>
        </p:txBody>
      </p:sp>
      <p:cxnSp>
        <p:nvCxnSpPr>
          <p:cNvPr id="10" name="Straight Connector 9">
            <a:extLst>
              <a:ext uri="{FF2B5EF4-FFF2-40B4-BE49-F238E27FC236}">
                <a16:creationId xmlns:a16="http://schemas.microsoft.com/office/drawing/2014/main" id="{81548159-2D8E-F448-9284-D600211FA855}"/>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D29B4AC-89E7-2541-83FF-50435E96C529}"/>
              </a:ext>
            </a:extLst>
          </p:cNvPr>
          <p:cNvPicPr>
            <a:picLocks noChangeAspect="1"/>
          </p:cNvPicPr>
          <p:nvPr userDrawn="1"/>
        </p:nvPicPr>
        <p:blipFill>
          <a:blip r:embed="rId2"/>
          <a:stretch>
            <a:fillRect/>
          </a:stretch>
        </p:blipFill>
        <p:spPr>
          <a:xfrm>
            <a:off x="-40105" y="1121793"/>
            <a:ext cx="9191899" cy="705974"/>
          </a:xfrm>
          <a:prstGeom prst="rect">
            <a:avLst/>
          </a:prstGeom>
        </p:spPr>
      </p:pic>
      <p:sp>
        <p:nvSpPr>
          <p:cNvPr id="15" name="Content Placeholder 2">
            <a:extLst>
              <a:ext uri="{FF2B5EF4-FFF2-40B4-BE49-F238E27FC236}">
                <a16:creationId xmlns:a16="http://schemas.microsoft.com/office/drawing/2014/main" id="{089DE4A6-23F9-1F4F-898B-5259052DBC2A}"/>
              </a:ext>
            </a:extLst>
          </p:cNvPr>
          <p:cNvSpPr>
            <a:spLocks noGrp="1"/>
          </p:cNvSpPr>
          <p:nvPr>
            <p:ph idx="1"/>
          </p:nvPr>
        </p:nvSpPr>
        <p:spPr>
          <a:xfrm>
            <a:off x="204444" y="2748310"/>
            <a:ext cx="8723548" cy="1768119"/>
          </a:xfrm>
        </p:spPr>
        <p:txBody>
          <a:bodyPr>
            <a:noAutofit/>
          </a:bodyPr>
          <a:lstStyle>
            <a:lvl1pPr>
              <a:lnSpc>
                <a:spcPts val="1400"/>
              </a:lnSpc>
              <a:defRPr sz="1200"/>
            </a:lvl1pPr>
            <a:lvl2pPr>
              <a:lnSpc>
                <a:spcPts val="1400"/>
              </a:lnSpc>
              <a:defRPr sz="1200"/>
            </a:lvl2pPr>
            <a:lvl3pPr>
              <a:lnSpc>
                <a:spcPts val="1400"/>
              </a:lnSpc>
              <a:defRPr sz="1200"/>
            </a:lvl3pPr>
            <a:lvl4pPr>
              <a:lnSpc>
                <a:spcPts val="1400"/>
              </a:lnSpc>
              <a:defRPr sz="1200"/>
            </a:lvl4pPr>
            <a:lvl5pPr>
              <a:lnSpc>
                <a:spcPts val="14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a:extLst>
              <a:ext uri="{FF2B5EF4-FFF2-40B4-BE49-F238E27FC236}">
                <a16:creationId xmlns:a16="http://schemas.microsoft.com/office/drawing/2014/main" id="{0F790F6C-BBFE-0748-BA76-E013BFBA28F3}"/>
              </a:ext>
            </a:extLst>
          </p:cNvPr>
          <p:cNvSpPr>
            <a:spLocks noGrp="1"/>
          </p:cNvSpPr>
          <p:nvPr>
            <p:ph type="body" idx="13"/>
          </p:nvPr>
        </p:nvSpPr>
        <p:spPr>
          <a:xfrm>
            <a:off x="204444" y="2258774"/>
            <a:ext cx="8723548" cy="482045"/>
          </a:xfrm>
        </p:spPr>
        <p:txBody>
          <a:bodyPr>
            <a:noAutofit/>
          </a:bodyPr>
          <a:lstStyle>
            <a:lvl1pPr marL="0" indent="0">
              <a:lnSpc>
                <a:spcPts val="1700"/>
              </a:lnSpc>
              <a:buNone/>
              <a:defRPr sz="1700">
                <a:solidFill>
                  <a:srgbClr val="0066B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D4C55544-496C-3F4C-9854-7F7A18E1F8E6}"/>
              </a:ext>
            </a:extLst>
          </p:cNvPr>
          <p:cNvCxnSpPr/>
          <p:nvPr userDrawn="1"/>
        </p:nvCxnSpPr>
        <p:spPr>
          <a:xfrm>
            <a:off x="0" y="1121793"/>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AFA5B9F3-701A-9747-9BBC-B5DC121391AB}"/>
              </a:ext>
            </a:extLst>
          </p:cNvPr>
          <p:cNvSpPr>
            <a:spLocks noGrp="1"/>
          </p:cNvSpPr>
          <p:nvPr>
            <p:ph type="sldNum" sz="quarter" idx="12"/>
          </p:nvPr>
        </p:nvSpPr>
        <p:spPr>
          <a:xfrm>
            <a:off x="6870592" y="4842030"/>
            <a:ext cx="2057400" cy="206147"/>
          </a:xfrm>
          <a:prstGeom prst="rect">
            <a:avLst/>
          </a:prstGeom>
        </p:spPr>
        <p:txBody>
          <a:bodyPr/>
          <a:lstStyle>
            <a:lvl1pPr algn="r">
              <a:defRPr sz="675"/>
            </a:lvl1pPr>
          </a:lstStyle>
          <a:p>
            <a:fld id="{F1EC2A1A-2CF9-2B48-957E-C49E111F3EA0}" type="slidenum">
              <a:rPr lang="en-US" smtClean="0"/>
              <a:pPr/>
              <a:t>‹#›</a:t>
            </a:fld>
            <a:endParaRPr lang="en-US" sz="675" dirty="0"/>
          </a:p>
        </p:txBody>
      </p:sp>
    </p:spTree>
    <p:extLst>
      <p:ext uri="{BB962C8B-B14F-4D97-AF65-F5344CB8AC3E}">
        <p14:creationId xmlns:p14="http://schemas.microsoft.com/office/powerpoint/2010/main" val="16730946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03549E-A55F-8448-A516-3355D229F12C}"/>
              </a:ext>
            </a:extLst>
          </p:cNvPr>
          <p:cNvSpPr>
            <a:spLocks noGrp="1"/>
          </p:cNvSpPr>
          <p:nvPr>
            <p:ph type="title"/>
          </p:nvPr>
        </p:nvSpPr>
        <p:spPr>
          <a:xfrm>
            <a:off x="204444" y="828951"/>
            <a:ext cx="7886700" cy="312975"/>
          </a:xfrm>
          <a:prstGeom prst="rect">
            <a:avLst/>
          </a:prstGeom>
        </p:spPr>
        <p:txBody>
          <a:bodyPr vert="horz" lIns="91440" tIns="45720" rIns="91440" bIns="45720" rtlCol="0" anchor="ctr">
            <a:noAutofit/>
          </a:bodyPr>
          <a:lstStyle/>
          <a:p>
            <a:r>
              <a:rPr lang="en-US" dirty="0"/>
              <a:t>TITLE STYLE</a:t>
            </a:r>
          </a:p>
        </p:txBody>
      </p:sp>
      <p:sp>
        <p:nvSpPr>
          <p:cNvPr id="3" name="Text Placeholder 2">
            <a:extLst>
              <a:ext uri="{FF2B5EF4-FFF2-40B4-BE49-F238E27FC236}">
                <a16:creationId xmlns:a16="http://schemas.microsoft.com/office/drawing/2014/main" id="{F7E7FF73-BEA9-3944-BEF6-C71E9CEE82EB}"/>
              </a:ext>
            </a:extLst>
          </p:cNvPr>
          <p:cNvSpPr>
            <a:spLocks noGrp="1"/>
          </p:cNvSpPr>
          <p:nvPr>
            <p:ph type="body" idx="1"/>
          </p:nvPr>
        </p:nvSpPr>
        <p:spPr>
          <a:xfrm>
            <a:off x="204445" y="2740819"/>
            <a:ext cx="4249721" cy="104168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a:extLst>
              <a:ext uri="{FF2B5EF4-FFF2-40B4-BE49-F238E27FC236}">
                <a16:creationId xmlns:a16="http://schemas.microsoft.com/office/drawing/2014/main" id="{5EA2B33A-4853-DD46-82AE-D9675BEC2724}"/>
              </a:ext>
            </a:extLst>
          </p:cNvPr>
          <p:cNvPicPr>
            <a:picLocks noChangeAspect="1"/>
          </p:cNvPicPr>
          <p:nvPr userDrawn="1"/>
        </p:nvPicPr>
        <p:blipFill>
          <a:blip r:embed="rId8"/>
          <a:stretch>
            <a:fillRect/>
          </a:stretch>
        </p:blipFill>
        <p:spPr>
          <a:xfrm>
            <a:off x="318222" y="4850756"/>
            <a:ext cx="885825" cy="133350"/>
          </a:xfrm>
          <a:prstGeom prst="rect">
            <a:avLst/>
          </a:prstGeom>
        </p:spPr>
      </p:pic>
    </p:spTree>
    <p:extLst>
      <p:ext uri="{BB962C8B-B14F-4D97-AF65-F5344CB8AC3E}">
        <p14:creationId xmlns:p14="http://schemas.microsoft.com/office/powerpoint/2010/main" val="3242316612"/>
      </p:ext>
    </p:extLst>
  </p:cSld>
  <p:clrMap bg1="lt1" tx1="dk1" bg2="lt2" tx2="dk2" accent1="accent1" accent2="accent2" accent3="accent3" accent4="accent4" accent5="accent5" accent6="accent6" hlink="hlink" folHlink="folHlink"/>
  <p:sldLayoutIdLst>
    <p:sldLayoutId id="2147483775" r:id="rId1"/>
    <p:sldLayoutId id="2147483779" r:id="rId2"/>
    <p:sldLayoutId id="2147483776" r:id="rId3"/>
    <p:sldLayoutId id="2147483777" r:id="rId4"/>
    <p:sldLayoutId id="2147483778" r:id="rId5"/>
    <p:sldLayoutId id="2147483780" r:id="rId6"/>
  </p:sldLayoutIdLst>
  <p:hf hdr="0" ftr="0" dt="0"/>
  <p:txStyles>
    <p:titleStyle>
      <a:lvl1pPr algn="l" defTabSz="685800" rtl="0" eaLnBrk="1" latinLnBrk="0" hangingPunct="1">
        <a:lnSpc>
          <a:spcPts val="3225"/>
        </a:lnSpc>
        <a:spcBef>
          <a:spcPct val="0"/>
        </a:spcBef>
        <a:buNone/>
        <a:defRPr sz="3375" b="1" i="0" kern="1200">
          <a:solidFill>
            <a:srgbClr val="002F5F"/>
          </a:solidFill>
          <a:latin typeface="Arial Black" panose="020B0604020202020204" pitchFamily="34" charset="0"/>
          <a:ea typeface="+mj-ea"/>
          <a:cs typeface="Arial Black" panose="020B0604020202020204" pitchFamily="34" charset="0"/>
        </a:defRPr>
      </a:lvl1pPr>
    </p:titleStyle>
    <p:body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03549E-A55F-8448-A516-3355D229F12C}"/>
              </a:ext>
            </a:extLst>
          </p:cNvPr>
          <p:cNvSpPr>
            <a:spLocks noGrp="1"/>
          </p:cNvSpPr>
          <p:nvPr>
            <p:ph type="title"/>
          </p:nvPr>
        </p:nvSpPr>
        <p:spPr>
          <a:xfrm>
            <a:off x="204444" y="828951"/>
            <a:ext cx="7886700" cy="312975"/>
          </a:xfrm>
          <a:prstGeom prst="rect">
            <a:avLst/>
          </a:prstGeom>
        </p:spPr>
        <p:txBody>
          <a:bodyPr vert="horz" lIns="91440" tIns="45720" rIns="91440" bIns="45720" rtlCol="0" anchor="ctr">
            <a:noAutofit/>
          </a:bodyPr>
          <a:lstStyle/>
          <a:p>
            <a:r>
              <a:rPr lang="en-US" dirty="0"/>
              <a:t>TITLE STYLE</a:t>
            </a:r>
          </a:p>
        </p:txBody>
      </p:sp>
      <p:sp>
        <p:nvSpPr>
          <p:cNvPr id="3" name="Text Placeholder 2">
            <a:extLst>
              <a:ext uri="{FF2B5EF4-FFF2-40B4-BE49-F238E27FC236}">
                <a16:creationId xmlns:a16="http://schemas.microsoft.com/office/drawing/2014/main" id="{F7E7FF73-BEA9-3944-BEF6-C71E9CEE82EB}"/>
              </a:ext>
            </a:extLst>
          </p:cNvPr>
          <p:cNvSpPr>
            <a:spLocks noGrp="1"/>
          </p:cNvSpPr>
          <p:nvPr>
            <p:ph type="body" idx="1"/>
          </p:nvPr>
        </p:nvSpPr>
        <p:spPr>
          <a:xfrm>
            <a:off x="204445" y="2740819"/>
            <a:ext cx="4249721" cy="104168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a:extLst>
              <a:ext uri="{FF2B5EF4-FFF2-40B4-BE49-F238E27FC236}">
                <a16:creationId xmlns:a16="http://schemas.microsoft.com/office/drawing/2014/main" id="{5EA2B33A-4853-DD46-82AE-D9675BEC2724}"/>
              </a:ext>
            </a:extLst>
          </p:cNvPr>
          <p:cNvPicPr>
            <a:picLocks noChangeAspect="1"/>
          </p:cNvPicPr>
          <p:nvPr userDrawn="1"/>
        </p:nvPicPr>
        <p:blipFill>
          <a:blip r:embed="rId16"/>
          <a:stretch>
            <a:fillRect/>
          </a:stretch>
        </p:blipFill>
        <p:spPr>
          <a:xfrm>
            <a:off x="318222" y="4850756"/>
            <a:ext cx="885825" cy="133350"/>
          </a:xfrm>
          <a:prstGeom prst="rect">
            <a:avLst/>
          </a:prstGeom>
        </p:spPr>
      </p:pic>
      <p:sp>
        <p:nvSpPr>
          <p:cNvPr id="5" name="Slide Number Placeholder 5">
            <a:extLst>
              <a:ext uri="{FF2B5EF4-FFF2-40B4-BE49-F238E27FC236}">
                <a16:creationId xmlns:a16="http://schemas.microsoft.com/office/drawing/2014/main" id="{0A735C7C-25E6-4447-9913-5F78275961D3}"/>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spTree>
    <p:extLst>
      <p:ext uri="{BB962C8B-B14F-4D97-AF65-F5344CB8AC3E}">
        <p14:creationId xmlns:p14="http://schemas.microsoft.com/office/powerpoint/2010/main" val="278470154"/>
      </p:ext>
    </p:extLst>
  </p:cSld>
  <p:clrMap bg1="lt1" tx1="dk1" bg2="lt2" tx2="dk2" accent1="accent1" accent2="accent2" accent3="accent3" accent4="accent4" accent5="accent5" accent6="accent6" hlink="hlink" folHlink="folHlink"/>
  <p:sldLayoutIdLst>
    <p:sldLayoutId id="2147483662" r:id="rId1"/>
    <p:sldLayoutId id="2147483690" r:id="rId2"/>
    <p:sldLayoutId id="2147483672" r:id="rId3"/>
    <p:sldLayoutId id="2147483691" r:id="rId4"/>
    <p:sldLayoutId id="2147483667" r:id="rId5"/>
    <p:sldLayoutId id="2147483685" r:id="rId6"/>
    <p:sldLayoutId id="2147483692" r:id="rId7"/>
    <p:sldLayoutId id="2147483673" r:id="rId8"/>
    <p:sldLayoutId id="2147483693" r:id="rId9"/>
    <p:sldLayoutId id="2147483661" r:id="rId10"/>
    <p:sldLayoutId id="2147483695" r:id="rId11"/>
    <p:sldLayoutId id="2147483686" r:id="rId12"/>
    <p:sldLayoutId id="2147483694" r:id="rId13"/>
    <p:sldLayoutId id="2147483781" r:id="rId14"/>
  </p:sldLayoutIdLst>
  <p:hf hdr="0" ftr="0" dt="0"/>
  <p:txStyles>
    <p:titleStyle>
      <a:lvl1pPr algn="l" defTabSz="685800" rtl="0" eaLnBrk="1" latinLnBrk="0" hangingPunct="1">
        <a:lnSpc>
          <a:spcPts val="3225"/>
        </a:lnSpc>
        <a:spcBef>
          <a:spcPct val="0"/>
        </a:spcBef>
        <a:buNone/>
        <a:defRPr sz="3375" b="1" i="0" kern="1200">
          <a:solidFill>
            <a:srgbClr val="002F5F"/>
          </a:solidFill>
          <a:latin typeface="Arial Black" panose="020B0604020202020204" pitchFamily="34" charset="0"/>
          <a:ea typeface="+mj-ea"/>
          <a:cs typeface="Arial Black" panose="020B0604020202020204" pitchFamily="34" charset="0"/>
        </a:defRPr>
      </a:lvl1pPr>
    </p:titleStyle>
    <p:body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476E7-31C6-8241-BF79-8F3E85F658E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B4CD195A-3C31-B245-812D-F8740945810F}"/>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55EA49C-8ED9-F641-9374-9671D6B5E50F}"/>
              </a:ext>
            </a:extLst>
          </p:cNvPr>
          <p:cNvPicPr>
            <a:picLocks noChangeAspect="1"/>
          </p:cNvPicPr>
          <p:nvPr userDrawn="1"/>
        </p:nvPicPr>
        <p:blipFill>
          <a:blip r:embed="rId3"/>
          <a:stretch>
            <a:fillRect/>
          </a:stretch>
        </p:blipFill>
        <p:spPr>
          <a:xfrm>
            <a:off x="318222" y="4850756"/>
            <a:ext cx="885825" cy="133350"/>
          </a:xfrm>
          <a:prstGeom prst="rect">
            <a:avLst/>
          </a:prstGeom>
        </p:spPr>
      </p:pic>
      <p:sp>
        <p:nvSpPr>
          <p:cNvPr id="10" name="Slide Number Placeholder 5">
            <a:extLst>
              <a:ext uri="{FF2B5EF4-FFF2-40B4-BE49-F238E27FC236}">
                <a16:creationId xmlns:a16="http://schemas.microsoft.com/office/drawing/2014/main" id="{38E86C6D-3BA9-064C-BB8C-A1F4B6D598D4}"/>
              </a:ext>
            </a:extLst>
          </p:cNvPr>
          <p:cNvSpPr txBox="1">
            <a:spLocks/>
          </p:cNvSpPr>
          <p:nvPr userDrawn="1"/>
        </p:nvSpPr>
        <p:spPr>
          <a:xfrm>
            <a:off x="6870592" y="4842030"/>
            <a:ext cx="2057400" cy="20614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1EC2A1A-2CF9-2B48-957E-C49E111F3EA0}" type="slidenum">
              <a:rPr lang="en-US" sz="675" smtClean="0"/>
              <a:pPr algn="r"/>
              <a:t>‹#›</a:t>
            </a:fld>
            <a:endParaRPr lang="en-US" sz="675" dirty="0"/>
          </a:p>
        </p:txBody>
      </p:sp>
      <p:cxnSp>
        <p:nvCxnSpPr>
          <p:cNvPr id="11" name="Straight Connector 10">
            <a:extLst>
              <a:ext uri="{FF2B5EF4-FFF2-40B4-BE49-F238E27FC236}">
                <a16:creationId xmlns:a16="http://schemas.microsoft.com/office/drawing/2014/main" id="{8892D2CF-3078-7B4C-9D6A-750DE2F5D649}"/>
              </a:ext>
            </a:extLst>
          </p:cNvPr>
          <p:cNvCxnSpPr/>
          <p:nvPr userDrawn="1"/>
        </p:nvCxnSpPr>
        <p:spPr>
          <a:xfrm>
            <a:off x="0" y="467548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658670"/>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2C02E-91CB-0047-842A-1E2E4BA1479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63616BD-61BB-2F4A-8785-19C4B6BBED6B}"/>
              </a:ext>
            </a:extLst>
          </p:cNvPr>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5862"/>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wm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1.jpeg"/><Relationship Id="rId7" Type="http://schemas.openxmlformats.org/officeDocument/2006/relationships/image" Target="../media/image43.png"/><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40.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30.wmf"/><Relationship Id="rId5" Type="http://schemas.openxmlformats.org/officeDocument/2006/relationships/oleObject" Target="../embeddings/oleObject5.bin"/><Relationship Id="rId4" Type="http://schemas.openxmlformats.org/officeDocument/2006/relationships/image" Target="../media/image29.wmf"/></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70.png"/><Relationship Id="rId7"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gif"/><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59.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9.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png"/><Relationship Id="rId3" Type="http://schemas.openxmlformats.org/officeDocument/2006/relationships/image" Target="../media/image76.png"/><Relationship Id="rId7" Type="http://schemas.openxmlformats.org/officeDocument/2006/relationships/image" Target="../media/image79.emf"/><Relationship Id="rId12"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62.png"/><Relationship Id="rId11" Type="http://schemas.openxmlformats.org/officeDocument/2006/relationships/chart" Target="../charts/chart6.xml"/><Relationship Id="rId5" Type="http://schemas.openxmlformats.org/officeDocument/2006/relationships/image" Target="../media/image78.emf"/><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8ED5-9896-674C-BBD7-AD591B86BEDF}"/>
              </a:ext>
            </a:extLst>
          </p:cNvPr>
          <p:cNvSpPr>
            <a:spLocks noGrp="1"/>
          </p:cNvSpPr>
          <p:nvPr>
            <p:ph type="ctrTitle"/>
          </p:nvPr>
        </p:nvSpPr>
        <p:spPr/>
        <p:txBody>
          <a:bodyPr/>
          <a:lstStyle/>
          <a:p>
            <a:r>
              <a:rPr lang="en-US" dirty="0" smtClean="0"/>
              <a:t>HARMONICS</a:t>
            </a:r>
            <a:endParaRPr lang="en-US" dirty="0"/>
          </a:p>
        </p:txBody>
      </p:sp>
      <p:sp>
        <p:nvSpPr>
          <p:cNvPr id="3" name="Subtitle 2">
            <a:extLst>
              <a:ext uri="{FF2B5EF4-FFF2-40B4-BE49-F238E27FC236}">
                <a16:creationId xmlns:a16="http://schemas.microsoft.com/office/drawing/2014/main" id="{D28169C1-A9D7-7345-9A09-FDA71A2A11B6}"/>
              </a:ext>
            </a:extLst>
          </p:cNvPr>
          <p:cNvSpPr>
            <a:spLocks noGrp="1"/>
          </p:cNvSpPr>
          <p:nvPr>
            <p:ph type="subTitle" idx="1"/>
          </p:nvPr>
        </p:nvSpPr>
        <p:spPr/>
        <p:txBody>
          <a:bodyPr/>
          <a:lstStyle/>
          <a:p>
            <a:r>
              <a:rPr lang="en-US" dirty="0" smtClean="0"/>
              <a:t>OVERVIEW AND MITIGATION TECHNIQUES</a:t>
            </a:r>
            <a:endParaRPr lang="en-US" dirty="0"/>
          </a:p>
        </p:txBody>
      </p:sp>
      <p:sp>
        <p:nvSpPr>
          <p:cNvPr id="7" name="Rectangle 6">
            <a:extLst>
              <a:ext uri="{FF2B5EF4-FFF2-40B4-BE49-F238E27FC236}">
                <a16:creationId xmlns:a16="http://schemas.microsoft.com/office/drawing/2014/main" id="{0C5B4CA6-00F6-8F41-B117-E8814B9D3403}"/>
              </a:ext>
            </a:extLst>
          </p:cNvPr>
          <p:cNvSpPr/>
          <p:nvPr/>
        </p:nvSpPr>
        <p:spPr>
          <a:xfrm>
            <a:off x="0" y="1660515"/>
            <a:ext cx="5514975" cy="260604"/>
          </a:xfrm>
          <a:prstGeom prst="rect">
            <a:avLst/>
          </a:prstGeom>
          <a:solidFill>
            <a:srgbClr val="002F5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gradFill flip="none" rotWithShape="1">
                <a:gsLst>
                  <a:gs pos="0">
                    <a:srgbClr val="002647"/>
                  </a:gs>
                  <a:gs pos="97000">
                    <a:srgbClr val="00427B"/>
                  </a:gs>
                </a:gsLst>
                <a:lin ang="16200000" scaled="1"/>
                <a:tileRect/>
              </a:gradFill>
            </a:endParaRPr>
          </a:p>
        </p:txBody>
      </p:sp>
      <p:sp>
        <p:nvSpPr>
          <p:cNvPr id="10" name="Rectangle 9">
            <a:extLst>
              <a:ext uri="{FF2B5EF4-FFF2-40B4-BE49-F238E27FC236}">
                <a16:creationId xmlns:a16="http://schemas.microsoft.com/office/drawing/2014/main" id="{94DB4FA1-4B64-9742-A956-F5A105507032}"/>
              </a:ext>
            </a:extLst>
          </p:cNvPr>
          <p:cNvSpPr/>
          <p:nvPr/>
        </p:nvSpPr>
        <p:spPr>
          <a:xfrm>
            <a:off x="6063522" y="4816050"/>
            <a:ext cx="1543051" cy="196208"/>
          </a:xfrm>
          <a:prstGeom prst="rect">
            <a:avLst/>
          </a:prstGeom>
        </p:spPr>
        <p:txBody>
          <a:bodyPr wrap="none" rIns="0">
            <a:spAutoFit/>
          </a:bodyPr>
          <a:lstStyle/>
          <a:p>
            <a:pPr algn="r"/>
            <a:r>
              <a:rPr lang="en-US" sz="675" b="1" dirty="0">
                <a:solidFill>
                  <a:srgbClr val="0066B2"/>
                </a:solidFill>
                <a:latin typeface="Arial" panose="020B0604020202020204" pitchFamily="34" charset="0"/>
              </a:rPr>
              <a:t>Speaker</a:t>
            </a:r>
            <a:r>
              <a:rPr lang="en-US" sz="675" b="1" dirty="0">
                <a:latin typeface="Arial" panose="020B0604020202020204" pitchFamily="34" charset="0"/>
              </a:rPr>
              <a:t>  </a:t>
            </a:r>
            <a:r>
              <a:rPr lang="en-US" sz="675" dirty="0">
                <a:latin typeface="Arial" panose="020B0604020202020204" pitchFamily="34" charset="0"/>
              </a:rPr>
              <a:t>Name  |</a:t>
            </a:r>
            <a:r>
              <a:rPr lang="en-US" sz="675" b="1" dirty="0">
                <a:latin typeface="Arial" panose="020B0604020202020204" pitchFamily="34" charset="0"/>
              </a:rPr>
              <a:t>  </a:t>
            </a:r>
            <a:r>
              <a:rPr lang="en-US" sz="675" b="1" dirty="0">
                <a:solidFill>
                  <a:srgbClr val="0066B2"/>
                </a:solidFill>
                <a:latin typeface="Arial" panose="020B0604020202020204" pitchFamily="34" charset="0"/>
              </a:rPr>
              <a:t>Date</a:t>
            </a:r>
            <a:r>
              <a:rPr lang="en-US" sz="675" b="1" dirty="0">
                <a:latin typeface="Arial" panose="020B0604020202020204" pitchFamily="34" charset="0"/>
              </a:rPr>
              <a:t>  </a:t>
            </a:r>
            <a:r>
              <a:rPr lang="en-US" sz="675" dirty="0" smtClean="0">
                <a:latin typeface="Arial" panose="020B0604020202020204" pitchFamily="34" charset="0"/>
              </a:rPr>
              <a:t>xxx, </a:t>
            </a:r>
            <a:r>
              <a:rPr lang="en-US" sz="675" dirty="0" err="1" smtClean="0">
                <a:latin typeface="Arial" panose="020B0604020202020204" pitchFamily="34" charset="0"/>
              </a:rPr>
              <a:t>yy</a:t>
            </a:r>
            <a:r>
              <a:rPr lang="en-US" sz="675" dirty="0" smtClean="0">
                <a:latin typeface="Arial" panose="020B0604020202020204" pitchFamily="34" charset="0"/>
              </a:rPr>
              <a:t> 2021</a:t>
            </a:r>
            <a:endParaRPr lang="en-US" sz="675" dirty="0">
              <a:latin typeface="Arial" panose="020B0604020202020204" pitchFamily="34" charset="0"/>
            </a:endParaRPr>
          </a:p>
        </p:txBody>
      </p:sp>
      <p:pic>
        <p:nvPicPr>
          <p:cNvPr id="5" name="Picture Placeholder 4"/>
          <p:cNvPicPr>
            <a:picLocks noGrp="1" noChangeAspect="1"/>
          </p:cNvPicPr>
          <p:nvPr>
            <p:ph type="pic" sz="quarter" idx="10"/>
          </p:nvPr>
        </p:nvPicPr>
        <p:blipFill>
          <a:blip r:embed="rId3"/>
          <a:srcRect t="40" b="40"/>
          <a:stretch>
            <a:fillRect/>
          </a:stretch>
        </p:blipFill>
        <p:spPr>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5698290" y="1921119"/>
            <a:ext cx="2822693" cy="2755631"/>
          </a:xfrm>
          <a:prstGeom prst="rect">
            <a:avLst/>
          </a:prstGeom>
        </p:spPr>
      </p:pic>
    </p:spTree>
    <p:extLst>
      <p:ext uri="{BB962C8B-B14F-4D97-AF65-F5344CB8AC3E}">
        <p14:creationId xmlns:p14="http://schemas.microsoft.com/office/powerpoint/2010/main" val="361065517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005D-CC6C-7245-A44F-880E9FC2E966}"/>
              </a:ext>
            </a:extLst>
          </p:cNvPr>
          <p:cNvSpPr>
            <a:spLocks noGrp="1"/>
          </p:cNvSpPr>
          <p:nvPr>
            <p:ph type="title"/>
          </p:nvPr>
        </p:nvSpPr>
        <p:spPr>
          <a:xfrm>
            <a:off x="204444" y="871610"/>
            <a:ext cx="8723548" cy="312975"/>
          </a:xfrm>
        </p:spPr>
        <p:txBody>
          <a:bodyPr/>
          <a:lstStyle/>
          <a:p>
            <a:r>
              <a:rPr lang="en-US" dirty="0"/>
              <a:t>DRIVES &amp; HARMONICS</a:t>
            </a:r>
          </a:p>
        </p:txBody>
      </p:sp>
      <p:sp>
        <p:nvSpPr>
          <p:cNvPr id="4" name="Text Placeholder 3">
            <a:extLst>
              <a:ext uri="{FF2B5EF4-FFF2-40B4-BE49-F238E27FC236}">
                <a16:creationId xmlns:a16="http://schemas.microsoft.com/office/drawing/2014/main" id="{64907A20-AD91-1149-9557-ACDD9207CEE2}"/>
              </a:ext>
            </a:extLst>
          </p:cNvPr>
          <p:cNvSpPr>
            <a:spLocks noGrp="1"/>
          </p:cNvSpPr>
          <p:nvPr>
            <p:ph type="body" idx="13"/>
          </p:nvPr>
        </p:nvSpPr>
        <p:spPr>
          <a:xfrm>
            <a:off x="204444" y="1644927"/>
            <a:ext cx="8723548" cy="482045"/>
          </a:xfrm>
        </p:spPr>
        <p:txBody>
          <a:bodyPr/>
          <a:lstStyle/>
          <a:p>
            <a:r>
              <a:rPr lang="en-US" dirty="0" smtClean="0">
                <a:solidFill>
                  <a:srgbClr val="0056B9"/>
                </a:solidFill>
              </a:rPr>
              <a:t>Conventional Drive</a:t>
            </a:r>
            <a:endParaRPr lang="en-US" dirty="0">
              <a:solidFill>
                <a:srgbClr val="0056B9"/>
              </a:solidFill>
            </a:endParaRPr>
          </a:p>
        </p:txBody>
      </p:sp>
      <p:sp>
        <p:nvSpPr>
          <p:cNvPr id="5" name="Slide Number Placeholder 4">
            <a:extLst>
              <a:ext uri="{FF2B5EF4-FFF2-40B4-BE49-F238E27FC236}">
                <a16:creationId xmlns:a16="http://schemas.microsoft.com/office/drawing/2014/main" id="{89EFB5C1-56BD-B34E-ADE4-7ED2B1A0543F}"/>
              </a:ext>
            </a:extLst>
          </p:cNvPr>
          <p:cNvSpPr>
            <a:spLocks noGrp="1"/>
          </p:cNvSpPr>
          <p:nvPr>
            <p:ph type="sldNum" sz="quarter" idx="12"/>
          </p:nvPr>
        </p:nvSpPr>
        <p:spPr/>
        <p:txBody>
          <a:bodyPr/>
          <a:lstStyle/>
          <a:p>
            <a:fld id="{F1EC2A1A-2CF9-2B48-957E-C49E111F3EA0}" type="slidenum">
              <a:rPr lang="en-US" smtClean="0"/>
              <a:pPr/>
              <a:t>10</a:t>
            </a:fld>
            <a:endParaRPr lang="en-US" sz="675" dirty="0"/>
          </a:p>
        </p:txBody>
      </p:sp>
      <p:sp>
        <p:nvSpPr>
          <p:cNvPr id="7" name="Title 1">
            <a:extLst>
              <a:ext uri="{FF2B5EF4-FFF2-40B4-BE49-F238E27FC236}">
                <a16:creationId xmlns:a16="http://schemas.microsoft.com/office/drawing/2014/main" id="{11B08A0B-9E78-ED46-9340-BDD861C41484}"/>
              </a:ext>
            </a:extLst>
          </p:cNvPr>
          <p:cNvSpPr txBox="1">
            <a:spLocks/>
          </p:cNvSpPr>
          <p:nvPr/>
        </p:nvSpPr>
        <p:spPr>
          <a:xfrm>
            <a:off x="457200" y="289558"/>
            <a:ext cx="3852407" cy="624122"/>
          </a:xfrm>
          <a:prstGeom prst="rect">
            <a:avLst/>
          </a:prstGeom>
        </p:spPr>
        <p:txBody>
          <a:bodyPr vert="horz" lIns="91440" tIns="45720" rIns="91440" bIns="45720" rtlCol="0" anchor="ctr">
            <a:noAutofit/>
          </a:bodyPr>
          <a:lstStyle>
            <a:lvl1pPr algn="l" defTabSz="685800" rtl="0" eaLnBrk="1" latinLnBrk="0" hangingPunct="1">
              <a:lnSpc>
                <a:spcPts val="3200"/>
              </a:lnSpc>
              <a:spcBef>
                <a:spcPct val="0"/>
              </a:spcBef>
              <a:buNone/>
              <a:defRPr sz="3200" b="1" i="0" kern="1200">
                <a:solidFill>
                  <a:srgbClr val="002F5F"/>
                </a:solidFill>
                <a:latin typeface="Arial Black" panose="020B0604020202020204" pitchFamily="34" charset="0"/>
                <a:ea typeface="+mj-ea"/>
                <a:cs typeface="Arial Black" panose="020B0604020202020204" pitchFamily="34" charset="0"/>
              </a:defRPr>
            </a:lvl1pPr>
          </a:lstStyle>
          <a:p>
            <a:endParaRPr lang="en-US" dirty="0"/>
          </a:p>
        </p:txBody>
      </p:sp>
      <p:sp>
        <p:nvSpPr>
          <p:cNvPr id="9" name="Content Placeholder 2">
            <a:extLst>
              <a:ext uri="{FF2B5EF4-FFF2-40B4-BE49-F238E27FC236}">
                <a16:creationId xmlns:a16="http://schemas.microsoft.com/office/drawing/2014/main" id="{F9AE1795-9669-B241-AA30-EBDB42C1BAC4}"/>
              </a:ext>
            </a:extLst>
          </p:cNvPr>
          <p:cNvSpPr txBox="1">
            <a:spLocks/>
          </p:cNvSpPr>
          <p:nvPr/>
        </p:nvSpPr>
        <p:spPr>
          <a:xfrm>
            <a:off x="544606" y="1047750"/>
            <a:ext cx="5475194" cy="533400"/>
          </a:xfrm>
          <a:prstGeom prst="rect">
            <a:avLst/>
          </a:prstGeom>
          <a:noFill/>
        </p:spPr>
        <p:txBody>
          <a:bodyPr vert="horz" lIns="91440" tIns="45720" rIns="91440" bIns="45720" rtlCol="0">
            <a:normAutofit/>
          </a:bodyPr>
          <a:lst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2" indent="0">
              <a:buFont typeface="Arial" panose="020B0604020202020204" pitchFamily="34" charset="0"/>
              <a:buNone/>
            </a:pPr>
            <a:endParaRPr lang="en-US" b="1" dirty="0">
              <a:solidFill>
                <a:srgbClr val="0056B9"/>
              </a:solidFill>
            </a:endParaRPr>
          </a:p>
        </p:txBody>
      </p:sp>
      <p:sp>
        <p:nvSpPr>
          <p:cNvPr id="23" name="Rectangle 22">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sp>
        <p:nvSpPr>
          <p:cNvPr id="210" name="Rounded Rectangle 209">
            <a:extLst>
              <a:ext uri="{FF2B5EF4-FFF2-40B4-BE49-F238E27FC236}">
                <a16:creationId xmlns:a16="http://schemas.microsoft.com/office/drawing/2014/main" id="{41CA3D5E-5954-1B4B-A304-83CE4C4ECF8A}"/>
              </a:ext>
            </a:extLst>
          </p:cNvPr>
          <p:cNvSpPr/>
          <p:nvPr/>
        </p:nvSpPr>
        <p:spPr>
          <a:xfrm>
            <a:off x="4006098" y="2021545"/>
            <a:ext cx="423122" cy="2005559"/>
          </a:xfrm>
          <a:prstGeom prst="roundRect">
            <a:avLst/>
          </a:prstGeom>
          <a:solidFill>
            <a:srgbClr val="F5702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252" eaLnBrk="1" fontAlgn="auto" hangingPunct="1">
              <a:spcBef>
                <a:spcPts val="0"/>
              </a:spcBef>
              <a:spcAft>
                <a:spcPts val="0"/>
              </a:spcAft>
            </a:pPr>
            <a:endParaRPr kumimoji="1" lang="en-US" sz="1500" dirty="0">
              <a:solidFill>
                <a:prstClr val="white"/>
              </a:solidFill>
            </a:endParaRPr>
          </a:p>
        </p:txBody>
      </p:sp>
      <p:sp>
        <p:nvSpPr>
          <p:cNvPr id="211" name="Rounded Rectangle 210">
            <a:extLst>
              <a:ext uri="{FF2B5EF4-FFF2-40B4-BE49-F238E27FC236}">
                <a16:creationId xmlns:a16="http://schemas.microsoft.com/office/drawing/2014/main" id="{41CA3D5E-5954-1B4B-A304-83CE4C4ECF8A}"/>
              </a:ext>
            </a:extLst>
          </p:cNvPr>
          <p:cNvSpPr/>
          <p:nvPr/>
        </p:nvSpPr>
        <p:spPr>
          <a:xfrm>
            <a:off x="2787022" y="1993559"/>
            <a:ext cx="846822" cy="2046839"/>
          </a:xfrm>
          <a:prstGeom prst="roundRect">
            <a:avLst/>
          </a:prstGeom>
          <a:solidFill>
            <a:srgbClr val="F5702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252" eaLnBrk="1" fontAlgn="auto" hangingPunct="1">
              <a:spcBef>
                <a:spcPts val="0"/>
              </a:spcBef>
              <a:spcAft>
                <a:spcPts val="0"/>
              </a:spcAft>
            </a:pPr>
            <a:endParaRPr kumimoji="1" lang="en-US" sz="1500" dirty="0">
              <a:solidFill>
                <a:prstClr val="white"/>
              </a:solidFill>
            </a:endParaRPr>
          </a:p>
        </p:txBody>
      </p:sp>
      <p:sp>
        <p:nvSpPr>
          <p:cNvPr id="212" name="Rounded Rectangle 211">
            <a:extLst>
              <a:ext uri="{FF2B5EF4-FFF2-40B4-BE49-F238E27FC236}">
                <a16:creationId xmlns:a16="http://schemas.microsoft.com/office/drawing/2014/main" id="{41CA3D5E-5954-1B4B-A304-83CE4C4ECF8A}"/>
              </a:ext>
            </a:extLst>
          </p:cNvPr>
          <p:cNvSpPr/>
          <p:nvPr/>
        </p:nvSpPr>
        <p:spPr>
          <a:xfrm>
            <a:off x="4753472" y="1980266"/>
            <a:ext cx="1394952" cy="2046839"/>
          </a:xfrm>
          <a:prstGeom prst="roundRect">
            <a:avLst/>
          </a:prstGeom>
          <a:solidFill>
            <a:srgbClr val="F5702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252" eaLnBrk="1" fontAlgn="auto" hangingPunct="1">
              <a:spcBef>
                <a:spcPts val="0"/>
              </a:spcBef>
              <a:spcAft>
                <a:spcPts val="0"/>
              </a:spcAft>
            </a:pPr>
            <a:endParaRPr kumimoji="1" lang="en-US" sz="1500" dirty="0">
              <a:solidFill>
                <a:prstClr val="white"/>
              </a:solidFill>
            </a:endParaRPr>
          </a:p>
        </p:txBody>
      </p:sp>
      <p:sp>
        <p:nvSpPr>
          <p:cNvPr id="213" name="Rectangle 212"/>
          <p:cNvSpPr/>
          <p:nvPr/>
        </p:nvSpPr>
        <p:spPr>
          <a:xfrm>
            <a:off x="3973822" y="4110536"/>
            <a:ext cx="550152" cy="507831"/>
          </a:xfrm>
          <a:prstGeom prst="rect">
            <a:avLst/>
          </a:prstGeom>
        </p:spPr>
        <p:txBody>
          <a:bodyPr wrap="none">
            <a:spAutoFit/>
          </a:bodyPr>
          <a:lstStyle/>
          <a:p>
            <a:pPr algn="ctr"/>
            <a:r>
              <a:rPr lang="en-US" b="1" dirty="0" smtClean="0">
                <a:solidFill>
                  <a:srgbClr val="F57020"/>
                </a:solidFill>
              </a:rPr>
              <a:t>DC</a:t>
            </a:r>
          </a:p>
          <a:p>
            <a:pPr algn="ctr"/>
            <a:r>
              <a:rPr lang="en-US" b="1" dirty="0" smtClean="0">
                <a:solidFill>
                  <a:srgbClr val="F57020"/>
                </a:solidFill>
              </a:rPr>
              <a:t>BUS</a:t>
            </a:r>
            <a:endParaRPr lang="en-US" b="1" dirty="0"/>
          </a:p>
        </p:txBody>
      </p:sp>
      <p:sp>
        <p:nvSpPr>
          <p:cNvPr id="214" name="Rectangle 213"/>
          <p:cNvSpPr/>
          <p:nvPr/>
        </p:nvSpPr>
        <p:spPr>
          <a:xfrm>
            <a:off x="2775926" y="4110536"/>
            <a:ext cx="857927" cy="507831"/>
          </a:xfrm>
          <a:prstGeom prst="rect">
            <a:avLst/>
          </a:prstGeom>
        </p:spPr>
        <p:txBody>
          <a:bodyPr wrap="none">
            <a:spAutoFit/>
          </a:bodyPr>
          <a:lstStyle/>
          <a:p>
            <a:pPr algn="ctr"/>
            <a:r>
              <a:rPr lang="en-US" b="1" dirty="0" smtClean="0">
                <a:solidFill>
                  <a:srgbClr val="F57020"/>
                </a:solidFill>
              </a:rPr>
              <a:t>DIODE</a:t>
            </a:r>
          </a:p>
          <a:p>
            <a:pPr algn="ctr"/>
            <a:r>
              <a:rPr lang="en-US" b="1" dirty="0" smtClean="0">
                <a:solidFill>
                  <a:srgbClr val="F57020"/>
                </a:solidFill>
              </a:rPr>
              <a:t>BRIDGE</a:t>
            </a:r>
            <a:endParaRPr lang="en-US" b="1" dirty="0"/>
          </a:p>
        </p:txBody>
      </p:sp>
      <p:sp>
        <p:nvSpPr>
          <p:cNvPr id="215" name="Rectangle 214"/>
          <p:cNvSpPr/>
          <p:nvPr/>
        </p:nvSpPr>
        <p:spPr>
          <a:xfrm>
            <a:off x="5022087" y="4110536"/>
            <a:ext cx="896399" cy="507831"/>
          </a:xfrm>
          <a:prstGeom prst="rect">
            <a:avLst/>
          </a:prstGeom>
        </p:spPr>
        <p:txBody>
          <a:bodyPr wrap="none">
            <a:spAutoFit/>
          </a:bodyPr>
          <a:lstStyle/>
          <a:p>
            <a:pPr algn="ctr"/>
            <a:r>
              <a:rPr lang="en-US" b="1" dirty="0" smtClean="0">
                <a:solidFill>
                  <a:srgbClr val="F57020"/>
                </a:solidFill>
              </a:rPr>
              <a:t>OUTPUT</a:t>
            </a:r>
          </a:p>
          <a:p>
            <a:pPr algn="ctr"/>
            <a:r>
              <a:rPr lang="en-US" b="1" dirty="0" smtClean="0">
                <a:solidFill>
                  <a:srgbClr val="F57020"/>
                </a:solidFill>
              </a:rPr>
              <a:t>IGBT</a:t>
            </a:r>
          </a:p>
        </p:txBody>
      </p:sp>
      <p:pic>
        <p:nvPicPr>
          <p:cNvPr id="12" name="Picture 11"/>
          <p:cNvPicPr>
            <a:picLocks noChangeAspect="1"/>
          </p:cNvPicPr>
          <p:nvPr/>
        </p:nvPicPr>
        <p:blipFill>
          <a:blip r:embed="rId3"/>
          <a:stretch>
            <a:fillRect/>
          </a:stretch>
        </p:blipFill>
        <p:spPr>
          <a:xfrm>
            <a:off x="1652688" y="1737905"/>
            <a:ext cx="5407621" cy="2237426"/>
          </a:xfrm>
          <a:prstGeom prst="rect">
            <a:avLst/>
          </a:prstGeom>
        </p:spPr>
      </p:pic>
    </p:spTree>
    <p:extLst>
      <p:ext uri="{BB962C8B-B14F-4D97-AF65-F5344CB8AC3E}">
        <p14:creationId xmlns:p14="http://schemas.microsoft.com/office/powerpoint/2010/main" val="543417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4"/>
                                        </p:tgtEl>
                                        <p:attrNameLst>
                                          <p:attrName>style.visibility</p:attrName>
                                        </p:attrNameLst>
                                      </p:cBhvr>
                                      <p:to>
                                        <p:strVal val="visible"/>
                                      </p:to>
                                    </p:set>
                                    <p:animEffect transition="in" filter="fade">
                                      <p:cBhvr>
                                        <p:cTn id="10" dur="500"/>
                                        <p:tgtEl>
                                          <p:spTgt spid="2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
                                        </p:tgtEl>
                                        <p:attrNameLst>
                                          <p:attrName>style.visibility</p:attrName>
                                        </p:attrNameLst>
                                      </p:cBhvr>
                                      <p:to>
                                        <p:strVal val="visible"/>
                                      </p:to>
                                    </p:set>
                                    <p:animEffect transition="in" filter="fade">
                                      <p:cBhvr>
                                        <p:cTn id="13"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4" grpId="0"/>
      <p:bldP spid="2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005D-CC6C-7245-A44F-880E9FC2E966}"/>
              </a:ext>
            </a:extLst>
          </p:cNvPr>
          <p:cNvSpPr>
            <a:spLocks noGrp="1"/>
          </p:cNvSpPr>
          <p:nvPr>
            <p:ph type="title"/>
          </p:nvPr>
        </p:nvSpPr>
        <p:spPr>
          <a:xfrm>
            <a:off x="204444" y="871610"/>
            <a:ext cx="8723548" cy="312975"/>
          </a:xfrm>
        </p:spPr>
        <p:txBody>
          <a:bodyPr/>
          <a:lstStyle/>
          <a:p>
            <a:r>
              <a:rPr lang="en-US" dirty="0"/>
              <a:t>DRIVES &amp; HARMONICS</a:t>
            </a:r>
          </a:p>
        </p:txBody>
      </p:sp>
      <p:sp>
        <p:nvSpPr>
          <p:cNvPr id="3" name="Content Placeholder 2">
            <a:extLst>
              <a:ext uri="{FF2B5EF4-FFF2-40B4-BE49-F238E27FC236}">
                <a16:creationId xmlns:a16="http://schemas.microsoft.com/office/drawing/2014/main" id="{59778C45-6C3F-8546-9826-DD553ADD7136}"/>
              </a:ext>
            </a:extLst>
          </p:cNvPr>
          <p:cNvSpPr>
            <a:spLocks noGrp="1"/>
          </p:cNvSpPr>
          <p:nvPr>
            <p:ph idx="1"/>
          </p:nvPr>
        </p:nvSpPr>
        <p:spPr>
          <a:xfrm>
            <a:off x="204444" y="2134463"/>
            <a:ext cx="3565637" cy="1768119"/>
          </a:xfrm>
        </p:spPr>
        <p:txBody>
          <a:bodyPr/>
          <a:lstStyle/>
          <a:p>
            <a:r>
              <a:rPr lang="en-US" dirty="0" smtClean="0"/>
              <a:t>A diode is like a check valve</a:t>
            </a:r>
          </a:p>
          <a:p>
            <a:r>
              <a:rPr lang="en-US" dirty="0" smtClean="0"/>
              <a:t>Water flows when pressure hits a certain level</a:t>
            </a:r>
            <a:endParaRPr lang="en-US" dirty="0"/>
          </a:p>
        </p:txBody>
      </p:sp>
      <p:sp>
        <p:nvSpPr>
          <p:cNvPr id="4" name="Text Placeholder 3">
            <a:extLst>
              <a:ext uri="{FF2B5EF4-FFF2-40B4-BE49-F238E27FC236}">
                <a16:creationId xmlns:a16="http://schemas.microsoft.com/office/drawing/2014/main" id="{64907A20-AD91-1149-9557-ACDD9207CEE2}"/>
              </a:ext>
            </a:extLst>
          </p:cNvPr>
          <p:cNvSpPr>
            <a:spLocks noGrp="1"/>
          </p:cNvSpPr>
          <p:nvPr>
            <p:ph type="body" idx="13"/>
          </p:nvPr>
        </p:nvSpPr>
        <p:spPr>
          <a:xfrm>
            <a:off x="204444" y="1644927"/>
            <a:ext cx="8723548" cy="482045"/>
          </a:xfrm>
        </p:spPr>
        <p:txBody>
          <a:bodyPr/>
          <a:lstStyle/>
          <a:p>
            <a:r>
              <a:rPr lang="en-US" dirty="0" smtClean="0">
                <a:solidFill>
                  <a:srgbClr val="0056B9"/>
                </a:solidFill>
              </a:rPr>
              <a:t>What is a diode?</a:t>
            </a:r>
            <a:endParaRPr lang="en-US" dirty="0">
              <a:solidFill>
                <a:srgbClr val="0056B9"/>
              </a:solidFill>
            </a:endParaRPr>
          </a:p>
        </p:txBody>
      </p:sp>
      <p:sp>
        <p:nvSpPr>
          <p:cNvPr id="5" name="Slide Number Placeholder 4">
            <a:extLst>
              <a:ext uri="{FF2B5EF4-FFF2-40B4-BE49-F238E27FC236}">
                <a16:creationId xmlns:a16="http://schemas.microsoft.com/office/drawing/2014/main" id="{89EFB5C1-56BD-B34E-ADE4-7ED2B1A0543F}"/>
              </a:ext>
            </a:extLst>
          </p:cNvPr>
          <p:cNvSpPr>
            <a:spLocks noGrp="1"/>
          </p:cNvSpPr>
          <p:nvPr>
            <p:ph type="sldNum" sz="quarter" idx="12"/>
          </p:nvPr>
        </p:nvSpPr>
        <p:spPr/>
        <p:txBody>
          <a:bodyPr/>
          <a:lstStyle/>
          <a:p>
            <a:fld id="{F1EC2A1A-2CF9-2B48-957E-C49E111F3EA0}" type="slidenum">
              <a:rPr lang="en-US" smtClean="0"/>
              <a:pPr/>
              <a:t>11</a:t>
            </a:fld>
            <a:endParaRPr lang="en-US" sz="675" dirty="0"/>
          </a:p>
        </p:txBody>
      </p:sp>
      <p:sp>
        <p:nvSpPr>
          <p:cNvPr id="7" name="Title 1">
            <a:extLst>
              <a:ext uri="{FF2B5EF4-FFF2-40B4-BE49-F238E27FC236}">
                <a16:creationId xmlns:a16="http://schemas.microsoft.com/office/drawing/2014/main" id="{11B08A0B-9E78-ED46-9340-BDD861C41484}"/>
              </a:ext>
            </a:extLst>
          </p:cNvPr>
          <p:cNvSpPr txBox="1">
            <a:spLocks/>
          </p:cNvSpPr>
          <p:nvPr/>
        </p:nvSpPr>
        <p:spPr>
          <a:xfrm>
            <a:off x="457200" y="289558"/>
            <a:ext cx="3852407" cy="624122"/>
          </a:xfrm>
          <a:prstGeom prst="rect">
            <a:avLst/>
          </a:prstGeom>
        </p:spPr>
        <p:txBody>
          <a:bodyPr vert="horz" lIns="91440" tIns="45720" rIns="91440" bIns="45720" rtlCol="0" anchor="ctr">
            <a:noAutofit/>
          </a:bodyPr>
          <a:lstStyle>
            <a:lvl1pPr algn="l" defTabSz="685800" rtl="0" eaLnBrk="1" latinLnBrk="0" hangingPunct="1">
              <a:lnSpc>
                <a:spcPts val="3200"/>
              </a:lnSpc>
              <a:spcBef>
                <a:spcPct val="0"/>
              </a:spcBef>
              <a:buNone/>
              <a:defRPr sz="3200" b="1" i="0" kern="1200">
                <a:solidFill>
                  <a:srgbClr val="002F5F"/>
                </a:solidFill>
                <a:latin typeface="Arial Black" panose="020B0604020202020204" pitchFamily="34" charset="0"/>
                <a:ea typeface="+mj-ea"/>
                <a:cs typeface="Arial Black" panose="020B0604020202020204" pitchFamily="34" charset="0"/>
              </a:defRPr>
            </a:lvl1pPr>
          </a:lstStyle>
          <a:p>
            <a:endParaRPr lang="en-US" dirty="0"/>
          </a:p>
        </p:txBody>
      </p:sp>
      <p:sp>
        <p:nvSpPr>
          <p:cNvPr id="9" name="Content Placeholder 2">
            <a:extLst>
              <a:ext uri="{FF2B5EF4-FFF2-40B4-BE49-F238E27FC236}">
                <a16:creationId xmlns:a16="http://schemas.microsoft.com/office/drawing/2014/main" id="{F9AE1795-9669-B241-AA30-EBDB42C1BAC4}"/>
              </a:ext>
            </a:extLst>
          </p:cNvPr>
          <p:cNvSpPr txBox="1">
            <a:spLocks/>
          </p:cNvSpPr>
          <p:nvPr/>
        </p:nvSpPr>
        <p:spPr>
          <a:xfrm>
            <a:off x="544606" y="1047750"/>
            <a:ext cx="5475194" cy="533400"/>
          </a:xfrm>
          <a:prstGeom prst="rect">
            <a:avLst/>
          </a:prstGeom>
          <a:noFill/>
        </p:spPr>
        <p:txBody>
          <a:bodyPr vert="horz" lIns="91440" tIns="45720" rIns="91440" bIns="45720" rtlCol="0">
            <a:normAutofit/>
          </a:bodyPr>
          <a:lst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2" indent="0">
              <a:buFont typeface="Arial" panose="020B0604020202020204" pitchFamily="34" charset="0"/>
              <a:buNone/>
            </a:pPr>
            <a:endParaRPr lang="en-US" b="1" dirty="0">
              <a:solidFill>
                <a:srgbClr val="0056B9"/>
              </a:solidFill>
            </a:endParaRPr>
          </a:p>
        </p:txBody>
      </p:sp>
      <p:sp>
        <p:nvSpPr>
          <p:cNvPr id="23" name="Rectangle 22">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pic>
        <p:nvPicPr>
          <p:cNvPr id="28674" name="Picture 2" descr="Check valve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14179" y="1399060"/>
            <a:ext cx="3071062" cy="305570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a:stretch>
            <a:fillRect/>
          </a:stretch>
        </p:blipFill>
        <p:spPr>
          <a:xfrm>
            <a:off x="1055385" y="2926914"/>
            <a:ext cx="3036071" cy="1109568"/>
          </a:xfrm>
          <a:prstGeom prst="rect">
            <a:avLst/>
          </a:prstGeom>
        </p:spPr>
      </p:pic>
    </p:spTree>
    <p:extLst>
      <p:ext uri="{BB962C8B-B14F-4D97-AF65-F5344CB8AC3E}">
        <p14:creationId xmlns:p14="http://schemas.microsoft.com/office/powerpoint/2010/main" val="219165414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B4BF0F1-9C12-3A4B-9779-22E46151F94B}"/>
              </a:ext>
            </a:extLst>
          </p:cNvPr>
          <p:cNvSpPr/>
          <p:nvPr/>
        </p:nvSpPr>
        <p:spPr>
          <a:xfrm>
            <a:off x="5536128" y="39324"/>
            <a:ext cx="3607871" cy="2630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42005D-CC6C-7245-A44F-880E9FC2E966}"/>
              </a:ext>
            </a:extLst>
          </p:cNvPr>
          <p:cNvSpPr>
            <a:spLocks noGrp="1"/>
          </p:cNvSpPr>
          <p:nvPr>
            <p:ph type="title"/>
          </p:nvPr>
        </p:nvSpPr>
        <p:spPr>
          <a:xfrm>
            <a:off x="204444" y="871610"/>
            <a:ext cx="8723548" cy="312975"/>
          </a:xfrm>
        </p:spPr>
        <p:txBody>
          <a:bodyPr/>
          <a:lstStyle/>
          <a:p>
            <a:r>
              <a:rPr lang="en-US" dirty="0"/>
              <a:t>DRIVES &amp; HARMONICS</a:t>
            </a:r>
          </a:p>
        </p:txBody>
      </p:sp>
      <p:sp>
        <p:nvSpPr>
          <p:cNvPr id="3" name="Content Placeholder 2">
            <a:extLst>
              <a:ext uri="{FF2B5EF4-FFF2-40B4-BE49-F238E27FC236}">
                <a16:creationId xmlns:a16="http://schemas.microsoft.com/office/drawing/2014/main" id="{59778C45-6C3F-8546-9826-DD553ADD7136}"/>
              </a:ext>
            </a:extLst>
          </p:cNvPr>
          <p:cNvSpPr>
            <a:spLocks noGrp="1"/>
          </p:cNvSpPr>
          <p:nvPr>
            <p:ph idx="1"/>
          </p:nvPr>
        </p:nvSpPr>
        <p:spPr>
          <a:xfrm>
            <a:off x="204444" y="2134463"/>
            <a:ext cx="8723548" cy="1768119"/>
          </a:xfrm>
        </p:spPr>
        <p:txBody>
          <a:bodyPr/>
          <a:lstStyle/>
          <a:p>
            <a:r>
              <a:rPr lang="en-US" dirty="0"/>
              <a:t>Current Draw Only Occurs When</a:t>
            </a:r>
          </a:p>
          <a:p>
            <a:pPr lvl="1"/>
            <a:r>
              <a:rPr lang="en-US" dirty="0"/>
              <a:t>AC voltage &gt; DC Voltage</a:t>
            </a:r>
          </a:p>
          <a:p>
            <a:r>
              <a:rPr lang="en-US" dirty="0"/>
              <a:t>AC &gt; DC?</a:t>
            </a:r>
          </a:p>
          <a:p>
            <a:pPr lvl="1"/>
            <a:r>
              <a:rPr lang="en-US" dirty="0"/>
              <a:t>+/- Peaks of AC Voltage</a:t>
            </a:r>
          </a:p>
          <a:p>
            <a:pPr lvl="1"/>
            <a:r>
              <a:rPr lang="en-US" dirty="0"/>
              <a:t>Resulting Current Draw is Non-Linear</a:t>
            </a:r>
          </a:p>
        </p:txBody>
      </p:sp>
      <p:sp>
        <p:nvSpPr>
          <p:cNvPr id="4" name="Text Placeholder 3">
            <a:extLst>
              <a:ext uri="{FF2B5EF4-FFF2-40B4-BE49-F238E27FC236}">
                <a16:creationId xmlns:a16="http://schemas.microsoft.com/office/drawing/2014/main" id="{64907A20-AD91-1149-9557-ACDD9207CEE2}"/>
              </a:ext>
            </a:extLst>
          </p:cNvPr>
          <p:cNvSpPr>
            <a:spLocks noGrp="1"/>
          </p:cNvSpPr>
          <p:nvPr>
            <p:ph type="body" idx="13"/>
          </p:nvPr>
        </p:nvSpPr>
        <p:spPr>
          <a:xfrm>
            <a:off x="204444" y="1644927"/>
            <a:ext cx="8723548" cy="482045"/>
          </a:xfrm>
        </p:spPr>
        <p:txBody>
          <a:bodyPr/>
          <a:lstStyle/>
          <a:p>
            <a:r>
              <a:rPr lang="en-US" dirty="0">
                <a:solidFill>
                  <a:srgbClr val="0056B9"/>
                </a:solidFill>
              </a:rPr>
              <a:t>Drives draw line current when needed.</a:t>
            </a:r>
          </a:p>
        </p:txBody>
      </p:sp>
      <p:sp>
        <p:nvSpPr>
          <p:cNvPr id="5" name="Slide Number Placeholder 4">
            <a:extLst>
              <a:ext uri="{FF2B5EF4-FFF2-40B4-BE49-F238E27FC236}">
                <a16:creationId xmlns:a16="http://schemas.microsoft.com/office/drawing/2014/main" id="{89EFB5C1-56BD-B34E-ADE4-7ED2B1A0543F}"/>
              </a:ext>
            </a:extLst>
          </p:cNvPr>
          <p:cNvSpPr>
            <a:spLocks noGrp="1"/>
          </p:cNvSpPr>
          <p:nvPr>
            <p:ph type="sldNum" sz="quarter" idx="12"/>
          </p:nvPr>
        </p:nvSpPr>
        <p:spPr/>
        <p:txBody>
          <a:bodyPr/>
          <a:lstStyle/>
          <a:p>
            <a:fld id="{F1EC2A1A-2CF9-2B48-957E-C49E111F3EA0}" type="slidenum">
              <a:rPr lang="en-US" smtClean="0"/>
              <a:pPr/>
              <a:t>12</a:t>
            </a:fld>
            <a:endParaRPr lang="en-US" sz="675" dirty="0"/>
          </a:p>
        </p:txBody>
      </p:sp>
      <p:sp>
        <p:nvSpPr>
          <p:cNvPr id="7" name="Title 1">
            <a:extLst>
              <a:ext uri="{FF2B5EF4-FFF2-40B4-BE49-F238E27FC236}">
                <a16:creationId xmlns:a16="http://schemas.microsoft.com/office/drawing/2014/main" id="{11B08A0B-9E78-ED46-9340-BDD861C41484}"/>
              </a:ext>
            </a:extLst>
          </p:cNvPr>
          <p:cNvSpPr txBox="1">
            <a:spLocks/>
          </p:cNvSpPr>
          <p:nvPr/>
        </p:nvSpPr>
        <p:spPr>
          <a:xfrm>
            <a:off x="457200" y="289558"/>
            <a:ext cx="3852407" cy="624122"/>
          </a:xfrm>
          <a:prstGeom prst="rect">
            <a:avLst/>
          </a:prstGeom>
        </p:spPr>
        <p:txBody>
          <a:bodyPr vert="horz" lIns="91440" tIns="45720" rIns="91440" bIns="45720" rtlCol="0" anchor="ctr">
            <a:noAutofit/>
          </a:bodyPr>
          <a:lstStyle>
            <a:lvl1pPr algn="l" defTabSz="685800" rtl="0" eaLnBrk="1" latinLnBrk="0" hangingPunct="1">
              <a:lnSpc>
                <a:spcPts val="3200"/>
              </a:lnSpc>
              <a:spcBef>
                <a:spcPct val="0"/>
              </a:spcBef>
              <a:buNone/>
              <a:defRPr sz="3200" b="1" i="0" kern="1200">
                <a:solidFill>
                  <a:srgbClr val="002F5F"/>
                </a:solidFill>
                <a:latin typeface="Arial Black" panose="020B0604020202020204" pitchFamily="34" charset="0"/>
                <a:ea typeface="+mj-ea"/>
                <a:cs typeface="Arial Black" panose="020B0604020202020204" pitchFamily="34" charset="0"/>
              </a:defRPr>
            </a:lvl1pPr>
          </a:lstStyle>
          <a:p>
            <a:endParaRPr lang="en-US" dirty="0"/>
          </a:p>
        </p:txBody>
      </p:sp>
      <p:sp>
        <p:nvSpPr>
          <p:cNvPr id="9" name="Content Placeholder 2">
            <a:extLst>
              <a:ext uri="{FF2B5EF4-FFF2-40B4-BE49-F238E27FC236}">
                <a16:creationId xmlns:a16="http://schemas.microsoft.com/office/drawing/2014/main" id="{F9AE1795-9669-B241-AA30-EBDB42C1BAC4}"/>
              </a:ext>
            </a:extLst>
          </p:cNvPr>
          <p:cNvSpPr txBox="1">
            <a:spLocks/>
          </p:cNvSpPr>
          <p:nvPr/>
        </p:nvSpPr>
        <p:spPr>
          <a:xfrm>
            <a:off x="544606" y="1047750"/>
            <a:ext cx="5475194" cy="533400"/>
          </a:xfrm>
          <a:prstGeom prst="rect">
            <a:avLst/>
          </a:prstGeom>
          <a:noFill/>
        </p:spPr>
        <p:txBody>
          <a:bodyPr vert="horz" lIns="91440" tIns="45720" rIns="91440" bIns="45720" rtlCol="0">
            <a:normAutofit/>
          </a:bodyPr>
          <a:lst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2" indent="0">
              <a:buFont typeface="Arial" panose="020B0604020202020204" pitchFamily="34" charset="0"/>
              <a:buNone/>
            </a:pPr>
            <a:endParaRPr lang="en-US" b="1" dirty="0">
              <a:solidFill>
                <a:srgbClr val="0056B9"/>
              </a:solidFill>
            </a:endParaRPr>
          </a:p>
        </p:txBody>
      </p:sp>
      <p:graphicFrame>
        <p:nvGraphicFramePr>
          <p:cNvPr id="10" name="Object 9">
            <a:extLst>
              <a:ext uri="{FF2B5EF4-FFF2-40B4-BE49-F238E27FC236}">
                <a16:creationId xmlns:a16="http://schemas.microsoft.com/office/drawing/2014/main" id="{24DAF7E1-F9F4-B144-A2E4-BF1D6188C90B}"/>
              </a:ext>
            </a:extLst>
          </p:cNvPr>
          <p:cNvGraphicFramePr>
            <a:graphicFrameLocks noChangeAspect="1"/>
          </p:cNvGraphicFramePr>
          <p:nvPr>
            <p:extLst/>
          </p:nvPr>
        </p:nvGraphicFramePr>
        <p:xfrm>
          <a:off x="5536129" y="2724150"/>
          <a:ext cx="2709716" cy="1828800"/>
        </p:xfrm>
        <a:graphic>
          <a:graphicData uri="http://schemas.openxmlformats.org/presentationml/2006/ole">
            <mc:AlternateContent xmlns:mc="http://schemas.openxmlformats.org/markup-compatibility/2006">
              <mc:Choice xmlns:v="urn:schemas-microsoft-com:vml" Requires="v">
                <p:oleObj spid="_x0000_s22626" r:id="rId4" imgW="4149033" imgH="2807101" progId="">
                  <p:embed/>
                </p:oleObj>
              </mc:Choice>
              <mc:Fallback>
                <p:oleObj r:id="rId4" imgW="4149033" imgH="280710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6129" y="2724150"/>
                        <a:ext cx="2709716" cy="1828800"/>
                      </a:xfrm>
                      <a:prstGeom prst="rect">
                        <a:avLst/>
                      </a:prstGeom>
                      <a:noFill/>
                      <a:ln>
                        <a:noFill/>
                      </a:ln>
                    </p:spPr>
                  </p:pic>
                </p:oleObj>
              </mc:Fallback>
            </mc:AlternateContent>
          </a:graphicData>
        </a:graphic>
      </p:graphicFrame>
      <p:graphicFrame>
        <p:nvGraphicFramePr>
          <p:cNvPr id="11" name="Object 10">
            <a:extLst>
              <a:ext uri="{FF2B5EF4-FFF2-40B4-BE49-F238E27FC236}">
                <a16:creationId xmlns:a16="http://schemas.microsoft.com/office/drawing/2014/main" id="{C72484DF-B51F-974A-80B6-CC27C3481B89}"/>
              </a:ext>
            </a:extLst>
          </p:cNvPr>
          <p:cNvGraphicFramePr>
            <a:graphicFrameLocks noChangeAspect="1"/>
          </p:cNvGraphicFramePr>
          <p:nvPr>
            <p:extLst>
              <p:ext uri="{D42A27DB-BD31-4B8C-83A1-F6EECF244321}">
                <p14:modId xmlns:p14="http://schemas.microsoft.com/office/powerpoint/2010/main" val="2236361713"/>
              </p:ext>
            </p:extLst>
          </p:nvPr>
        </p:nvGraphicFramePr>
        <p:xfrm>
          <a:off x="5791200" y="618083"/>
          <a:ext cx="2386197" cy="1963034"/>
        </p:xfrm>
        <a:graphic>
          <a:graphicData uri="http://schemas.openxmlformats.org/presentationml/2006/ole">
            <mc:AlternateContent xmlns:mc="http://schemas.openxmlformats.org/markup-compatibility/2006">
              <mc:Choice xmlns:v="urn:schemas-microsoft-com:vml" Requires="v">
                <p:oleObj spid="_x0000_s22627" name="VISIO" r:id="rId6" imgW="3000327" imgH="2472379" progId="">
                  <p:embed/>
                </p:oleObj>
              </mc:Choice>
              <mc:Fallback>
                <p:oleObj name="VISIO" r:id="rId6" imgW="3000327" imgH="247237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618083"/>
                        <a:ext cx="2386197" cy="1963034"/>
                      </a:xfrm>
                      <a:prstGeom prst="rect">
                        <a:avLst/>
                      </a:prstGeom>
                      <a:noFill/>
                      <a:ln>
                        <a:noFill/>
                      </a:ln>
                    </p:spPr>
                  </p:pic>
                </p:oleObj>
              </mc:Fallback>
            </mc:AlternateContent>
          </a:graphicData>
        </a:graphic>
      </p:graphicFrame>
      <p:sp>
        <p:nvSpPr>
          <p:cNvPr id="13" name="TextBox 12">
            <a:extLst>
              <a:ext uri="{FF2B5EF4-FFF2-40B4-BE49-F238E27FC236}">
                <a16:creationId xmlns:a16="http://schemas.microsoft.com/office/drawing/2014/main" id="{39832A81-5716-464F-AAFB-39AA0DFAA4F3}"/>
              </a:ext>
            </a:extLst>
          </p:cNvPr>
          <p:cNvSpPr txBox="1"/>
          <p:nvPr/>
        </p:nvSpPr>
        <p:spPr>
          <a:xfrm>
            <a:off x="7890576" y="1853051"/>
            <a:ext cx="981359" cy="246221"/>
          </a:xfrm>
          <a:prstGeom prst="rect">
            <a:avLst/>
          </a:prstGeom>
          <a:noFill/>
        </p:spPr>
        <p:txBody>
          <a:bodyPr wrap="none" rtlCol="0">
            <a:spAutoFit/>
          </a:bodyPr>
          <a:lstStyle/>
          <a:p>
            <a:r>
              <a:rPr lang="en-US" sz="1000" b="1" i="1" dirty="0">
                <a:solidFill>
                  <a:srgbClr val="0066B3"/>
                </a:solidFill>
                <a:latin typeface="Arial" pitchFamily="34" charset="0"/>
              </a:rPr>
              <a:t>Diode Bridge</a:t>
            </a:r>
          </a:p>
        </p:txBody>
      </p:sp>
      <p:cxnSp>
        <p:nvCxnSpPr>
          <p:cNvPr id="14" name="Straight Arrow Connector 13">
            <a:extLst>
              <a:ext uri="{FF2B5EF4-FFF2-40B4-BE49-F238E27FC236}">
                <a16:creationId xmlns:a16="http://schemas.microsoft.com/office/drawing/2014/main" id="{8AD6AB7F-C69E-3D48-9EB2-BEB9945C47FA}"/>
              </a:ext>
            </a:extLst>
          </p:cNvPr>
          <p:cNvCxnSpPr>
            <a:stCxn id="13" idx="1"/>
          </p:cNvCxnSpPr>
          <p:nvPr/>
        </p:nvCxnSpPr>
        <p:spPr>
          <a:xfrm flipH="1" flipV="1">
            <a:off x="7357176" y="1776853"/>
            <a:ext cx="533400" cy="199309"/>
          </a:xfrm>
          <a:prstGeom prst="straightConnector1">
            <a:avLst/>
          </a:prstGeom>
          <a:ln w="19050">
            <a:solidFill>
              <a:srgbClr val="0066B3"/>
            </a:solidFill>
            <a:tailEnd type="arrow"/>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8605FF07-4CB3-FE4F-9A69-88A9D5B7F7AC}"/>
              </a:ext>
            </a:extLst>
          </p:cNvPr>
          <p:cNvSpPr/>
          <p:nvPr/>
        </p:nvSpPr>
        <p:spPr>
          <a:xfrm>
            <a:off x="5791200" y="3141010"/>
            <a:ext cx="457200" cy="106455"/>
          </a:xfrm>
          <a:prstGeom prst="ellipse">
            <a:avLst/>
          </a:prstGeom>
          <a:solidFill>
            <a:srgbClr val="0056B9">
              <a:alpha val="37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a:extLst>
              <a:ext uri="{FF2B5EF4-FFF2-40B4-BE49-F238E27FC236}">
                <a16:creationId xmlns:a16="http://schemas.microsoft.com/office/drawing/2014/main" id="{0E415414-8A9C-A440-86CC-47B5B2F2D4BB}"/>
              </a:ext>
            </a:extLst>
          </p:cNvPr>
          <p:cNvSpPr/>
          <p:nvPr/>
        </p:nvSpPr>
        <p:spPr>
          <a:xfrm>
            <a:off x="6689912" y="3656481"/>
            <a:ext cx="457200" cy="106455"/>
          </a:xfrm>
          <a:prstGeom prst="ellipse">
            <a:avLst/>
          </a:prstGeom>
          <a:solidFill>
            <a:srgbClr val="0056B9">
              <a:alpha val="37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a:extLst>
              <a:ext uri="{FF2B5EF4-FFF2-40B4-BE49-F238E27FC236}">
                <a16:creationId xmlns:a16="http://schemas.microsoft.com/office/drawing/2014/main" id="{D364B175-70B4-D641-BED0-07AF37ED44CE}"/>
              </a:ext>
            </a:extLst>
          </p:cNvPr>
          <p:cNvSpPr/>
          <p:nvPr/>
        </p:nvSpPr>
        <p:spPr>
          <a:xfrm>
            <a:off x="7557247" y="3138769"/>
            <a:ext cx="457200" cy="106455"/>
          </a:xfrm>
          <a:prstGeom prst="ellipse">
            <a:avLst/>
          </a:prstGeom>
          <a:solidFill>
            <a:srgbClr val="0056B9">
              <a:alpha val="37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8" name="Straight Arrow Connector 17">
            <a:extLst>
              <a:ext uri="{FF2B5EF4-FFF2-40B4-BE49-F238E27FC236}">
                <a16:creationId xmlns:a16="http://schemas.microsoft.com/office/drawing/2014/main" id="{7E0A728C-8878-EB49-B2F7-B0200FF1D65F}"/>
              </a:ext>
            </a:extLst>
          </p:cNvPr>
          <p:cNvCxnSpPr>
            <a:cxnSpLocks/>
          </p:cNvCxnSpPr>
          <p:nvPr/>
        </p:nvCxnSpPr>
        <p:spPr>
          <a:xfrm>
            <a:off x="2393343" y="3032314"/>
            <a:ext cx="3397857" cy="106455"/>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3971D734-5152-2643-908D-F4C51A4CA1EF}"/>
              </a:ext>
            </a:extLst>
          </p:cNvPr>
          <p:cNvCxnSpPr>
            <a:cxnSpLocks/>
          </p:cNvCxnSpPr>
          <p:nvPr/>
        </p:nvCxnSpPr>
        <p:spPr>
          <a:xfrm>
            <a:off x="3352801" y="3245224"/>
            <a:ext cx="2446544" cy="712041"/>
          </a:xfrm>
          <a:prstGeom prst="straightConnector1">
            <a:avLst/>
          </a:prstGeom>
          <a:ln>
            <a:solidFill>
              <a:srgbClr val="C00000"/>
            </a:solidFill>
            <a:tailEnd type="arrow"/>
          </a:ln>
        </p:spPr>
        <p:style>
          <a:lnRef idx="2">
            <a:schemeClr val="accent2"/>
          </a:lnRef>
          <a:fillRef idx="0">
            <a:schemeClr val="accent2"/>
          </a:fillRef>
          <a:effectRef idx="1">
            <a:schemeClr val="accent2"/>
          </a:effectRef>
          <a:fontRef idx="minor">
            <a:schemeClr val="tx1"/>
          </a:fontRef>
        </p:style>
      </p:cxnSp>
      <p:grpSp>
        <p:nvGrpSpPr>
          <p:cNvPr id="26" name="Group 25">
            <a:extLst>
              <a:ext uri="{FF2B5EF4-FFF2-40B4-BE49-F238E27FC236}">
                <a16:creationId xmlns:a16="http://schemas.microsoft.com/office/drawing/2014/main" id="{56887F7F-2F02-F24B-8DB0-2226272A5503}"/>
              </a:ext>
            </a:extLst>
          </p:cNvPr>
          <p:cNvGrpSpPr/>
          <p:nvPr/>
        </p:nvGrpSpPr>
        <p:grpSpPr>
          <a:xfrm>
            <a:off x="298489" y="3525189"/>
            <a:ext cx="4464028" cy="1438982"/>
            <a:chOff x="918696" y="3736107"/>
            <a:chExt cx="3153636" cy="1034593"/>
          </a:xfrm>
        </p:grpSpPr>
        <p:sp>
          <p:nvSpPr>
            <p:cNvPr id="22" name="Rectangle 21">
              <a:extLst>
                <a:ext uri="{FF2B5EF4-FFF2-40B4-BE49-F238E27FC236}">
                  <a16:creationId xmlns:a16="http://schemas.microsoft.com/office/drawing/2014/main" id="{BEFB6825-0C60-724C-9836-856017B19680}"/>
                </a:ext>
              </a:extLst>
            </p:cNvPr>
            <p:cNvSpPr/>
            <p:nvPr/>
          </p:nvSpPr>
          <p:spPr>
            <a:xfrm>
              <a:off x="918696" y="3736107"/>
              <a:ext cx="3153636" cy="653012"/>
            </a:xfrm>
            <a:prstGeom prst="rect">
              <a:avLst/>
            </a:prstGeom>
            <a:gradFill flip="none" rotWithShape="1">
              <a:gsLst>
                <a:gs pos="0">
                  <a:srgbClr val="F99D1C"/>
                </a:gs>
                <a:gs pos="75000">
                  <a:srgbClr val="F37021"/>
                </a:gs>
              </a:gsLst>
              <a:lin ang="10800000" scaled="0"/>
              <a:tileRect/>
            </a:gra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20" name="Rectangle 19">
              <a:extLst>
                <a:ext uri="{FF2B5EF4-FFF2-40B4-BE49-F238E27FC236}">
                  <a16:creationId xmlns:a16="http://schemas.microsoft.com/office/drawing/2014/main" id="{CBA502CE-64FA-C945-A853-C9D781173A83}"/>
                </a:ext>
              </a:extLst>
            </p:cNvPr>
            <p:cNvSpPr/>
            <p:nvPr/>
          </p:nvSpPr>
          <p:spPr>
            <a:xfrm>
              <a:off x="1065794" y="3819179"/>
              <a:ext cx="3006538" cy="951521"/>
            </a:xfrm>
            <a:prstGeom prst="rect">
              <a:avLst/>
            </a:prstGeom>
          </p:spPr>
          <p:txBody>
            <a:bodyPr wrap="square">
              <a:spAutoFit/>
            </a:bodyPr>
            <a:lstStyle/>
            <a:p>
              <a:r>
                <a:rPr lang="en-US" sz="2000" dirty="0">
                  <a:solidFill>
                    <a:schemeClr val="bg1"/>
                  </a:solidFill>
                </a:rPr>
                <a:t>The current waveform is distorted. </a:t>
              </a:r>
            </a:p>
            <a:p>
              <a:r>
                <a:rPr lang="en-US" sz="2000" dirty="0">
                  <a:solidFill>
                    <a:schemeClr val="bg1"/>
                  </a:solidFill>
                </a:rPr>
                <a:t>    </a:t>
              </a:r>
              <a:r>
                <a:rPr lang="en-US" sz="2000" b="1" dirty="0">
                  <a:solidFill>
                    <a:schemeClr val="bg1"/>
                  </a:solidFill>
                  <a:latin typeface="Arial Black" panose="020B0604020202020204" pitchFamily="34" charset="0"/>
                  <a:cs typeface="Arial Black" panose="020B0604020202020204" pitchFamily="34" charset="0"/>
                </a:rPr>
                <a:t>Distortion </a:t>
              </a:r>
              <a:r>
                <a:rPr lang="en-US" sz="2000" b="1" dirty="0">
                  <a:solidFill>
                    <a:schemeClr val="bg1"/>
                  </a:solidFill>
                  <a:latin typeface="Arial Black" panose="020B0604020202020204" pitchFamily="34" charset="0"/>
                  <a:cs typeface="Arial Black" panose="020B0604020202020204" pitchFamily="34" charset="0"/>
                  <a:sym typeface="Wingdings" pitchFamily="2" charset="2"/>
                </a:rPr>
                <a:t></a:t>
              </a:r>
              <a:r>
                <a:rPr lang="en-US" sz="2000" b="1" dirty="0">
                  <a:solidFill>
                    <a:schemeClr val="bg1"/>
                  </a:solidFill>
                  <a:latin typeface="Arial Black" panose="020B0604020202020204" pitchFamily="34" charset="0"/>
                  <a:cs typeface="Arial Black" panose="020B0604020202020204" pitchFamily="34" charset="0"/>
                </a:rPr>
                <a:t> Harmonics </a:t>
              </a:r>
            </a:p>
          </p:txBody>
        </p:sp>
      </p:grpSp>
      <p:sp>
        <p:nvSpPr>
          <p:cNvPr id="23" name="Rectangle 22">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sp>
        <p:nvSpPr>
          <p:cNvPr id="8" name="Rounded Rectangle 7"/>
          <p:cNvSpPr/>
          <p:nvPr/>
        </p:nvSpPr>
        <p:spPr>
          <a:xfrm>
            <a:off x="6461503" y="938651"/>
            <a:ext cx="843516" cy="1270148"/>
          </a:xfrm>
          <a:prstGeom prst="round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545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par>
                          <p:cTn id="56" fill="hold">
                            <p:stCondLst>
                              <p:cond delay="500"/>
                            </p:stCondLst>
                            <p:childTnLst>
                              <p:par>
                                <p:cTn id="57" presetID="23" presetClass="entr" presetSubtype="16" fill="hold" nodeType="after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ppt_w</p:attrName>
                                        </p:attrNameLst>
                                      </p:cBhvr>
                                      <p:tavLst>
                                        <p:tav tm="0">
                                          <p:val>
                                            <p:fltVal val="0"/>
                                          </p:val>
                                        </p:tav>
                                        <p:tav tm="100000">
                                          <p:val>
                                            <p:strVal val="#ppt_w"/>
                                          </p:val>
                                        </p:tav>
                                      </p:tavLst>
                                    </p:anim>
                                    <p:anim calcmode="lin" valueType="num">
                                      <p:cBhvr>
                                        <p:cTn id="60"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005D-CC6C-7245-A44F-880E9FC2E966}"/>
              </a:ext>
            </a:extLst>
          </p:cNvPr>
          <p:cNvSpPr>
            <a:spLocks noGrp="1"/>
          </p:cNvSpPr>
          <p:nvPr>
            <p:ph type="title"/>
          </p:nvPr>
        </p:nvSpPr>
        <p:spPr>
          <a:xfrm>
            <a:off x="204444" y="871610"/>
            <a:ext cx="8723548" cy="312975"/>
          </a:xfrm>
        </p:spPr>
        <p:txBody>
          <a:bodyPr/>
          <a:lstStyle/>
          <a:p>
            <a:r>
              <a:rPr lang="en-US" dirty="0"/>
              <a:t>DRIVES &amp; HARMONICS</a:t>
            </a:r>
          </a:p>
        </p:txBody>
      </p:sp>
      <p:sp>
        <p:nvSpPr>
          <p:cNvPr id="4" name="Text Placeholder 3">
            <a:extLst>
              <a:ext uri="{FF2B5EF4-FFF2-40B4-BE49-F238E27FC236}">
                <a16:creationId xmlns:a16="http://schemas.microsoft.com/office/drawing/2014/main" id="{64907A20-AD91-1149-9557-ACDD9207CEE2}"/>
              </a:ext>
            </a:extLst>
          </p:cNvPr>
          <p:cNvSpPr>
            <a:spLocks noGrp="1"/>
          </p:cNvSpPr>
          <p:nvPr>
            <p:ph type="body" idx="13"/>
          </p:nvPr>
        </p:nvSpPr>
        <p:spPr>
          <a:xfrm>
            <a:off x="204444" y="1432630"/>
            <a:ext cx="8723548" cy="482045"/>
          </a:xfrm>
        </p:spPr>
        <p:txBody>
          <a:bodyPr/>
          <a:lstStyle/>
          <a:p>
            <a:r>
              <a:rPr lang="en-US" dirty="0"/>
              <a:t>Phase A -&gt; B Current Path: </a:t>
            </a:r>
            <a:r>
              <a:rPr lang="en-US" dirty="0">
                <a:solidFill>
                  <a:srgbClr val="0707FF"/>
                </a:solidFill>
              </a:rPr>
              <a:t>I</a:t>
            </a:r>
            <a:r>
              <a:rPr lang="en-US" baseline="-25000" dirty="0">
                <a:solidFill>
                  <a:srgbClr val="0707FF"/>
                </a:solidFill>
              </a:rPr>
              <a:t>AB</a:t>
            </a:r>
          </a:p>
        </p:txBody>
      </p:sp>
      <p:sp>
        <p:nvSpPr>
          <p:cNvPr id="5" name="Slide Number Placeholder 4">
            <a:extLst>
              <a:ext uri="{FF2B5EF4-FFF2-40B4-BE49-F238E27FC236}">
                <a16:creationId xmlns:a16="http://schemas.microsoft.com/office/drawing/2014/main" id="{89EFB5C1-56BD-B34E-ADE4-7ED2B1A0543F}"/>
              </a:ext>
            </a:extLst>
          </p:cNvPr>
          <p:cNvSpPr>
            <a:spLocks noGrp="1"/>
          </p:cNvSpPr>
          <p:nvPr>
            <p:ph type="sldNum" sz="quarter" idx="12"/>
          </p:nvPr>
        </p:nvSpPr>
        <p:spPr/>
        <p:txBody>
          <a:bodyPr/>
          <a:lstStyle/>
          <a:p>
            <a:fld id="{F1EC2A1A-2CF9-2B48-957E-C49E111F3EA0}" type="slidenum">
              <a:rPr lang="en-US" smtClean="0"/>
              <a:pPr/>
              <a:t>13</a:t>
            </a:fld>
            <a:endParaRPr lang="en-US" sz="675" dirty="0"/>
          </a:p>
        </p:txBody>
      </p:sp>
      <p:sp>
        <p:nvSpPr>
          <p:cNvPr id="7" name="Title 1">
            <a:extLst>
              <a:ext uri="{FF2B5EF4-FFF2-40B4-BE49-F238E27FC236}">
                <a16:creationId xmlns:a16="http://schemas.microsoft.com/office/drawing/2014/main" id="{11B08A0B-9E78-ED46-9340-BDD861C41484}"/>
              </a:ext>
            </a:extLst>
          </p:cNvPr>
          <p:cNvSpPr txBox="1">
            <a:spLocks/>
          </p:cNvSpPr>
          <p:nvPr/>
        </p:nvSpPr>
        <p:spPr>
          <a:xfrm>
            <a:off x="457200" y="289558"/>
            <a:ext cx="3852407" cy="624122"/>
          </a:xfrm>
          <a:prstGeom prst="rect">
            <a:avLst/>
          </a:prstGeom>
        </p:spPr>
        <p:txBody>
          <a:bodyPr vert="horz" lIns="91440" tIns="45720" rIns="91440" bIns="45720" rtlCol="0" anchor="ctr">
            <a:noAutofit/>
          </a:bodyPr>
          <a:lstStyle>
            <a:lvl1pPr algn="l" defTabSz="685800" rtl="0" eaLnBrk="1" latinLnBrk="0" hangingPunct="1">
              <a:lnSpc>
                <a:spcPts val="3200"/>
              </a:lnSpc>
              <a:spcBef>
                <a:spcPct val="0"/>
              </a:spcBef>
              <a:buNone/>
              <a:defRPr sz="3200" b="1" i="0" kern="1200">
                <a:solidFill>
                  <a:srgbClr val="002F5F"/>
                </a:solidFill>
                <a:latin typeface="Arial Black" panose="020B0604020202020204" pitchFamily="34" charset="0"/>
                <a:ea typeface="+mj-ea"/>
                <a:cs typeface="Arial Black" panose="020B0604020202020204" pitchFamily="34" charset="0"/>
              </a:defRPr>
            </a:lvl1pPr>
          </a:lstStyle>
          <a:p>
            <a:endParaRPr lang="en-US" dirty="0"/>
          </a:p>
        </p:txBody>
      </p:sp>
      <p:sp>
        <p:nvSpPr>
          <p:cNvPr id="23" name="Rectangle 22">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pic>
        <p:nvPicPr>
          <p:cNvPr id="24" name="Picture 23" descr="6-Pulse Rectifier Current Model IAB.emf"/>
          <p:cNvPicPr>
            <a:picLocks noChangeAspect="1"/>
          </p:cNvPicPr>
          <p:nvPr/>
        </p:nvPicPr>
        <p:blipFill>
          <a:blip r:embed="rId3" cstate="print"/>
          <a:stretch>
            <a:fillRect/>
          </a:stretch>
        </p:blipFill>
        <p:spPr>
          <a:xfrm>
            <a:off x="1409700" y="1871207"/>
            <a:ext cx="2970338" cy="2168843"/>
          </a:xfrm>
          <a:prstGeom prst="rect">
            <a:avLst/>
          </a:prstGeom>
        </p:spPr>
      </p:pic>
      <p:pic>
        <p:nvPicPr>
          <p:cNvPr id="25" name="Picture 2"/>
          <p:cNvPicPr>
            <a:picLocks noChangeAspect="1" noChangeArrowheads="1"/>
          </p:cNvPicPr>
          <p:nvPr/>
        </p:nvPicPr>
        <p:blipFill>
          <a:blip r:embed="rId4" cstate="print"/>
          <a:srcRect/>
          <a:stretch>
            <a:fillRect/>
          </a:stretch>
        </p:blipFill>
        <p:spPr bwMode="auto">
          <a:xfrm>
            <a:off x="4503481" y="1937890"/>
            <a:ext cx="3450431" cy="2078831"/>
          </a:xfrm>
          <a:prstGeom prst="rect">
            <a:avLst/>
          </a:prstGeom>
          <a:noFill/>
          <a:ln w="9525">
            <a:noFill/>
            <a:miter lim="800000"/>
            <a:headEnd/>
            <a:tailEnd/>
          </a:ln>
          <a:effectLst/>
        </p:spPr>
      </p:pic>
      <p:sp>
        <p:nvSpPr>
          <p:cNvPr id="28" name="TextBox 27"/>
          <p:cNvSpPr txBox="1"/>
          <p:nvPr/>
        </p:nvSpPr>
        <p:spPr>
          <a:xfrm>
            <a:off x="1627020" y="4107641"/>
            <a:ext cx="4912241" cy="404085"/>
          </a:xfrm>
          <a:prstGeom prst="rect">
            <a:avLst/>
          </a:prstGeom>
          <a:noFill/>
        </p:spPr>
        <p:txBody>
          <a:bodyPr wrap="square" rtlCol="0">
            <a:spAutoFit/>
          </a:bodyPr>
          <a:lstStyle/>
          <a:p>
            <a:r>
              <a:rPr lang="en-US" sz="1013" dirty="0"/>
              <a:t>Diodes only allow current flow in ONE direction. </a:t>
            </a:r>
          </a:p>
          <a:p>
            <a:r>
              <a:rPr lang="en-US" sz="1013" dirty="0"/>
              <a:t>If </a:t>
            </a:r>
            <a:r>
              <a:rPr lang="en-US" sz="1013" b="1" dirty="0" err="1">
                <a:solidFill>
                  <a:srgbClr val="3366FF"/>
                </a:solidFill>
              </a:rPr>
              <a:t>Vab</a:t>
            </a:r>
            <a:r>
              <a:rPr lang="en-US" sz="1013" b="1" dirty="0"/>
              <a:t> </a:t>
            </a:r>
            <a:r>
              <a:rPr lang="en-US" sz="1013" dirty="0"/>
              <a:t>&gt; </a:t>
            </a:r>
            <a:r>
              <a:rPr lang="en-US" sz="1013" b="1" dirty="0" smtClean="0">
                <a:solidFill>
                  <a:srgbClr val="F57020"/>
                </a:solidFill>
              </a:rPr>
              <a:t>DC BUS</a:t>
            </a:r>
            <a:r>
              <a:rPr lang="en-US" sz="1013" dirty="0" smtClean="0"/>
              <a:t>, </a:t>
            </a:r>
            <a:r>
              <a:rPr lang="en-US" sz="1013" dirty="0"/>
              <a:t>then current flows</a:t>
            </a:r>
          </a:p>
        </p:txBody>
      </p:sp>
      <p:sp>
        <p:nvSpPr>
          <p:cNvPr id="29" name="TextBox 28"/>
          <p:cNvSpPr txBox="1"/>
          <p:nvPr/>
        </p:nvSpPr>
        <p:spPr>
          <a:xfrm>
            <a:off x="3802912" y="2763241"/>
            <a:ext cx="560459" cy="213585"/>
          </a:xfrm>
          <a:prstGeom prst="rect">
            <a:avLst/>
          </a:prstGeom>
          <a:noFill/>
        </p:spPr>
        <p:txBody>
          <a:bodyPr wrap="square" rtlCol="0">
            <a:spAutoFit/>
          </a:bodyPr>
          <a:lstStyle/>
          <a:p>
            <a:r>
              <a:rPr lang="en-US" sz="788" dirty="0" err="1"/>
              <a:t>Vcap</a:t>
            </a:r>
            <a:endParaRPr lang="en-US" sz="788" dirty="0"/>
          </a:p>
        </p:txBody>
      </p:sp>
      <p:sp>
        <p:nvSpPr>
          <p:cNvPr id="30" name="TextBox 29"/>
          <p:cNvSpPr txBox="1"/>
          <p:nvPr/>
        </p:nvSpPr>
        <p:spPr>
          <a:xfrm>
            <a:off x="5270204" y="1620242"/>
            <a:ext cx="749595" cy="253916"/>
          </a:xfrm>
          <a:prstGeom prst="rect">
            <a:avLst/>
          </a:prstGeom>
          <a:noFill/>
          <a:ln w="38100">
            <a:noFill/>
          </a:ln>
        </p:spPr>
        <p:txBody>
          <a:bodyPr wrap="square" rtlCol="0">
            <a:spAutoFit/>
          </a:bodyPr>
          <a:lstStyle/>
          <a:p>
            <a:pPr algn="ctr"/>
            <a:r>
              <a:rPr lang="en-US" sz="1050" b="1" dirty="0" smtClean="0">
                <a:solidFill>
                  <a:srgbClr val="F57020"/>
                </a:solidFill>
              </a:rPr>
              <a:t>DC BUS</a:t>
            </a:r>
            <a:endParaRPr lang="en-US" sz="1050" b="1" dirty="0">
              <a:solidFill>
                <a:srgbClr val="F57020"/>
              </a:solidFill>
            </a:endParaRPr>
          </a:p>
        </p:txBody>
      </p:sp>
      <p:cxnSp>
        <p:nvCxnSpPr>
          <p:cNvPr id="31" name="Straight Arrow Connector 30"/>
          <p:cNvCxnSpPr>
            <a:stCxn id="30" idx="2"/>
          </p:cNvCxnSpPr>
          <p:nvPr/>
        </p:nvCxnSpPr>
        <p:spPr>
          <a:xfrm flipH="1">
            <a:off x="5334002" y="1874158"/>
            <a:ext cx="311000" cy="259939"/>
          </a:xfrm>
          <a:prstGeom prst="straightConnector1">
            <a:avLst/>
          </a:prstGeom>
          <a:ln w="28575">
            <a:solidFill>
              <a:srgbClr val="F5702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37273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005D-CC6C-7245-A44F-880E9FC2E966}"/>
              </a:ext>
            </a:extLst>
          </p:cNvPr>
          <p:cNvSpPr>
            <a:spLocks noGrp="1"/>
          </p:cNvSpPr>
          <p:nvPr>
            <p:ph type="title"/>
          </p:nvPr>
        </p:nvSpPr>
        <p:spPr>
          <a:xfrm>
            <a:off x="204444" y="871610"/>
            <a:ext cx="8723548" cy="312975"/>
          </a:xfrm>
        </p:spPr>
        <p:txBody>
          <a:bodyPr/>
          <a:lstStyle/>
          <a:p>
            <a:r>
              <a:rPr lang="en-US" dirty="0"/>
              <a:t>DRIVES &amp; HARMONICS</a:t>
            </a:r>
          </a:p>
        </p:txBody>
      </p:sp>
      <p:sp>
        <p:nvSpPr>
          <p:cNvPr id="4" name="Text Placeholder 3">
            <a:extLst>
              <a:ext uri="{FF2B5EF4-FFF2-40B4-BE49-F238E27FC236}">
                <a16:creationId xmlns:a16="http://schemas.microsoft.com/office/drawing/2014/main" id="{64907A20-AD91-1149-9557-ACDD9207CEE2}"/>
              </a:ext>
            </a:extLst>
          </p:cNvPr>
          <p:cNvSpPr>
            <a:spLocks noGrp="1"/>
          </p:cNvSpPr>
          <p:nvPr>
            <p:ph type="body" idx="13"/>
          </p:nvPr>
        </p:nvSpPr>
        <p:spPr>
          <a:xfrm>
            <a:off x="204444" y="1432630"/>
            <a:ext cx="8723548" cy="482045"/>
          </a:xfrm>
        </p:spPr>
        <p:txBody>
          <a:bodyPr/>
          <a:lstStyle/>
          <a:p>
            <a:r>
              <a:rPr lang="en-US" dirty="0"/>
              <a:t>Phase A -&gt; B Current Path: </a:t>
            </a:r>
            <a:r>
              <a:rPr lang="en-US" b="1" dirty="0" smtClean="0">
                <a:solidFill>
                  <a:srgbClr val="61934E"/>
                </a:solidFill>
              </a:rPr>
              <a:t>I</a:t>
            </a:r>
            <a:r>
              <a:rPr lang="en-US" b="1" baseline="-25000" dirty="0" smtClean="0">
                <a:solidFill>
                  <a:srgbClr val="61934E"/>
                </a:solidFill>
              </a:rPr>
              <a:t>AC</a:t>
            </a:r>
            <a:endParaRPr lang="en-US" b="1" baseline="-25000" dirty="0">
              <a:solidFill>
                <a:srgbClr val="61934E"/>
              </a:solidFill>
            </a:endParaRPr>
          </a:p>
        </p:txBody>
      </p:sp>
      <p:sp>
        <p:nvSpPr>
          <p:cNvPr id="5" name="Slide Number Placeholder 4">
            <a:extLst>
              <a:ext uri="{FF2B5EF4-FFF2-40B4-BE49-F238E27FC236}">
                <a16:creationId xmlns:a16="http://schemas.microsoft.com/office/drawing/2014/main" id="{89EFB5C1-56BD-B34E-ADE4-7ED2B1A0543F}"/>
              </a:ext>
            </a:extLst>
          </p:cNvPr>
          <p:cNvSpPr>
            <a:spLocks noGrp="1"/>
          </p:cNvSpPr>
          <p:nvPr>
            <p:ph type="sldNum" sz="quarter" idx="12"/>
          </p:nvPr>
        </p:nvSpPr>
        <p:spPr/>
        <p:txBody>
          <a:bodyPr/>
          <a:lstStyle/>
          <a:p>
            <a:fld id="{F1EC2A1A-2CF9-2B48-957E-C49E111F3EA0}" type="slidenum">
              <a:rPr lang="en-US" smtClean="0"/>
              <a:pPr/>
              <a:t>14</a:t>
            </a:fld>
            <a:endParaRPr lang="en-US" sz="675" dirty="0"/>
          </a:p>
        </p:txBody>
      </p:sp>
      <p:sp>
        <p:nvSpPr>
          <p:cNvPr id="7" name="Title 1">
            <a:extLst>
              <a:ext uri="{FF2B5EF4-FFF2-40B4-BE49-F238E27FC236}">
                <a16:creationId xmlns:a16="http://schemas.microsoft.com/office/drawing/2014/main" id="{11B08A0B-9E78-ED46-9340-BDD861C41484}"/>
              </a:ext>
            </a:extLst>
          </p:cNvPr>
          <p:cNvSpPr txBox="1">
            <a:spLocks/>
          </p:cNvSpPr>
          <p:nvPr/>
        </p:nvSpPr>
        <p:spPr>
          <a:xfrm>
            <a:off x="457200" y="289558"/>
            <a:ext cx="3852407" cy="624122"/>
          </a:xfrm>
          <a:prstGeom prst="rect">
            <a:avLst/>
          </a:prstGeom>
        </p:spPr>
        <p:txBody>
          <a:bodyPr vert="horz" lIns="91440" tIns="45720" rIns="91440" bIns="45720" rtlCol="0" anchor="ctr">
            <a:noAutofit/>
          </a:bodyPr>
          <a:lstStyle>
            <a:lvl1pPr algn="l" defTabSz="685800" rtl="0" eaLnBrk="1" latinLnBrk="0" hangingPunct="1">
              <a:lnSpc>
                <a:spcPts val="3200"/>
              </a:lnSpc>
              <a:spcBef>
                <a:spcPct val="0"/>
              </a:spcBef>
              <a:buNone/>
              <a:defRPr sz="3200" b="1" i="0" kern="1200">
                <a:solidFill>
                  <a:srgbClr val="002F5F"/>
                </a:solidFill>
                <a:latin typeface="Arial Black" panose="020B0604020202020204" pitchFamily="34" charset="0"/>
                <a:ea typeface="+mj-ea"/>
                <a:cs typeface="Arial Black" panose="020B0604020202020204" pitchFamily="34" charset="0"/>
              </a:defRPr>
            </a:lvl1pPr>
          </a:lstStyle>
          <a:p>
            <a:endParaRPr lang="en-US" dirty="0"/>
          </a:p>
        </p:txBody>
      </p:sp>
      <p:sp>
        <p:nvSpPr>
          <p:cNvPr id="23" name="Rectangle 22">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pic>
        <p:nvPicPr>
          <p:cNvPr id="25" name="Picture 2"/>
          <p:cNvPicPr>
            <a:picLocks noChangeAspect="1" noChangeArrowheads="1"/>
          </p:cNvPicPr>
          <p:nvPr/>
        </p:nvPicPr>
        <p:blipFill>
          <a:blip r:embed="rId3" cstate="print"/>
          <a:srcRect/>
          <a:stretch>
            <a:fillRect/>
          </a:stretch>
        </p:blipFill>
        <p:spPr bwMode="auto">
          <a:xfrm>
            <a:off x="4503481" y="1937890"/>
            <a:ext cx="3450431" cy="2078831"/>
          </a:xfrm>
          <a:prstGeom prst="rect">
            <a:avLst/>
          </a:prstGeom>
          <a:noFill/>
          <a:ln w="9525">
            <a:noFill/>
            <a:miter lim="800000"/>
            <a:headEnd/>
            <a:tailEnd/>
          </a:ln>
          <a:effectLst/>
        </p:spPr>
      </p:pic>
      <p:sp>
        <p:nvSpPr>
          <p:cNvPr id="28" name="TextBox 27"/>
          <p:cNvSpPr txBox="1"/>
          <p:nvPr/>
        </p:nvSpPr>
        <p:spPr>
          <a:xfrm>
            <a:off x="1627020" y="4107641"/>
            <a:ext cx="4912241" cy="404085"/>
          </a:xfrm>
          <a:prstGeom prst="rect">
            <a:avLst/>
          </a:prstGeom>
          <a:noFill/>
        </p:spPr>
        <p:txBody>
          <a:bodyPr wrap="square" rtlCol="0">
            <a:spAutoFit/>
          </a:bodyPr>
          <a:lstStyle/>
          <a:p>
            <a:r>
              <a:rPr lang="en-US" sz="1013" dirty="0"/>
              <a:t>Diodes only allow current flow in ONE direction. </a:t>
            </a:r>
          </a:p>
          <a:p>
            <a:r>
              <a:rPr lang="en-US" sz="1013" dirty="0"/>
              <a:t>If </a:t>
            </a:r>
            <a:r>
              <a:rPr lang="en-US" sz="1013" b="1" dirty="0" err="1" smtClean="0">
                <a:solidFill>
                  <a:srgbClr val="61934E"/>
                </a:solidFill>
              </a:rPr>
              <a:t>Vac</a:t>
            </a:r>
            <a:r>
              <a:rPr lang="en-US" sz="1013" b="1" dirty="0" smtClean="0">
                <a:solidFill>
                  <a:srgbClr val="61934E"/>
                </a:solidFill>
              </a:rPr>
              <a:t> </a:t>
            </a:r>
            <a:r>
              <a:rPr lang="en-US" sz="1013" dirty="0"/>
              <a:t>&gt; </a:t>
            </a:r>
            <a:r>
              <a:rPr lang="en-US" sz="1013" b="1" dirty="0" smtClean="0">
                <a:solidFill>
                  <a:srgbClr val="F57020"/>
                </a:solidFill>
              </a:rPr>
              <a:t>DC BUS</a:t>
            </a:r>
            <a:r>
              <a:rPr lang="en-US" sz="1013" dirty="0" smtClean="0"/>
              <a:t>, </a:t>
            </a:r>
            <a:r>
              <a:rPr lang="en-US" sz="1013" dirty="0"/>
              <a:t>then current flows</a:t>
            </a:r>
          </a:p>
        </p:txBody>
      </p:sp>
      <p:sp>
        <p:nvSpPr>
          <p:cNvPr id="29" name="TextBox 28"/>
          <p:cNvSpPr txBox="1"/>
          <p:nvPr/>
        </p:nvSpPr>
        <p:spPr>
          <a:xfrm>
            <a:off x="3802912" y="2763241"/>
            <a:ext cx="560459" cy="213585"/>
          </a:xfrm>
          <a:prstGeom prst="rect">
            <a:avLst/>
          </a:prstGeom>
          <a:noFill/>
        </p:spPr>
        <p:txBody>
          <a:bodyPr wrap="square" rtlCol="0">
            <a:spAutoFit/>
          </a:bodyPr>
          <a:lstStyle/>
          <a:p>
            <a:r>
              <a:rPr lang="en-US" sz="788" dirty="0" err="1"/>
              <a:t>Vcap</a:t>
            </a:r>
            <a:endParaRPr lang="en-US" sz="788" dirty="0"/>
          </a:p>
        </p:txBody>
      </p:sp>
      <p:sp>
        <p:nvSpPr>
          <p:cNvPr id="30" name="TextBox 29"/>
          <p:cNvSpPr txBox="1"/>
          <p:nvPr/>
        </p:nvSpPr>
        <p:spPr>
          <a:xfrm>
            <a:off x="5270204" y="1620242"/>
            <a:ext cx="749595" cy="253916"/>
          </a:xfrm>
          <a:prstGeom prst="rect">
            <a:avLst/>
          </a:prstGeom>
          <a:noFill/>
          <a:ln w="38100">
            <a:noFill/>
          </a:ln>
        </p:spPr>
        <p:txBody>
          <a:bodyPr wrap="square" rtlCol="0">
            <a:spAutoFit/>
          </a:bodyPr>
          <a:lstStyle/>
          <a:p>
            <a:pPr algn="ctr"/>
            <a:r>
              <a:rPr lang="en-US" sz="1050" b="1" dirty="0" smtClean="0">
                <a:solidFill>
                  <a:srgbClr val="F57020"/>
                </a:solidFill>
              </a:rPr>
              <a:t>DC BUS</a:t>
            </a:r>
            <a:endParaRPr lang="en-US" sz="1050" b="1" dirty="0">
              <a:solidFill>
                <a:srgbClr val="F57020"/>
              </a:solidFill>
            </a:endParaRPr>
          </a:p>
        </p:txBody>
      </p:sp>
      <p:cxnSp>
        <p:nvCxnSpPr>
          <p:cNvPr id="31" name="Straight Arrow Connector 30"/>
          <p:cNvCxnSpPr>
            <a:stCxn id="30" idx="2"/>
          </p:cNvCxnSpPr>
          <p:nvPr/>
        </p:nvCxnSpPr>
        <p:spPr>
          <a:xfrm flipH="1">
            <a:off x="5334002" y="1874158"/>
            <a:ext cx="311000" cy="259939"/>
          </a:xfrm>
          <a:prstGeom prst="straightConnector1">
            <a:avLst/>
          </a:prstGeom>
          <a:ln w="28575">
            <a:solidFill>
              <a:srgbClr val="F5702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descr="6-Pulse Rectifier Current Model IAC.emf"/>
          <p:cNvPicPr>
            <a:picLocks noChangeAspect="1"/>
          </p:cNvPicPr>
          <p:nvPr/>
        </p:nvPicPr>
        <p:blipFill>
          <a:blip r:embed="rId4" cstate="print"/>
          <a:stretch>
            <a:fillRect/>
          </a:stretch>
        </p:blipFill>
        <p:spPr>
          <a:xfrm>
            <a:off x="1402080" y="1897608"/>
            <a:ext cx="2966098" cy="2144356"/>
          </a:xfrm>
          <a:prstGeom prst="rect">
            <a:avLst/>
          </a:prstGeom>
        </p:spPr>
      </p:pic>
    </p:spTree>
    <p:extLst>
      <p:ext uri="{BB962C8B-B14F-4D97-AF65-F5344CB8AC3E}">
        <p14:creationId xmlns:p14="http://schemas.microsoft.com/office/powerpoint/2010/main" val="292979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5669266" y="-2241"/>
            <a:ext cx="3473626" cy="2630143"/>
            <a:chOff x="5669266" y="-2241"/>
            <a:chExt cx="3473626" cy="2630143"/>
          </a:xfrm>
        </p:grpSpPr>
        <p:sp>
          <p:nvSpPr>
            <p:cNvPr id="52" name="Rectangle 51">
              <a:extLst>
                <a:ext uri="{FF2B5EF4-FFF2-40B4-BE49-F238E27FC236}">
                  <a16:creationId xmlns:a16="http://schemas.microsoft.com/office/drawing/2014/main" id="{8B4BF0F1-9C12-3A4B-9779-22E46151F94B}"/>
                </a:ext>
              </a:extLst>
            </p:cNvPr>
            <p:cNvSpPr/>
            <p:nvPr/>
          </p:nvSpPr>
          <p:spPr>
            <a:xfrm>
              <a:off x="5669266" y="-2241"/>
              <a:ext cx="3473626" cy="2630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ular Callout 60"/>
            <p:cNvSpPr/>
            <p:nvPr/>
          </p:nvSpPr>
          <p:spPr>
            <a:xfrm>
              <a:off x="6284522" y="46643"/>
              <a:ext cx="2369128" cy="1598283"/>
            </a:xfrm>
            <a:prstGeom prst="wedgeRoundRectCallout">
              <a:avLst>
                <a:gd name="adj1" fmla="val -9604"/>
                <a:gd name="adj2" fmla="val 68714"/>
                <a:gd name="adj3" fmla="val 1666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3"/>
            <a:stretch>
              <a:fillRect/>
            </a:stretch>
          </p:blipFill>
          <p:spPr>
            <a:xfrm>
              <a:off x="6465155" y="226960"/>
              <a:ext cx="2011300" cy="1355933"/>
            </a:xfrm>
            <a:prstGeom prst="rect">
              <a:avLst/>
            </a:prstGeom>
          </p:spPr>
        </p:pic>
      </p:grpSp>
      <p:sp>
        <p:nvSpPr>
          <p:cNvPr id="2" name="Title 1">
            <a:extLst>
              <a:ext uri="{FF2B5EF4-FFF2-40B4-BE49-F238E27FC236}">
                <a16:creationId xmlns:a16="http://schemas.microsoft.com/office/drawing/2014/main" id="{D742005D-CC6C-7245-A44F-880E9FC2E966}"/>
              </a:ext>
            </a:extLst>
          </p:cNvPr>
          <p:cNvSpPr>
            <a:spLocks noGrp="1"/>
          </p:cNvSpPr>
          <p:nvPr>
            <p:ph type="title"/>
          </p:nvPr>
        </p:nvSpPr>
        <p:spPr>
          <a:xfrm>
            <a:off x="204444" y="871610"/>
            <a:ext cx="8723548" cy="312975"/>
          </a:xfrm>
        </p:spPr>
        <p:txBody>
          <a:bodyPr/>
          <a:lstStyle/>
          <a:p>
            <a:r>
              <a:rPr lang="en-US" dirty="0"/>
              <a:t>DRIVES &amp; HARMONICS</a:t>
            </a:r>
          </a:p>
        </p:txBody>
      </p:sp>
      <p:sp>
        <p:nvSpPr>
          <p:cNvPr id="5" name="Slide Number Placeholder 4">
            <a:extLst>
              <a:ext uri="{FF2B5EF4-FFF2-40B4-BE49-F238E27FC236}">
                <a16:creationId xmlns:a16="http://schemas.microsoft.com/office/drawing/2014/main" id="{89EFB5C1-56BD-B34E-ADE4-7ED2B1A0543F}"/>
              </a:ext>
            </a:extLst>
          </p:cNvPr>
          <p:cNvSpPr>
            <a:spLocks noGrp="1"/>
          </p:cNvSpPr>
          <p:nvPr>
            <p:ph type="sldNum" sz="quarter" idx="12"/>
          </p:nvPr>
        </p:nvSpPr>
        <p:spPr/>
        <p:txBody>
          <a:bodyPr/>
          <a:lstStyle/>
          <a:p>
            <a:fld id="{F1EC2A1A-2CF9-2B48-957E-C49E111F3EA0}" type="slidenum">
              <a:rPr lang="en-US" smtClean="0"/>
              <a:pPr/>
              <a:t>15</a:t>
            </a:fld>
            <a:endParaRPr lang="en-US" sz="675" dirty="0"/>
          </a:p>
        </p:txBody>
      </p:sp>
      <p:sp>
        <p:nvSpPr>
          <p:cNvPr id="7" name="Title 1">
            <a:extLst>
              <a:ext uri="{FF2B5EF4-FFF2-40B4-BE49-F238E27FC236}">
                <a16:creationId xmlns:a16="http://schemas.microsoft.com/office/drawing/2014/main" id="{11B08A0B-9E78-ED46-9340-BDD861C41484}"/>
              </a:ext>
            </a:extLst>
          </p:cNvPr>
          <p:cNvSpPr txBox="1">
            <a:spLocks/>
          </p:cNvSpPr>
          <p:nvPr/>
        </p:nvSpPr>
        <p:spPr>
          <a:xfrm>
            <a:off x="457200" y="289558"/>
            <a:ext cx="3852407" cy="624122"/>
          </a:xfrm>
          <a:prstGeom prst="rect">
            <a:avLst/>
          </a:prstGeom>
        </p:spPr>
        <p:txBody>
          <a:bodyPr vert="horz" lIns="91440" tIns="45720" rIns="91440" bIns="45720" rtlCol="0" anchor="ctr">
            <a:noAutofit/>
          </a:bodyPr>
          <a:lstStyle>
            <a:lvl1pPr algn="l" defTabSz="685800" rtl="0" eaLnBrk="1" latinLnBrk="0" hangingPunct="1">
              <a:lnSpc>
                <a:spcPts val="3200"/>
              </a:lnSpc>
              <a:spcBef>
                <a:spcPct val="0"/>
              </a:spcBef>
              <a:buNone/>
              <a:defRPr sz="3200" b="1" i="0" kern="1200">
                <a:solidFill>
                  <a:srgbClr val="002F5F"/>
                </a:solidFill>
                <a:latin typeface="Arial Black" panose="020B0604020202020204" pitchFamily="34" charset="0"/>
                <a:ea typeface="+mj-ea"/>
                <a:cs typeface="Arial Black" panose="020B0604020202020204" pitchFamily="34" charset="0"/>
              </a:defRPr>
            </a:lvl1pPr>
          </a:lstStyle>
          <a:p>
            <a:endParaRPr lang="en-US" dirty="0"/>
          </a:p>
        </p:txBody>
      </p:sp>
      <p:sp>
        <p:nvSpPr>
          <p:cNvPr id="9" name="Content Placeholder 2">
            <a:extLst>
              <a:ext uri="{FF2B5EF4-FFF2-40B4-BE49-F238E27FC236}">
                <a16:creationId xmlns:a16="http://schemas.microsoft.com/office/drawing/2014/main" id="{F9AE1795-9669-B241-AA30-EBDB42C1BAC4}"/>
              </a:ext>
            </a:extLst>
          </p:cNvPr>
          <p:cNvSpPr txBox="1">
            <a:spLocks/>
          </p:cNvSpPr>
          <p:nvPr/>
        </p:nvSpPr>
        <p:spPr>
          <a:xfrm>
            <a:off x="544606" y="1215900"/>
            <a:ext cx="5475194" cy="533400"/>
          </a:xfrm>
          <a:prstGeom prst="rect">
            <a:avLst/>
          </a:prstGeom>
          <a:noFill/>
        </p:spPr>
        <p:txBody>
          <a:bodyPr vert="horz" lIns="91440" tIns="45720" rIns="91440" bIns="45720" rtlCol="0">
            <a:normAutofit/>
          </a:bodyPr>
          <a:lst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2" indent="0">
              <a:buFont typeface="Arial" panose="020B0604020202020204" pitchFamily="34" charset="0"/>
              <a:buNone/>
            </a:pPr>
            <a:endParaRPr lang="en-US" b="1" dirty="0">
              <a:solidFill>
                <a:srgbClr val="0056B9"/>
              </a:solidFill>
            </a:endParaRPr>
          </a:p>
        </p:txBody>
      </p:sp>
      <p:sp>
        <p:nvSpPr>
          <p:cNvPr id="23" name="Rectangle 22">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sp>
        <p:nvSpPr>
          <p:cNvPr id="3" name="TextBox 2"/>
          <p:cNvSpPr txBox="1"/>
          <p:nvPr/>
        </p:nvSpPr>
        <p:spPr>
          <a:xfrm>
            <a:off x="0" y="3816615"/>
            <a:ext cx="859536" cy="784830"/>
          </a:xfrm>
          <a:prstGeom prst="rect">
            <a:avLst/>
          </a:prstGeom>
          <a:noFill/>
        </p:spPr>
        <p:txBody>
          <a:bodyPr wrap="square" rtlCol="0">
            <a:spAutoFit/>
          </a:bodyPr>
          <a:lstStyle/>
          <a:p>
            <a:r>
              <a:rPr lang="en-US" dirty="0" smtClean="0"/>
              <a:t>Status:</a:t>
            </a:r>
          </a:p>
          <a:p>
            <a:endParaRPr lang="en-US" sz="1800" dirty="0"/>
          </a:p>
          <a:p>
            <a:r>
              <a:rPr lang="en-US" dirty="0" smtClean="0"/>
              <a:t>Result:</a:t>
            </a:r>
            <a:endParaRPr lang="en-US" dirty="0"/>
          </a:p>
        </p:txBody>
      </p:sp>
      <p:pic>
        <p:nvPicPr>
          <p:cNvPr id="24" name="Picture 82">
            <a:extLst>
              <a:ext uri="{FF2B5EF4-FFF2-40B4-BE49-F238E27FC236}">
                <a16:creationId xmlns:a16="http://schemas.microsoft.com/office/drawing/2014/main" id="{49F7E58A-0705-7449-9743-DE9F7F3F3E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410" r="489"/>
          <a:stretch/>
        </p:blipFill>
        <p:spPr bwMode="auto">
          <a:xfrm>
            <a:off x="371074" y="1976787"/>
            <a:ext cx="2743200" cy="174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stretch>
            <a:fillRect/>
          </a:stretch>
        </p:blipFill>
        <p:spPr>
          <a:xfrm>
            <a:off x="3258456" y="1965778"/>
            <a:ext cx="2743200" cy="1763487"/>
          </a:xfrm>
          <a:prstGeom prst="rect">
            <a:avLst/>
          </a:prstGeom>
        </p:spPr>
      </p:pic>
      <p:pic>
        <p:nvPicPr>
          <p:cNvPr id="10" name="Picture 9"/>
          <p:cNvPicPr>
            <a:picLocks noChangeAspect="1"/>
          </p:cNvPicPr>
          <p:nvPr/>
        </p:nvPicPr>
        <p:blipFill>
          <a:blip r:embed="rId6"/>
          <a:stretch>
            <a:fillRect/>
          </a:stretch>
        </p:blipFill>
        <p:spPr>
          <a:xfrm>
            <a:off x="6102296" y="1955606"/>
            <a:ext cx="2743200" cy="1783830"/>
          </a:xfrm>
          <a:prstGeom prst="rect">
            <a:avLst/>
          </a:prstGeom>
        </p:spPr>
      </p:pic>
      <p:sp>
        <p:nvSpPr>
          <p:cNvPr id="25" name="TextBox 24"/>
          <p:cNvSpPr txBox="1"/>
          <p:nvPr/>
        </p:nvSpPr>
        <p:spPr>
          <a:xfrm>
            <a:off x="6535879" y="4287645"/>
            <a:ext cx="2250306" cy="300082"/>
          </a:xfrm>
          <a:prstGeom prst="rect">
            <a:avLst/>
          </a:prstGeom>
          <a:solidFill>
            <a:srgbClr val="22B93D"/>
          </a:solidFill>
          <a:ln>
            <a:noFill/>
          </a:ln>
        </p:spPr>
        <p:txBody>
          <a:bodyPr wrap="square" rtlCol="0" anchor="ctr">
            <a:spAutoFit/>
          </a:bodyPr>
          <a:lstStyle/>
          <a:p>
            <a:pPr algn="ctr"/>
            <a:r>
              <a:rPr lang="en-US" b="1" dirty="0" smtClean="0">
                <a:solidFill>
                  <a:schemeClr val="bg1"/>
                </a:solidFill>
              </a:rPr>
              <a:t>YES, WE HAVE FLOW</a:t>
            </a:r>
            <a:endParaRPr lang="en-US" b="1" dirty="0">
              <a:solidFill>
                <a:schemeClr val="bg1"/>
              </a:solidFill>
            </a:endParaRPr>
          </a:p>
        </p:txBody>
      </p:sp>
      <p:cxnSp>
        <p:nvCxnSpPr>
          <p:cNvPr id="19" name="Straight Connector 18"/>
          <p:cNvCxnSpPr/>
          <p:nvPr/>
        </p:nvCxnSpPr>
        <p:spPr>
          <a:xfrm>
            <a:off x="3200400" y="1644926"/>
            <a:ext cx="0" cy="30214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98667" y="1644926"/>
            <a:ext cx="0" cy="30214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3" idx="1"/>
          </p:cNvCxnSpPr>
          <p:nvPr/>
        </p:nvCxnSpPr>
        <p:spPr>
          <a:xfrm flipV="1">
            <a:off x="0" y="4184240"/>
            <a:ext cx="9144000" cy="247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56887F7F-2F02-F24B-8DB0-2226272A5503}"/>
              </a:ext>
            </a:extLst>
          </p:cNvPr>
          <p:cNvGrpSpPr/>
          <p:nvPr/>
        </p:nvGrpSpPr>
        <p:grpSpPr>
          <a:xfrm>
            <a:off x="787483" y="3776138"/>
            <a:ext cx="2233056" cy="338554"/>
            <a:chOff x="1172338" y="3348569"/>
            <a:chExt cx="1468046" cy="302767"/>
          </a:xfrm>
        </p:grpSpPr>
        <p:sp>
          <p:nvSpPr>
            <p:cNvPr id="35" name="Rectangle 34">
              <a:extLst>
                <a:ext uri="{FF2B5EF4-FFF2-40B4-BE49-F238E27FC236}">
                  <a16:creationId xmlns:a16="http://schemas.microsoft.com/office/drawing/2014/main" id="{BEFB6825-0C60-724C-9836-856017B19680}"/>
                </a:ext>
              </a:extLst>
            </p:cNvPr>
            <p:cNvSpPr/>
            <p:nvPr/>
          </p:nvSpPr>
          <p:spPr>
            <a:xfrm>
              <a:off x="1172338" y="3353585"/>
              <a:ext cx="1468046" cy="291025"/>
            </a:xfrm>
            <a:prstGeom prst="rect">
              <a:avLst/>
            </a:prstGeom>
            <a:gradFill flip="none" rotWithShape="1">
              <a:gsLst>
                <a:gs pos="0">
                  <a:srgbClr val="F99D1C"/>
                </a:gs>
                <a:gs pos="75000">
                  <a:srgbClr val="F37021"/>
                </a:gs>
              </a:gsLst>
              <a:lin ang="10800000" scaled="0"/>
              <a:tileRect/>
            </a:gra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6" name="Rectangle 35">
              <a:extLst>
                <a:ext uri="{FF2B5EF4-FFF2-40B4-BE49-F238E27FC236}">
                  <a16:creationId xmlns:a16="http://schemas.microsoft.com/office/drawing/2014/main" id="{CBA502CE-64FA-C945-A853-C9D781173A83}"/>
                </a:ext>
              </a:extLst>
            </p:cNvPr>
            <p:cNvSpPr/>
            <p:nvPr/>
          </p:nvSpPr>
          <p:spPr>
            <a:xfrm>
              <a:off x="1210518" y="3348569"/>
              <a:ext cx="1394243" cy="302767"/>
            </a:xfrm>
            <a:prstGeom prst="rect">
              <a:avLst/>
            </a:prstGeom>
          </p:spPr>
          <p:txBody>
            <a:bodyPr wrap="square" anchor="ctr">
              <a:spAutoFit/>
            </a:bodyPr>
            <a:lstStyle/>
            <a:p>
              <a:pPr algn="ctr"/>
              <a:r>
                <a:rPr lang="en-US" sz="1600" dirty="0" smtClean="0">
                  <a:solidFill>
                    <a:schemeClr val="bg1"/>
                  </a:solidFill>
                </a:rPr>
                <a:t>Supply = Load</a:t>
              </a:r>
              <a:endParaRPr lang="en-US" sz="1600" b="1" dirty="0">
                <a:solidFill>
                  <a:schemeClr val="bg1"/>
                </a:solidFill>
                <a:latin typeface="Arial Black" panose="020B0604020202020204" pitchFamily="34" charset="0"/>
                <a:cs typeface="Arial Black" panose="020B0604020202020204" pitchFamily="34" charset="0"/>
              </a:endParaRPr>
            </a:p>
          </p:txBody>
        </p:sp>
      </p:grpSp>
      <p:grpSp>
        <p:nvGrpSpPr>
          <p:cNvPr id="38" name="Group 37">
            <a:extLst>
              <a:ext uri="{FF2B5EF4-FFF2-40B4-BE49-F238E27FC236}">
                <a16:creationId xmlns:a16="http://schemas.microsoft.com/office/drawing/2014/main" id="{56887F7F-2F02-F24B-8DB0-2226272A5503}"/>
              </a:ext>
            </a:extLst>
          </p:cNvPr>
          <p:cNvGrpSpPr/>
          <p:nvPr/>
        </p:nvGrpSpPr>
        <p:grpSpPr>
          <a:xfrm>
            <a:off x="3522720" y="3776138"/>
            <a:ext cx="2233056" cy="338554"/>
            <a:chOff x="1172338" y="3348569"/>
            <a:chExt cx="1468046" cy="302767"/>
          </a:xfrm>
        </p:grpSpPr>
        <p:sp>
          <p:nvSpPr>
            <p:cNvPr id="39" name="Rectangle 38">
              <a:extLst>
                <a:ext uri="{FF2B5EF4-FFF2-40B4-BE49-F238E27FC236}">
                  <a16:creationId xmlns:a16="http://schemas.microsoft.com/office/drawing/2014/main" id="{BEFB6825-0C60-724C-9836-856017B19680}"/>
                </a:ext>
              </a:extLst>
            </p:cNvPr>
            <p:cNvSpPr/>
            <p:nvPr/>
          </p:nvSpPr>
          <p:spPr>
            <a:xfrm>
              <a:off x="1172338" y="3353585"/>
              <a:ext cx="1468046" cy="291025"/>
            </a:xfrm>
            <a:prstGeom prst="rect">
              <a:avLst/>
            </a:prstGeom>
            <a:gradFill flip="none" rotWithShape="1">
              <a:gsLst>
                <a:gs pos="0">
                  <a:srgbClr val="F99D1C"/>
                </a:gs>
                <a:gs pos="75000">
                  <a:srgbClr val="F37021"/>
                </a:gs>
              </a:gsLst>
              <a:lin ang="10800000" scaled="0"/>
              <a:tileRect/>
            </a:gra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40" name="Rectangle 39">
              <a:extLst>
                <a:ext uri="{FF2B5EF4-FFF2-40B4-BE49-F238E27FC236}">
                  <a16:creationId xmlns:a16="http://schemas.microsoft.com/office/drawing/2014/main" id="{CBA502CE-64FA-C945-A853-C9D781173A83}"/>
                </a:ext>
              </a:extLst>
            </p:cNvPr>
            <p:cNvSpPr/>
            <p:nvPr/>
          </p:nvSpPr>
          <p:spPr>
            <a:xfrm>
              <a:off x="1210518" y="3348569"/>
              <a:ext cx="1394243" cy="302767"/>
            </a:xfrm>
            <a:prstGeom prst="rect">
              <a:avLst/>
            </a:prstGeom>
          </p:spPr>
          <p:txBody>
            <a:bodyPr wrap="square" anchor="ctr">
              <a:spAutoFit/>
            </a:bodyPr>
            <a:lstStyle/>
            <a:p>
              <a:pPr algn="ctr"/>
              <a:r>
                <a:rPr lang="en-US" sz="1600" dirty="0" smtClean="0">
                  <a:solidFill>
                    <a:schemeClr val="bg1"/>
                  </a:solidFill>
                </a:rPr>
                <a:t>Supply &lt; Load</a:t>
              </a:r>
              <a:endParaRPr lang="en-US" sz="1600" b="1" dirty="0">
                <a:solidFill>
                  <a:schemeClr val="bg1"/>
                </a:solidFill>
                <a:latin typeface="Arial Black" panose="020B0604020202020204" pitchFamily="34" charset="0"/>
                <a:cs typeface="Arial Black" panose="020B0604020202020204" pitchFamily="34" charset="0"/>
              </a:endParaRPr>
            </a:p>
          </p:txBody>
        </p:sp>
      </p:grpSp>
      <p:grpSp>
        <p:nvGrpSpPr>
          <p:cNvPr id="41" name="Group 40">
            <a:extLst>
              <a:ext uri="{FF2B5EF4-FFF2-40B4-BE49-F238E27FC236}">
                <a16:creationId xmlns:a16="http://schemas.microsoft.com/office/drawing/2014/main" id="{56887F7F-2F02-F24B-8DB0-2226272A5503}"/>
              </a:ext>
            </a:extLst>
          </p:cNvPr>
          <p:cNvGrpSpPr/>
          <p:nvPr/>
        </p:nvGrpSpPr>
        <p:grpSpPr>
          <a:xfrm>
            <a:off x="6535879" y="3776138"/>
            <a:ext cx="2233056" cy="338554"/>
            <a:chOff x="1172338" y="3348569"/>
            <a:chExt cx="1468046" cy="302767"/>
          </a:xfrm>
        </p:grpSpPr>
        <p:sp>
          <p:nvSpPr>
            <p:cNvPr id="42" name="Rectangle 41">
              <a:extLst>
                <a:ext uri="{FF2B5EF4-FFF2-40B4-BE49-F238E27FC236}">
                  <a16:creationId xmlns:a16="http://schemas.microsoft.com/office/drawing/2014/main" id="{BEFB6825-0C60-724C-9836-856017B19680}"/>
                </a:ext>
              </a:extLst>
            </p:cNvPr>
            <p:cNvSpPr/>
            <p:nvPr/>
          </p:nvSpPr>
          <p:spPr>
            <a:xfrm>
              <a:off x="1172338" y="3353585"/>
              <a:ext cx="1468046" cy="291025"/>
            </a:xfrm>
            <a:prstGeom prst="rect">
              <a:avLst/>
            </a:prstGeom>
            <a:gradFill flip="none" rotWithShape="1">
              <a:gsLst>
                <a:gs pos="0">
                  <a:srgbClr val="F99D1C"/>
                </a:gs>
                <a:gs pos="75000">
                  <a:srgbClr val="F37021"/>
                </a:gs>
              </a:gsLst>
              <a:lin ang="10800000" scaled="0"/>
              <a:tileRect/>
            </a:gra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43" name="Rectangle 42">
              <a:extLst>
                <a:ext uri="{FF2B5EF4-FFF2-40B4-BE49-F238E27FC236}">
                  <a16:creationId xmlns:a16="http://schemas.microsoft.com/office/drawing/2014/main" id="{CBA502CE-64FA-C945-A853-C9D781173A83}"/>
                </a:ext>
              </a:extLst>
            </p:cNvPr>
            <p:cNvSpPr/>
            <p:nvPr/>
          </p:nvSpPr>
          <p:spPr>
            <a:xfrm>
              <a:off x="1210518" y="3348569"/>
              <a:ext cx="1394243" cy="302767"/>
            </a:xfrm>
            <a:prstGeom prst="rect">
              <a:avLst/>
            </a:prstGeom>
          </p:spPr>
          <p:txBody>
            <a:bodyPr wrap="square" anchor="ctr">
              <a:spAutoFit/>
            </a:bodyPr>
            <a:lstStyle/>
            <a:p>
              <a:pPr algn="ctr"/>
              <a:r>
                <a:rPr lang="en-US" sz="1600" dirty="0" smtClean="0">
                  <a:solidFill>
                    <a:schemeClr val="bg1"/>
                  </a:solidFill>
                </a:rPr>
                <a:t>Supply &gt; Load</a:t>
              </a:r>
              <a:endParaRPr lang="en-US" sz="1600" b="1" dirty="0">
                <a:solidFill>
                  <a:schemeClr val="bg1"/>
                </a:solidFill>
                <a:latin typeface="Arial Black" panose="020B0604020202020204" pitchFamily="34" charset="0"/>
                <a:cs typeface="Arial Black" panose="020B0604020202020204" pitchFamily="34" charset="0"/>
              </a:endParaRPr>
            </a:p>
          </p:txBody>
        </p:sp>
      </p:grpSp>
      <p:sp>
        <p:nvSpPr>
          <p:cNvPr id="44" name="TextBox 43"/>
          <p:cNvSpPr txBox="1"/>
          <p:nvPr/>
        </p:nvSpPr>
        <p:spPr>
          <a:xfrm>
            <a:off x="3522719" y="4287645"/>
            <a:ext cx="2238271" cy="300082"/>
          </a:xfrm>
          <a:prstGeom prst="rect">
            <a:avLst/>
          </a:prstGeom>
          <a:solidFill>
            <a:srgbClr val="C00000"/>
          </a:solidFill>
          <a:ln>
            <a:noFill/>
          </a:ln>
        </p:spPr>
        <p:txBody>
          <a:bodyPr wrap="square" rtlCol="0" anchor="ctr">
            <a:spAutoFit/>
          </a:bodyPr>
          <a:lstStyle/>
          <a:p>
            <a:pPr algn="ctr"/>
            <a:r>
              <a:rPr lang="en-US" b="1" dirty="0" smtClean="0">
                <a:solidFill>
                  <a:schemeClr val="bg1"/>
                </a:solidFill>
              </a:rPr>
              <a:t>NO FLOW</a:t>
            </a:r>
            <a:endParaRPr lang="en-US" b="1" dirty="0">
              <a:solidFill>
                <a:schemeClr val="bg1"/>
              </a:solidFill>
            </a:endParaRPr>
          </a:p>
        </p:txBody>
      </p:sp>
      <p:sp>
        <p:nvSpPr>
          <p:cNvPr id="46" name="TextBox 45"/>
          <p:cNvSpPr txBox="1"/>
          <p:nvPr/>
        </p:nvSpPr>
        <p:spPr>
          <a:xfrm>
            <a:off x="787483" y="4292834"/>
            <a:ext cx="2233056" cy="300082"/>
          </a:xfrm>
          <a:prstGeom prst="rect">
            <a:avLst/>
          </a:prstGeom>
          <a:solidFill>
            <a:srgbClr val="C00000"/>
          </a:solidFill>
          <a:ln>
            <a:noFill/>
          </a:ln>
        </p:spPr>
        <p:txBody>
          <a:bodyPr wrap="square" rtlCol="0" anchor="ctr">
            <a:spAutoFit/>
          </a:bodyPr>
          <a:lstStyle/>
          <a:p>
            <a:pPr algn="ctr"/>
            <a:r>
              <a:rPr lang="en-US" b="1" dirty="0" smtClean="0">
                <a:solidFill>
                  <a:schemeClr val="bg1"/>
                </a:solidFill>
              </a:rPr>
              <a:t>NO FLOW</a:t>
            </a:r>
            <a:endParaRPr lang="en-US" b="1" dirty="0">
              <a:solidFill>
                <a:schemeClr val="bg1"/>
              </a:solidFill>
            </a:endParaRPr>
          </a:p>
        </p:txBody>
      </p:sp>
      <p:pic>
        <p:nvPicPr>
          <p:cNvPr id="58" name="Picture 57"/>
          <p:cNvPicPr>
            <a:picLocks noChangeAspect="1"/>
          </p:cNvPicPr>
          <p:nvPr/>
        </p:nvPicPr>
        <p:blipFill>
          <a:blip r:embed="rId7">
            <a:clrChange>
              <a:clrFrom>
                <a:srgbClr val="FFFFFF"/>
              </a:clrFrom>
              <a:clrTo>
                <a:srgbClr val="FFFFFF">
                  <a:alpha val="0"/>
                </a:srgbClr>
              </a:clrTo>
            </a:clrChange>
          </a:blip>
          <a:stretch>
            <a:fillRect/>
          </a:stretch>
        </p:blipFill>
        <p:spPr>
          <a:xfrm>
            <a:off x="8437419" y="1570658"/>
            <a:ext cx="559516" cy="574844"/>
          </a:xfrm>
          <a:prstGeom prst="rect">
            <a:avLst/>
          </a:prstGeom>
        </p:spPr>
      </p:pic>
      <p:pic>
        <p:nvPicPr>
          <p:cNvPr id="60" name="Picture 59"/>
          <p:cNvPicPr>
            <a:picLocks noChangeAspect="1"/>
          </p:cNvPicPr>
          <p:nvPr/>
        </p:nvPicPr>
        <p:blipFill>
          <a:blip r:embed="rId8"/>
          <a:stretch>
            <a:fillRect/>
          </a:stretch>
        </p:blipFill>
        <p:spPr>
          <a:xfrm>
            <a:off x="5500230" y="1570658"/>
            <a:ext cx="551006" cy="548640"/>
          </a:xfrm>
          <a:prstGeom prst="rect">
            <a:avLst/>
          </a:prstGeom>
        </p:spPr>
      </p:pic>
      <p:pic>
        <p:nvPicPr>
          <p:cNvPr id="63" name="Picture 62"/>
          <p:cNvPicPr>
            <a:picLocks noChangeAspect="1"/>
          </p:cNvPicPr>
          <p:nvPr/>
        </p:nvPicPr>
        <p:blipFill>
          <a:blip r:embed="rId8"/>
          <a:stretch>
            <a:fillRect/>
          </a:stretch>
        </p:blipFill>
        <p:spPr>
          <a:xfrm>
            <a:off x="2610439" y="1570658"/>
            <a:ext cx="551006" cy="548640"/>
          </a:xfrm>
          <a:prstGeom prst="rect">
            <a:avLst/>
          </a:prstGeom>
        </p:spPr>
      </p:pic>
      <p:sp>
        <p:nvSpPr>
          <p:cNvPr id="4" name="Text Placeholder 3">
            <a:extLst>
              <a:ext uri="{FF2B5EF4-FFF2-40B4-BE49-F238E27FC236}">
                <a16:creationId xmlns:a16="http://schemas.microsoft.com/office/drawing/2014/main" id="{64907A20-AD91-1149-9557-ACDD9207CEE2}"/>
              </a:ext>
            </a:extLst>
          </p:cNvPr>
          <p:cNvSpPr>
            <a:spLocks noGrp="1"/>
          </p:cNvSpPr>
          <p:nvPr>
            <p:ph type="body" idx="13"/>
          </p:nvPr>
        </p:nvSpPr>
        <p:spPr>
          <a:xfrm>
            <a:off x="224779" y="1204418"/>
            <a:ext cx="8723548" cy="482045"/>
          </a:xfrm>
        </p:spPr>
        <p:txBody>
          <a:bodyPr/>
          <a:lstStyle/>
          <a:p>
            <a:r>
              <a:rPr lang="en-US" dirty="0" smtClean="0">
                <a:solidFill>
                  <a:srgbClr val="0056B9"/>
                </a:solidFill>
              </a:rPr>
              <a:t>When does current flow?</a:t>
            </a:r>
            <a:endParaRPr lang="en-US" dirty="0">
              <a:solidFill>
                <a:srgbClr val="0056B9"/>
              </a:solidFill>
            </a:endParaRPr>
          </a:p>
        </p:txBody>
      </p:sp>
      <p:sp>
        <p:nvSpPr>
          <p:cNvPr id="23552" name="Cloud Callout 23551"/>
          <p:cNvSpPr/>
          <p:nvPr/>
        </p:nvSpPr>
        <p:spPr>
          <a:xfrm>
            <a:off x="3258456" y="217124"/>
            <a:ext cx="3040727" cy="1253895"/>
          </a:xfrm>
          <a:prstGeom prst="cloudCallout">
            <a:avLst>
              <a:gd name="adj1" fmla="val 58921"/>
              <a:gd name="adj2" fmla="val -2249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Same as diode when input voltage &gt; DC BUs</a:t>
            </a:r>
            <a:endParaRPr lang="en-US" dirty="0"/>
          </a:p>
        </p:txBody>
      </p:sp>
    </p:spTree>
    <p:extLst>
      <p:ext uri="{BB962C8B-B14F-4D97-AF65-F5344CB8AC3E}">
        <p14:creationId xmlns:p14="http://schemas.microsoft.com/office/powerpoint/2010/main" val="3499925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3552"/>
                                        </p:tgtEl>
                                        <p:attrNameLst>
                                          <p:attrName>style.visibility</p:attrName>
                                        </p:attrNameLst>
                                      </p:cBhvr>
                                      <p:to>
                                        <p:strVal val="visible"/>
                                      </p:to>
                                    </p:set>
                                    <p:animEffect transition="in" filter="fade">
                                      <p:cBhvr>
                                        <p:cTn id="59" dur="500"/>
                                        <p:tgtEl>
                                          <p:spTgt spid="23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4" grpId="0" animBg="1"/>
      <p:bldP spid="46" grpId="0" animBg="1"/>
      <p:bldP spid="235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dirty="0" smtClean="0"/>
          </a:p>
          <a:p>
            <a:r>
              <a:rPr lang="en-US" dirty="0" smtClean="0"/>
              <a:t>What are</a:t>
            </a:r>
          </a:p>
          <a:p>
            <a:r>
              <a:rPr lang="en-US" dirty="0" smtClean="0"/>
              <a:t>HARMONICS?</a:t>
            </a:r>
            <a:endParaRPr lang="en-US" dirty="0"/>
          </a:p>
        </p:txBody>
      </p:sp>
      <p:sp>
        <p:nvSpPr>
          <p:cNvPr id="5" name="Slide Number Placeholder 4"/>
          <p:cNvSpPr>
            <a:spLocks noGrp="1"/>
          </p:cNvSpPr>
          <p:nvPr>
            <p:ph type="sldNum" sz="quarter" idx="4294967295"/>
          </p:nvPr>
        </p:nvSpPr>
        <p:spPr>
          <a:xfrm>
            <a:off x="7086600" y="4841875"/>
            <a:ext cx="2057400" cy="206375"/>
          </a:xfrm>
          <a:prstGeom prst="rect">
            <a:avLst/>
          </a:prstGeom>
        </p:spPr>
        <p:txBody>
          <a:bodyPr/>
          <a:lstStyle/>
          <a:p>
            <a:fld id="{F1EC2A1A-2CF9-2B48-957E-C49E111F3EA0}" type="slidenum">
              <a:rPr lang="en-US" smtClean="0"/>
              <a:pPr/>
              <a:t>16</a:t>
            </a:fld>
            <a:endParaRPr lang="en-US" sz="675" dirty="0"/>
          </a:p>
        </p:txBody>
      </p:sp>
    </p:spTree>
    <p:extLst>
      <p:ext uri="{BB962C8B-B14F-4D97-AF65-F5344CB8AC3E}">
        <p14:creationId xmlns:p14="http://schemas.microsoft.com/office/powerpoint/2010/main" val="2670012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95BD-5717-D541-BE8F-318E72D28B21}"/>
              </a:ext>
            </a:extLst>
          </p:cNvPr>
          <p:cNvSpPr>
            <a:spLocks noGrp="1"/>
          </p:cNvSpPr>
          <p:nvPr>
            <p:ph type="title"/>
          </p:nvPr>
        </p:nvSpPr>
        <p:spPr>
          <a:xfrm>
            <a:off x="204444" y="667683"/>
            <a:ext cx="8723548" cy="312975"/>
          </a:xfrm>
        </p:spPr>
        <p:txBody>
          <a:bodyPr/>
          <a:lstStyle/>
          <a:p>
            <a:r>
              <a:rPr lang="en-US" dirty="0" smtClean="0"/>
              <a:t/>
            </a:r>
            <a:br>
              <a:rPr lang="en-US" dirty="0" smtClean="0"/>
            </a:br>
            <a:r>
              <a:rPr lang="en-US" dirty="0" smtClean="0"/>
              <a:t>WHAT ARE </a:t>
            </a:r>
            <a:r>
              <a:rPr lang="en-US" dirty="0" smtClean="0">
                <a:solidFill>
                  <a:srgbClr val="F57020"/>
                </a:solidFill>
              </a:rPr>
              <a:t>HARMONICS?</a:t>
            </a:r>
            <a:endParaRPr lang="en-US" dirty="0">
              <a:solidFill>
                <a:srgbClr val="F57020"/>
              </a:solidFill>
            </a:endParaRPr>
          </a:p>
        </p:txBody>
      </p:sp>
      <p:sp>
        <p:nvSpPr>
          <p:cNvPr id="5" name="Slide Number Placeholder 4">
            <a:extLst>
              <a:ext uri="{FF2B5EF4-FFF2-40B4-BE49-F238E27FC236}">
                <a16:creationId xmlns:a16="http://schemas.microsoft.com/office/drawing/2014/main" id="{5D172E2B-628F-EA42-BFFC-3B246386DC66}"/>
              </a:ext>
            </a:extLst>
          </p:cNvPr>
          <p:cNvSpPr>
            <a:spLocks noGrp="1"/>
          </p:cNvSpPr>
          <p:nvPr>
            <p:ph type="sldNum" sz="quarter" idx="12"/>
          </p:nvPr>
        </p:nvSpPr>
        <p:spPr/>
        <p:txBody>
          <a:bodyPr/>
          <a:lstStyle/>
          <a:p>
            <a:fld id="{F1EC2A1A-2CF9-2B48-957E-C49E111F3EA0}" type="slidenum">
              <a:rPr lang="en-US" smtClean="0"/>
              <a:pPr/>
              <a:t>17</a:t>
            </a:fld>
            <a:endParaRPr lang="en-US" sz="675" dirty="0"/>
          </a:p>
        </p:txBody>
      </p:sp>
      <p:sp>
        <p:nvSpPr>
          <p:cNvPr id="27" name="Rectangle 26">
            <a:extLst>
              <a:ext uri="{FF2B5EF4-FFF2-40B4-BE49-F238E27FC236}">
                <a16:creationId xmlns:a16="http://schemas.microsoft.com/office/drawing/2014/main" id="{5978082F-9E6B-B141-AB10-08450F76B8E4}"/>
              </a:ext>
            </a:extLst>
          </p:cNvPr>
          <p:cNvSpPr/>
          <p:nvPr/>
        </p:nvSpPr>
        <p:spPr>
          <a:xfrm>
            <a:off x="277584" y="1495495"/>
            <a:ext cx="2608739" cy="507831"/>
          </a:xfrm>
          <a:prstGeom prst="rect">
            <a:avLst/>
          </a:prstGeom>
        </p:spPr>
        <p:txBody>
          <a:bodyPr wrap="square">
            <a:spAutoFit/>
          </a:bodyPr>
          <a:lstStyle/>
          <a:p>
            <a:r>
              <a:rPr lang="en-US" b="1" dirty="0">
                <a:solidFill>
                  <a:srgbClr val="0066B3"/>
                </a:solidFill>
                <a:latin typeface="Arial Black" panose="020B0604020202020204" pitchFamily="34" charset="0"/>
                <a:cs typeface="Arial Black" panose="020B0604020202020204" pitchFamily="34" charset="0"/>
              </a:rPr>
              <a:t>Voltage is typically supplied as a sine wave.</a:t>
            </a:r>
          </a:p>
        </p:txBody>
      </p:sp>
      <p:grpSp>
        <p:nvGrpSpPr>
          <p:cNvPr id="42" name="Group 41">
            <a:extLst>
              <a:ext uri="{FF2B5EF4-FFF2-40B4-BE49-F238E27FC236}">
                <a16:creationId xmlns:a16="http://schemas.microsoft.com/office/drawing/2014/main" id="{C6D71E12-A7BD-0244-9997-4669B22EAFB6}"/>
              </a:ext>
            </a:extLst>
          </p:cNvPr>
          <p:cNvGrpSpPr/>
          <p:nvPr/>
        </p:nvGrpSpPr>
        <p:grpSpPr>
          <a:xfrm>
            <a:off x="4566218" y="1024622"/>
            <a:ext cx="4049020" cy="1371600"/>
            <a:chOff x="4566218" y="1024622"/>
            <a:chExt cx="4049020" cy="1371600"/>
          </a:xfrm>
        </p:grpSpPr>
        <p:graphicFrame>
          <p:nvGraphicFramePr>
            <p:cNvPr id="31" name="Chart 30">
              <a:extLst>
                <a:ext uri="{FF2B5EF4-FFF2-40B4-BE49-F238E27FC236}">
                  <a16:creationId xmlns:a16="http://schemas.microsoft.com/office/drawing/2014/main" id="{81C2E184-C40B-4B4F-8AF4-7E07484D680F}"/>
                </a:ext>
              </a:extLst>
            </p:cNvPr>
            <p:cNvGraphicFramePr>
              <a:graphicFrameLocks/>
            </p:cNvGraphicFramePr>
            <p:nvPr>
              <p:extLst/>
            </p:nvPr>
          </p:nvGraphicFramePr>
          <p:xfrm>
            <a:off x="5294304" y="1024622"/>
            <a:ext cx="3320934" cy="1371600"/>
          </p:xfrm>
          <a:graphic>
            <a:graphicData uri="http://schemas.openxmlformats.org/drawingml/2006/chart">
              <c:chart xmlns:c="http://schemas.openxmlformats.org/drawingml/2006/chart" xmlns:r="http://schemas.openxmlformats.org/officeDocument/2006/relationships" r:id="rId2"/>
            </a:graphicData>
          </a:graphic>
        </p:graphicFrame>
        <p:sp>
          <p:nvSpPr>
            <p:cNvPr id="32" name="Rectangle 31">
              <a:extLst>
                <a:ext uri="{FF2B5EF4-FFF2-40B4-BE49-F238E27FC236}">
                  <a16:creationId xmlns:a16="http://schemas.microsoft.com/office/drawing/2014/main" id="{FC8960AF-5224-6743-8947-2F0382F3A84D}"/>
                </a:ext>
              </a:extLst>
            </p:cNvPr>
            <p:cNvSpPr/>
            <p:nvPr/>
          </p:nvSpPr>
          <p:spPr>
            <a:xfrm>
              <a:off x="4566218" y="1835493"/>
              <a:ext cx="1107996" cy="246221"/>
            </a:xfrm>
            <a:prstGeom prst="rect">
              <a:avLst/>
            </a:prstGeom>
          </p:spPr>
          <p:txBody>
            <a:bodyPr wrap="none">
              <a:spAutoFit/>
            </a:bodyPr>
            <a:lstStyle/>
            <a:p>
              <a:r>
                <a:rPr lang="en-US" sz="1000" b="1" i="1" dirty="0">
                  <a:solidFill>
                    <a:srgbClr val="0066B3"/>
                  </a:solidFill>
                  <a:latin typeface="Arial" panose="020B0604020202020204" pitchFamily="34" charset="0"/>
                  <a:cs typeface="Arial" panose="020B0604020202020204" pitchFamily="34" charset="0"/>
                </a:rPr>
                <a:t>Supply Voltage</a:t>
              </a:r>
            </a:p>
          </p:txBody>
        </p:sp>
      </p:grpSp>
      <p:sp>
        <p:nvSpPr>
          <p:cNvPr id="33" name="Rectangle 32">
            <a:extLst>
              <a:ext uri="{FF2B5EF4-FFF2-40B4-BE49-F238E27FC236}">
                <a16:creationId xmlns:a16="http://schemas.microsoft.com/office/drawing/2014/main" id="{2D631E36-C079-224B-976B-891D104DFABD}"/>
              </a:ext>
            </a:extLst>
          </p:cNvPr>
          <p:cNvSpPr/>
          <p:nvPr/>
        </p:nvSpPr>
        <p:spPr>
          <a:xfrm>
            <a:off x="277583" y="2667135"/>
            <a:ext cx="4032023" cy="507831"/>
          </a:xfrm>
          <a:prstGeom prst="rect">
            <a:avLst/>
          </a:prstGeom>
        </p:spPr>
        <p:txBody>
          <a:bodyPr wrap="square">
            <a:spAutoFit/>
          </a:bodyPr>
          <a:lstStyle/>
          <a:p>
            <a:r>
              <a:rPr lang="en-US" b="1" dirty="0">
                <a:solidFill>
                  <a:srgbClr val="0066B3"/>
                </a:solidFill>
                <a:latin typeface="Arial Black" panose="020B0604020202020204" pitchFamily="34" charset="0"/>
                <a:cs typeface="Arial Black" panose="020B0604020202020204" pitchFamily="34" charset="0"/>
              </a:rPr>
              <a:t>Current Waveform ≠ Voltage Waveform</a:t>
            </a:r>
          </a:p>
          <a:p>
            <a:r>
              <a:rPr lang="en-US" b="1" dirty="0">
                <a:solidFill>
                  <a:srgbClr val="0066B3"/>
                </a:solidFill>
                <a:latin typeface="Arial Black" panose="020B0604020202020204" pitchFamily="34" charset="0"/>
                <a:cs typeface="Arial Black" panose="020B0604020202020204" pitchFamily="34" charset="0"/>
              </a:rPr>
              <a:t>Current waveform is non-linear.</a:t>
            </a:r>
          </a:p>
        </p:txBody>
      </p:sp>
      <p:grpSp>
        <p:nvGrpSpPr>
          <p:cNvPr id="43" name="Group 42">
            <a:extLst>
              <a:ext uri="{FF2B5EF4-FFF2-40B4-BE49-F238E27FC236}">
                <a16:creationId xmlns:a16="http://schemas.microsoft.com/office/drawing/2014/main" id="{61602C76-509F-694B-ABDA-C537AB15C68C}"/>
              </a:ext>
            </a:extLst>
          </p:cNvPr>
          <p:cNvGrpSpPr/>
          <p:nvPr/>
        </p:nvGrpSpPr>
        <p:grpSpPr>
          <a:xfrm>
            <a:off x="4566218" y="2157524"/>
            <a:ext cx="4176581" cy="1476970"/>
            <a:chOff x="4566218" y="2157524"/>
            <a:chExt cx="4176581" cy="1476970"/>
          </a:xfrm>
        </p:grpSpPr>
        <p:graphicFrame>
          <p:nvGraphicFramePr>
            <p:cNvPr id="34" name="Chart 33">
              <a:extLst>
                <a:ext uri="{FF2B5EF4-FFF2-40B4-BE49-F238E27FC236}">
                  <a16:creationId xmlns:a16="http://schemas.microsoft.com/office/drawing/2014/main" id="{B80E66EB-D045-6A4C-A1FE-7D4A4D37E603}"/>
                </a:ext>
              </a:extLst>
            </p:cNvPr>
            <p:cNvGraphicFramePr>
              <a:graphicFrameLocks/>
            </p:cNvGraphicFramePr>
            <p:nvPr>
              <p:extLst/>
            </p:nvPr>
          </p:nvGraphicFramePr>
          <p:xfrm>
            <a:off x="5166742" y="2157524"/>
            <a:ext cx="3576057" cy="1476970"/>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79A6ACB7-A10B-9949-9EE6-472E8D9BC10F}"/>
                </a:ext>
              </a:extLst>
            </p:cNvPr>
            <p:cNvSpPr/>
            <p:nvPr/>
          </p:nvSpPr>
          <p:spPr>
            <a:xfrm>
              <a:off x="4566218" y="2988432"/>
              <a:ext cx="1316386" cy="246221"/>
            </a:xfrm>
            <a:prstGeom prst="rect">
              <a:avLst/>
            </a:prstGeom>
          </p:spPr>
          <p:txBody>
            <a:bodyPr wrap="none">
              <a:spAutoFit/>
            </a:bodyPr>
            <a:lstStyle/>
            <a:p>
              <a:r>
                <a:rPr lang="en-US" sz="1000" b="1" i="1" dirty="0">
                  <a:solidFill>
                    <a:srgbClr val="0066B3"/>
                  </a:solidFill>
                  <a:latin typeface="Arial" panose="020B0604020202020204" pitchFamily="34" charset="0"/>
                  <a:cs typeface="Arial" panose="020B0604020202020204" pitchFamily="34" charset="0"/>
                </a:rPr>
                <a:t>Non-linear Current</a:t>
              </a:r>
            </a:p>
          </p:txBody>
        </p:sp>
      </p:grpSp>
      <p:cxnSp>
        <p:nvCxnSpPr>
          <p:cNvPr id="47" name="Straight Connector 46">
            <a:extLst>
              <a:ext uri="{FF2B5EF4-FFF2-40B4-BE49-F238E27FC236}">
                <a16:creationId xmlns:a16="http://schemas.microsoft.com/office/drawing/2014/main" id="{AA612943-9C01-114C-B7FD-0696930F384D}"/>
              </a:ext>
            </a:extLst>
          </p:cNvPr>
          <p:cNvCxnSpPr/>
          <p:nvPr/>
        </p:nvCxnSpPr>
        <p:spPr>
          <a:xfrm>
            <a:off x="0" y="2266239"/>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ED611FA-DECA-A841-9FB4-9D127B077DDA}"/>
              </a:ext>
            </a:extLst>
          </p:cNvPr>
          <p:cNvCxnSpPr/>
          <p:nvPr/>
        </p:nvCxnSpPr>
        <p:spPr>
          <a:xfrm>
            <a:off x="0" y="3530496"/>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6887F7F-2F02-F24B-8DB0-2226272A5503}"/>
              </a:ext>
            </a:extLst>
          </p:cNvPr>
          <p:cNvGrpSpPr/>
          <p:nvPr/>
        </p:nvGrpSpPr>
        <p:grpSpPr>
          <a:xfrm>
            <a:off x="698843" y="3667649"/>
            <a:ext cx="7916395" cy="908253"/>
            <a:chOff x="915467" y="3736107"/>
            <a:chExt cx="3156865" cy="653012"/>
          </a:xfrm>
        </p:grpSpPr>
        <p:sp>
          <p:nvSpPr>
            <p:cNvPr id="22" name="Rectangle 21">
              <a:extLst>
                <a:ext uri="{FF2B5EF4-FFF2-40B4-BE49-F238E27FC236}">
                  <a16:creationId xmlns:a16="http://schemas.microsoft.com/office/drawing/2014/main" id="{BEFB6825-0C60-724C-9836-856017B19680}"/>
                </a:ext>
              </a:extLst>
            </p:cNvPr>
            <p:cNvSpPr/>
            <p:nvPr/>
          </p:nvSpPr>
          <p:spPr>
            <a:xfrm>
              <a:off x="918696" y="3736107"/>
              <a:ext cx="3153636" cy="653012"/>
            </a:xfrm>
            <a:prstGeom prst="rect">
              <a:avLst/>
            </a:prstGeom>
            <a:gradFill flip="none" rotWithShape="1">
              <a:gsLst>
                <a:gs pos="0">
                  <a:srgbClr val="F99D1C"/>
                </a:gs>
                <a:gs pos="75000">
                  <a:srgbClr val="F37021"/>
                </a:gs>
              </a:gsLst>
              <a:lin ang="10800000" scaled="0"/>
              <a:tileRect/>
            </a:gra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23" name="Rectangle 22">
              <a:extLst>
                <a:ext uri="{FF2B5EF4-FFF2-40B4-BE49-F238E27FC236}">
                  <a16:creationId xmlns:a16="http://schemas.microsoft.com/office/drawing/2014/main" id="{CBA502CE-64FA-C945-A853-C9D781173A83}"/>
                </a:ext>
              </a:extLst>
            </p:cNvPr>
            <p:cNvSpPr/>
            <p:nvPr/>
          </p:nvSpPr>
          <p:spPr>
            <a:xfrm>
              <a:off x="915467" y="3819179"/>
              <a:ext cx="3156865" cy="508953"/>
            </a:xfrm>
            <a:prstGeom prst="rect">
              <a:avLst/>
            </a:prstGeom>
          </p:spPr>
          <p:txBody>
            <a:bodyPr wrap="square">
              <a:spAutoFit/>
            </a:bodyPr>
            <a:lstStyle/>
            <a:p>
              <a:pPr algn="ctr"/>
              <a:r>
                <a:rPr lang="en-US" sz="2000" dirty="0" smtClean="0">
                  <a:solidFill>
                    <a:schemeClr val="bg1"/>
                  </a:solidFill>
                </a:rPr>
                <a:t>Harmonics occur whenever the </a:t>
              </a:r>
              <a:r>
                <a:rPr lang="en-US" sz="2000" dirty="0">
                  <a:solidFill>
                    <a:schemeClr val="bg1"/>
                  </a:solidFill>
                </a:rPr>
                <a:t>current waveform is distorted. </a:t>
              </a:r>
            </a:p>
            <a:p>
              <a:pPr algn="ctr"/>
              <a:r>
                <a:rPr lang="en-US" sz="2000" dirty="0">
                  <a:solidFill>
                    <a:schemeClr val="bg1"/>
                  </a:solidFill>
                </a:rPr>
                <a:t>    </a:t>
              </a:r>
              <a:r>
                <a:rPr lang="en-US" sz="2000" b="1" dirty="0">
                  <a:solidFill>
                    <a:schemeClr val="bg1"/>
                  </a:solidFill>
                  <a:latin typeface="Arial Black" panose="020B0604020202020204" pitchFamily="34" charset="0"/>
                  <a:cs typeface="Arial Black" panose="020B0604020202020204" pitchFamily="34" charset="0"/>
                </a:rPr>
                <a:t>Distortion </a:t>
              </a:r>
              <a:r>
                <a:rPr lang="en-US" sz="2000" b="1" dirty="0">
                  <a:solidFill>
                    <a:schemeClr val="bg1"/>
                  </a:solidFill>
                  <a:latin typeface="Arial Black" panose="020B0604020202020204" pitchFamily="34" charset="0"/>
                  <a:cs typeface="Arial Black" panose="020B0604020202020204" pitchFamily="34" charset="0"/>
                  <a:sym typeface="Wingdings" pitchFamily="2" charset="2"/>
                </a:rPr>
                <a:t></a:t>
              </a:r>
              <a:r>
                <a:rPr lang="en-US" sz="2000" b="1" dirty="0">
                  <a:solidFill>
                    <a:schemeClr val="bg1"/>
                  </a:solidFill>
                  <a:latin typeface="Arial Black" panose="020B0604020202020204" pitchFamily="34" charset="0"/>
                  <a:cs typeface="Arial Black" panose="020B0604020202020204" pitchFamily="34" charset="0"/>
                </a:rPr>
                <a:t> Harmonics </a:t>
              </a:r>
            </a:p>
          </p:txBody>
        </p:sp>
      </p:grpSp>
      <p:sp>
        <p:nvSpPr>
          <p:cNvPr id="24" name="Rectangle 23">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spTree>
    <p:extLst>
      <p:ext uri="{BB962C8B-B14F-4D97-AF65-F5344CB8AC3E}">
        <p14:creationId xmlns:p14="http://schemas.microsoft.com/office/powerpoint/2010/main" val="3876762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left)">
                                      <p:cBhvr>
                                        <p:cTn id="17" dur="500"/>
                                        <p:tgtEl>
                                          <p:spTgt spid="47"/>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20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childTnLst>
                          </p:cTn>
                        </p:par>
                        <p:par>
                          <p:cTn id="32" fill="hold">
                            <p:stCondLst>
                              <p:cond delay="500"/>
                            </p:stCondLst>
                            <p:childTnLst>
                              <p:par>
                                <p:cTn id="33" presetID="23" presetClass="entr" presetSubtype="16"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ARE </a:t>
            </a:r>
            <a:r>
              <a:rPr lang="en-US" dirty="0">
                <a:solidFill>
                  <a:srgbClr val="F57020"/>
                </a:solidFill>
              </a:rPr>
              <a:t>HARMONICS?</a:t>
            </a:r>
            <a:endParaRPr lang="en-US" dirty="0"/>
          </a:p>
        </p:txBody>
      </p:sp>
      <p:sp>
        <p:nvSpPr>
          <p:cNvPr id="32" name="Text Placeholder 31"/>
          <p:cNvSpPr>
            <a:spLocks noGrp="1"/>
          </p:cNvSpPr>
          <p:nvPr>
            <p:ph type="body" idx="13"/>
          </p:nvPr>
        </p:nvSpPr>
        <p:spPr>
          <a:xfrm>
            <a:off x="204444" y="1355847"/>
            <a:ext cx="8723548" cy="482045"/>
          </a:xfrm>
        </p:spPr>
        <p:txBody>
          <a:bodyPr/>
          <a:lstStyle/>
          <a:p>
            <a:r>
              <a:rPr lang="en-US" dirty="0" smtClean="0"/>
              <a:t>Fourier Series</a:t>
            </a:r>
            <a:endParaRPr lang="en-US" dirty="0"/>
          </a:p>
        </p:txBody>
      </p:sp>
      <p:sp>
        <p:nvSpPr>
          <p:cNvPr id="6" name="Rectangle 5">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pic>
        <p:nvPicPr>
          <p:cNvPr id="7" name="Picture 5" descr="(Jean Baptiste) Joseph Fourier = Fourier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709" y="2359855"/>
            <a:ext cx="1206365" cy="137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a:spLocks noChangeArrowheads="1"/>
          </p:cNvSpPr>
          <p:nvPr/>
        </p:nvSpPr>
        <p:spPr bwMode="auto">
          <a:xfrm>
            <a:off x="2187616" y="1378361"/>
            <a:ext cx="5265646" cy="1387822"/>
          </a:xfrm>
          <a:prstGeom prst="wedgeRoundRectCallout">
            <a:avLst>
              <a:gd name="adj1" fmla="val -66941"/>
              <a:gd name="adj2" fmla="val 55992"/>
              <a:gd name="adj3" fmla="val 16667"/>
            </a:avLst>
          </a:prstGeom>
          <a:solidFill>
            <a:srgbClr val="FFC000"/>
          </a:solidFill>
          <a:ln w="9525" algn="ctr">
            <a:solidFill>
              <a:schemeClr val="tx1"/>
            </a:solidFill>
            <a:round/>
            <a:headEnd/>
            <a:tailEnd/>
          </a:ln>
        </p:spPr>
        <p:txBody>
          <a:bodyPr/>
          <a:lstStyle/>
          <a:p>
            <a:pPr algn="ctr"/>
            <a:r>
              <a:rPr lang="en-US" dirty="0"/>
              <a:t>Any </a:t>
            </a:r>
            <a:r>
              <a:rPr lang="en-US" b="1" dirty="0">
                <a:solidFill>
                  <a:srgbClr val="FF0000"/>
                </a:solidFill>
              </a:rPr>
              <a:t>periodic</a:t>
            </a:r>
            <a:r>
              <a:rPr lang="en-US" dirty="0"/>
              <a:t> waveform can be expressed as an infinite sum of sine waves </a:t>
            </a:r>
            <a:r>
              <a:rPr lang="en-US" dirty="0" smtClean="0"/>
              <a:t>in </a:t>
            </a:r>
            <a:r>
              <a:rPr lang="en-US" b="1" dirty="0" smtClean="0">
                <a:solidFill>
                  <a:srgbClr val="FF0000"/>
                </a:solidFill>
              </a:rPr>
              <a:t>integral</a:t>
            </a:r>
            <a:r>
              <a:rPr lang="en-US" dirty="0" smtClean="0"/>
              <a:t> multiples called </a:t>
            </a:r>
            <a:r>
              <a:rPr lang="en-US" dirty="0"/>
              <a:t>“</a:t>
            </a:r>
            <a:r>
              <a:rPr lang="en-US" b="1" dirty="0">
                <a:solidFill>
                  <a:srgbClr val="FF0000"/>
                </a:solidFill>
              </a:rPr>
              <a:t>harmonics</a:t>
            </a:r>
            <a:r>
              <a:rPr lang="en-US" dirty="0"/>
              <a:t>”.</a:t>
            </a:r>
          </a:p>
        </p:txBody>
      </p:sp>
      <p:graphicFrame>
        <p:nvGraphicFramePr>
          <p:cNvPr id="9" name="Object 11"/>
          <p:cNvGraphicFramePr>
            <a:graphicFrameLocks noChangeAspect="1"/>
          </p:cNvGraphicFramePr>
          <p:nvPr>
            <p:extLst>
              <p:ext uri="{D42A27DB-BD31-4B8C-83A1-F6EECF244321}">
                <p14:modId xmlns:p14="http://schemas.microsoft.com/office/powerpoint/2010/main" val="1717508400"/>
              </p:ext>
            </p:extLst>
          </p:nvPr>
        </p:nvGraphicFramePr>
        <p:xfrm>
          <a:off x="3075702" y="1883771"/>
          <a:ext cx="3409950" cy="858837"/>
        </p:xfrm>
        <a:graphic>
          <a:graphicData uri="http://schemas.openxmlformats.org/presentationml/2006/ole">
            <mc:AlternateContent xmlns:mc="http://schemas.openxmlformats.org/markup-compatibility/2006">
              <mc:Choice xmlns:v="urn:schemas-microsoft-com:vml" Requires="v">
                <p:oleObj spid="_x0000_s27682" name="Equation" r:id="rId4" imgW="1714320" imgH="431640" progId="Equation.3">
                  <p:embed/>
                </p:oleObj>
              </mc:Choice>
              <mc:Fallback>
                <p:oleObj name="Equation" r:id="rId4" imgW="1714320" imgH="431640" progId="Equation.3">
                  <p:embed/>
                  <p:pic>
                    <p:nvPicPr>
                      <p:cNvPr id="0" name=""/>
                      <p:cNvPicPr>
                        <a:picLocks noChangeAspect="1" noChangeArrowheads="1"/>
                      </p:cNvPicPr>
                      <p:nvPr/>
                    </p:nvPicPr>
                    <p:blipFill>
                      <a:blip r:embed="rId5"/>
                      <a:srcRect/>
                      <a:stretch>
                        <a:fillRect/>
                      </a:stretch>
                    </p:blipFill>
                    <p:spPr bwMode="auto">
                      <a:xfrm>
                        <a:off x="3075702" y="1883771"/>
                        <a:ext cx="3409950" cy="858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13"/>
          <p:cNvSpPr txBox="1">
            <a:spLocks noChangeArrowheads="1"/>
          </p:cNvSpPr>
          <p:nvPr/>
        </p:nvSpPr>
        <p:spPr bwMode="auto">
          <a:xfrm>
            <a:off x="25234" y="3757578"/>
            <a:ext cx="152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00" dirty="0"/>
              <a:t>Jean </a:t>
            </a:r>
            <a:r>
              <a:rPr lang="en-US" sz="700" dirty="0" err="1"/>
              <a:t>Baptiste</a:t>
            </a:r>
            <a:r>
              <a:rPr lang="en-US" sz="700" dirty="0"/>
              <a:t> Joseph Fourier</a:t>
            </a:r>
            <a:br>
              <a:rPr lang="en-US" sz="700" dirty="0"/>
            </a:br>
            <a:r>
              <a:rPr lang="en-US" sz="700" dirty="0"/>
              <a:t>(21 March 1768 – 16 May 1830)</a:t>
            </a:r>
          </a:p>
        </p:txBody>
      </p:sp>
      <p:pic>
        <p:nvPicPr>
          <p:cNvPr id="12" name="Picture 12" descr="6-Step Waveforms Example h01.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7956" y="3520912"/>
            <a:ext cx="18319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3"/>
          <p:cNvSpPr txBox="1">
            <a:spLocks noChangeArrowheads="1"/>
          </p:cNvSpPr>
          <p:nvPr/>
        </p:nvSpPr>
        <p:spPr bwMode="auto">
          <a:xfrm>
            <a:off x="3476955" y="3597113"/>
            <a:ext cx="30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dirty="0">
                <a:solidFill>
                  <a:srgbClr val="FF0000"/>
                </a:solidFill>
              </a:rPr>
              <a:t>=</a:t>
            </a:r>
          </a:p>
        </p:txBody>
      </p:sp>
      <p:sp>
        <p:nvSpPr>
          <p:cNvPr id="14" name="TextBox 14"/>
          <p:cNvSpPr txBox="1">
            <a:spLocks noChangeArrowheads="1"/>
          </p:cNvSpPr>
          <p:nvPr/>
        </p:nvSpPr>
        <p:spPr bwMode="auto">
          <a:xfrm>
            <a:off x="5762955" y="3520913"/>
            <a:ext cx="30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a:solidFill>
                  <a:srgbClr val="FF0000"/>
                </a:solidFill>
              </a:rPr>
              <a:t>+</a:t>
            </a:r>
          </a:p>
        </p:txBody>
      </p:sp>
      <p:pic>
        <p:nvPicPr>
          <p:cNvPr id="15" name="Picture 15" descr="6-Step 5'th thru 17'th.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3957" y="3224325"/>
            <a:ext cx="224472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9"/>
          <p:cNvSpPr txBox="1">
            <a:spLocks noChangeArrowheads="1"/>
          </p:cNvSpPr>
          <p:nvPr/>
        </p:nvSpPr>
        <p:spPr bwMode="auto">
          <a:xfrm>
            <a:off x="4391355" y="3216112"/>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a:solidFill>
                  <a:srgbClr val="FF0000"/>
                </a:solidFill>
              </a:rPr>
              <a:t>h=1</a:t>
            </a:r>
          </a:p>
        </p:txBody>
      </p:sp>
      <p:sp>
        <p:nvSpPr>
          <p:cNvPr id="20" name="TextBox 20"/>
          <p:cNvSpPr txBox="1">
            <a:spLocks noChangeArrowheads="1"/>
          </p:cNvSpPr>
          <p:nvPr/>
        </p:nvSpPr>
        <p:spPr bwMode="auto">
          <a:xfrm>
            <a:off x="8429955" y="3224325"/>
            <a:ext cx="53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srgbClr val="FF0000"/>
                </a:solidFill>
              </a:rPr>
              <a:t>h=5</a:t>
            </a:r>
          </a:p>
        </p:txBody>
      </p:sp>
      <p:sp>
        <p:nvSpPr>
          <p:cNvPr id="21" name="TextBox 21"/>
          <p:cNvSpPr txBox="1">
            <a:spLocks noChangeArrowheads="1"/>
          </p:cNvSpPr>
          <p:nvPr/>
        </p:nvSpPr>
        <p:spPr bwMode="auto">
          <a:xfrm>
            <a:off x="8429955" y="3508488"/>
            <a:ext cx="53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srgbClr val="FF0000"/>
                </a:solidFill>
              </a:rPr>
              <a:t>h=7</a:t>
            </a:r>
          </a:p>
        </p:txBody>
      </p:sp>
      <p:sp>
        <p:nvSpPr>
          <p:cNvPr id="22" name="TextBox 22"/>
          <p:cNvSpPr txBox="1">
            <a:spLocks noChangeArrowheads="1"/>
          </p:cNvSpPr>
          <p:nvPr/>
        </p:nvSpPr>
        <p:spPr bwMode="auto">
          <a:xfrm>
            <a:off x="8429955" y="3681525"/>
            <a:ext cx="68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srgbClr val="FF0000"/>
                </a:solidFill>
              </a:rPr>
              <a:t>h=11</a:t>
            </a:r>
          </a:p>
        </p:txBody>
      </p:sp>
      <p:sp>
        <p:nvSpPr>
          <p:cNvPr id="23" name="TextBox 23"/>
          <p:cNvSpPr txBox="1">
            <a:spLocks noChangeArrowheads="1"/>
          </p:cNvSpPr>
          <p:nvPr/>
        </p:nvSpPr>
        <p:spPr bwMode="auto">
          <a:xfrm>
            <a:off x="8429955" y="3872024"/>
            <a:ext cx="68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srgbClr val="FF0000"/>
                </a:solidFill>
              </a:rPr>
              <a:t>h=13</a:t>
            </a:r>
          </a:p>
        </p:txBody>
      </p:sp>
      <p:sp>
        <p:nvSpPr>
          <p:cNvPr id="24" name="TextBox 24"/>
          <p:cNvSpPr txBox="1">
            <a:spLocks noChangeArrowheads="1"/>
          </p:cNvSpPr>
          <p:nvPr/>
        </p:nvSpPr>
        <p:spPr bwMode="auto">
          <a:xfrm>
            <a:off x="8429955" y="4062525"/>
            <a:ext cx="68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srgbClr val="FF0000"/>
                </a:solidFill>
              </a:rPr>
              <a:t>h=17</a:t>
            </a:r>
          </a:p>
        </p:txBody>
      </p:sp>
      <p:sp>
        <p:nvSpPr>
          <p:cNvPr id="26" name="TextBox 29"/>
          <p:cNvSpPr txBox="1">
            <a:spLocks noChangeArrowheads="1"/>
          </p:cNvSpPr>
          <p:nvPr/>
        </p:nvSpPr>
        <p:spPr bwMode="auto">
          <a:xfrm>
            <a:off x="8506155" y="4291124"/>
            <a:ext cx="304800" cy="34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600"/>
              </a:lnSpc>
            </a:pPr>
            <a:r>
              <a:rPr lang="en-US" b="1" dirty="0" smtClean="0">
                <a:solidFill>
                  <a:srgbClr val="FF0000"/>
                </a:solidFill>
              </a:rPr>
              <a:t>.</a:t>
            </a:r>
          </a:p>
          <a:p>
            <a:pPr algn="ctr">
              <a:lnSpc>
                <a:spcPts val="600"/>
              </a:lnSpc>
            </a:pPr>
            <a:r>
              <a:rPr lang="en-US" b="1" dirty="0" smtClean="0">
                <a:solidFill>
                  <a:srgbClr val="FF0000"/>
                </a:solidFill>
              </a:rPr>
              <a:t>.</a:t>
            </a:r>
          </a:p>
          <a:p>
            <a:pPr algn="ctr">
              <a:lnSpc>
                <a:spcPts val="600"/>
              </a:lnSpc>
            </a:pPr>
            <a:r>
              <a:rPr lang="en-US" b="1" dirty="0" smtClean="0">
                <a:solidFill>
                  <a:srgbClr val="FF0000"/>
                </a:solidFill>
              </a:rPr>
              <a:t>.</a:t>
            </a:r>
            <a:endParaRPr lang="en-US" b="1" dirty="0">
              <a:solidFill>
                <a:srgbClr val="FF0000"/>
              </a:solidFill>
            </a:endParaRPr>
          </a:p>
        </p:txBody>
      </p:sp>
      <p:sp>
        <p:nvSpPr>
          <p:cNvPr id="33" name="TextBox 32"/>
          <p:cNvSpPr txBox="1"/>
          <p:nvPr/>
        </p:nvSpPr>
        <p:spPr>
          <a:xfrm>
            <a:off x="1697504" y="2928668"/>
            <a:ext cx="1904999" cy="300082"/>
          </a:xfrm>
          <a:prstGeom prst="rect">
            <a:avLst/>
          </a:prstGeom>
          <a:noFill/>
        </p:spPr>
        <p:txBody>
          <a:bodyPr wrap="square" rtlCol="0">
            <a:spAutoFit/>
          </a:bodyPr>
          <a:lstStyle/>
          <a:p>
            <a:pPr algn="ctr"/>
            <a:r>
              <a:rPr lang="en-US" b="1" dirty="0" smtClean="0"/>
              <a:t>Actual</a:t>
            </a:r>
            <a:endParaRPr lang="en-US" b="1" dirty="0"/>
          </a:p>
        </p:txBody>
      </p:sp>
      <p:sp>
        <p:nvSpPr>
          <p:cNvPr id="34" name="TextBox 33"/>
          <p:cNvSpPr txBox="1"/>
          <p:nvPr/>
        </p:nvSpPr>
        <p:spPr>
          <a:xfrm>
            <a:off x="3857956" y="2928668"/>
            <a:ext cx="1904999" cy="300082"/>
          </a:xfrm>
          <a:prstGeom prst="rect">
            <a:avLst/>
          </a:prstGeom>
          <a:noFill/>
        </p:spPr>
        <p:txBody>
          <a:bodyPr wrap="square" rtlCol="0">
            <a:spAutoFit/>
          </a:bodyPr>
          <a:lstStyle/>
          <a:p>
            <a:pPr algn="ctr"/>
            <a:r>
              <a:rPr lang="en-US" b="1" dirty="0" smtClean="0"/>
              <a:t>Fundamental</a:t>
            </a:r>
            <a:endParaRPr lang="en-US" b="1" dirty="0"/>
          </a:p>
        </p:txBody>
      </p:sp>
      <p:sp>
        <p:nvSpPr>
          <p:cNvPr id="35" name="TextBox 29"/>
          <p:cNvSpPr txBox="1">
            <a:spLocks noChangeArrowheads="1"/>
          </p:cNvSpPr>
          <p:nvPr/>
        </p:nvSpPr>
        <p:spPr bwMode="auto">
          <a:xfrm>
            <a:off x="7040098" y="4294171"/>
            <a:ext cx="304800" cy="34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600"/>
              </a:lnSpc>
            </a:pPr>
            <a:r>
              <a:rPr lang="en-US" b="1" dirty="0" smtClean="0">
                <a:solidFill>
                  <a:srgbClr val="FF0000"/>
                </a:solidFill>
              </a:rPr>
              <a:t>.</a:t>
            </a:r>
          </a:p>
          <a:p>
            <a:pPr algn="ctr">
              <a:lnSpc>
                <a:spcPts val="600"/>
              </a:lnSpc>
            </a:pPr>
            <a:r>
              <a:rPr lang="en-US" b="1" dirty="0" smtClean="0">
                <a:solidFill>
                  <a:srgbClr val="FF0000"/>
                </a:solidFill>
              </a:rPr>
              <a:t>.</a:t>
            </a:r>
          </a:p>
          <a:p>
            <a:pPr algn="ctr">
              <a:lnSpc>
                <a:spcPts val="600"/>
              </a:lnSpc>
            </a:pPr>
            <a:r>
              <a:rPr lang="en-US" b="1" dirty="0" smtClean="0">
                <a:solidFill>
                  <a:srgbClr val="FF0000"/>
                </a:solidFill>
              </a:rPr>
              <a:t>.</a:t>
            </a:r>
            <a:endParaRPr lang="en-US" b="1" dirty="0">
              <a:solidFill>
                <a:srgbClr val="FF0000"/>
              </a:solidFill>
            </a:endParaRPr>
          </a:p>
        </p:txBody>
      </p:sp>
      <p:sp>
        <p:nvSpPr>
          <p:cNvPr id="36" name="TextBox 35"/>
          <p:cNvSpPr txBox="1"/>
          <p:nvPr/>
        </p:nvSpPr>
        <p:spPr>
          <a:xfrm>
            <a:off x="6239998" y="2928668"/>
            <a:ext cx="1904999" cy="300082"/>
          </a:xfrm>
          <a:prstGeom prst="rect">
            <a:avLst/>
          </a:prstGeom>
          <a:noFill/>
        </p:spPr>
        <p:txBody>
          <a:bodyPr wrap="square" rtlCol="0">
            <a:spAutoFit/>
          </a:bodyPr>
          <a:lstStyle/>
          <a:p>
            <a:pPr algn="ctr"/>
            <a:r>
              <a:rPr lang="en-US" b="1" dirty="0" smtClean="0"/>
              <a:t>Harmonics</a:t>
            </a:r>
            <a:endParaRPr lang="en-US" b="1" dirty="0"/>
          </a:p>
        </p:txBody>
      </p:sp>
      <p:pic>
        <p:nvPicPr>
          <p:cNvPr id="37" name="Picture 25" descr="6-pulse Input Current w Bus Reactor.g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9129" y="3486508"/>
            <a:ext cx="1944401" cy="84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19"/>
          <p:cNvSpPr txBox="1">
            <a:spLocks noChangeArrowheads="1"/>
          </p:cNvSpPr>
          <p:nvPr/>
        </p:nvSpPr>
        <p:spPr bwMode="auto">
          <a:xfrm>
            <a:off x="2228120" y="3183846"/>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dirty="0" smtClean="0">
                <a:solidFill>
                  <a:srgbClr val="FF0000"/>
                </a:solidFill>
              </a:rPr>
              <a:t>Y(</a:t>
            </a:r>
            <a:r>
              <a:rPr lang="en-US" sz="1800" dirty="0" err="1" smtClean="0">
                <a:solidFill>
                  <a:srgbClr val="FF0000"/>
                </a:solidFill>
                <a:latin typeface="Monotype Corsiva" panose="03010101010201010101" pitchFamily="66" charset="0"/>
              </a:rPr>
              <a:t>wt</a:t>
            </a:r>
            <a:r>
              <a:rPr lang="en-US" dirty="0" smtClean="0">
                <a:solidFill>
                  <a:srgbClr val="FF0000"/>
                </a:solidFill>
              </a:rPr>
              <a:t>)</a:t>
            </a:r>
            <a:endParaRPr lang="en-US" dirty="0">
              <a:solidFill>
                <a:srgbClr val="FF0000"/>
              </a:solidFill>
            </a:endParaRPr>
          </a:p>
        </p:txBody>
      </p:sp>
      <p:cxnSp>
        <p:nvCxnSpPr>
          <p:cNvPr id="39" name="Straight Connector 38"/>
          <p:cNvCxnSpPr/>
          <p:nvPr/>
        </p:nvCxnSpPr>
        <p:spPr>
          <a:xfrm>
            <a:off x="3781755" y="2917923"/>
            <a:ext cx="0" cy="16952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52322" y="2917923"/>
            <a:ext cx="0" cy="16952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911862" y="4758756"/>
            <a:ext cx="3951723" cy="300082"/>
          </a:xfrm>
          <a:prstGeom prst="rect">
            <a:avLst/>
          </a:prstGeom>
          <a:ln w="28575">
            <a:solidFill>
              <a:srgbClr val="FFC000"/>
            </a:solidFill>
            <a:prstDash val="sysDash"/>
          </a:ln>
        </p:spPr>
        <p:txBody>
          <a:bodyPr wrap="none">
            <a:spAutoFit/>
          </a:bodyPr>
          <a:lstStyle/>
          <a:p>
            <a:r>
              <a:rPr lang="en-US" b="1" dirty="0"/>
              <a:t>Math Used to Find a Waveform’s Components</a:t>
            </a:r>
          </a:p>
        </p:txBody>
      </p:sp>
    </p:spTree>
    <p:extLst>
      <p:ext uri="{BB962C8B-B14F-4D97-AF65-F5344CB8AC3E}">
        <p14:creationId xmlns:p14="http://schemas.microsoft.com/office/powerpoint/2010/main" val="3193635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dirty="0" smtClean="0"/>
          </a:p>
          <a:p>
            <a:r>
              <a:rPr lang="en-US" dirty="0" smtClean="0"/>
              <a:t>HARMONICS,</a:t>
            </a:r>
          </a:p>
          <a:p>
            <a:r>
              <a:rPr lang="en-US" dirty="0" smtClean="0"/>
              <a:t>Why the Concern?</a:t>
            </a:r>
            <a:endParaRPr lang="en-US" dirty="0"/>
          </a:p>
        </p:txBody>
      </p:sp>
      <p:sp>
        <p:nvSpPr>
          <p:cNvPr id="5" name="Slide Number Placeholder 4"/>
          <p:cNvSpPr>
            <a:spLocks noGrp="1"/>
          </p:cNvSpPr>
          <p:nvPr>
            <p:ph type="sldNum" sz="quarter" idx="4294967295"/>
          </p:nvPr>
        </p:nvSpPr>
        <p:spPr>
          <a:xfrm>
            <a:off x="7086600" y="4841875"/>
            <a:ext cx="2057400" cy="206375"/>
          </a:xfrm>
          <a:prstGeom prst="rect">
            <a:avLst/>
          </a:prstGeom>
        </p:spPr>
        <p:txBody>
          <a:bodyPr/>
          <a:lstStyle/>
          <a:p>
            <a:fld id="{F1EC2A1A-2CF9-2B48-957E-C49E111F3EA0}" type="slidenum">
              <a:rPr lang="en-US" smtClean="0"/>
              <a:pPr/>
              <a:t>19</a:t>
            </a:fld>
            <a:endParaRPr lang="en-US" sz="675" dirty="0"/>
          </a:p>
        </p:txBody>
      </p:sp>
    </p:spTree>
    <p:extLst>
      <p:ext uri="{BB962C8B-B14F-4D97-AF65-F5344CB8AC3E}">
        <p14:creationId xmlns:p14="http://schemas.microsoft.com/office/powerpoint/2010/main" val="267648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A859-E44E-4B47-8DA0-AA1E03DB35EF}"/>
              </a:ext>
            </a:extLst>
          </p:cNvPr>
          <p:cNvSpPr>
            <a:spLocks noGrp="1"/>
          </p:cNvSpPr>
          <p:nvPr>
            <p:ph type="title"/>
          </p:nvPr>
        </p:nvSpPr>
        <p:spPr/>
        <p:txBody>
          <a:bodyPr/>
          <a:lstStyle/>
          <a:p>
            <a:r>
              <a:rPr lang="en-US" dirty="0"/>
              <a:t>PRESENTATION AGENDA</a:t>
            </a:r>
          </a:p>
        </p:txBody>
      </p:sp>
      <p:sp>
        <p:nvSpPr>
          <p:cNvPr id="3" name="Content Placeholder 2">
            <a:extLst>
              <a:ext uri="{FF2B5EF4-FFF2-40B4-BE49-F238E27FC236}">
                <a16:creationId xmlns:a16="http://schemas.microsoft.com/office/drawing/2014/main" id="{4ABFE005-2A4B-E243-A04C-E435189E061A}"/>
              </a:ext>
            </a:extLst>
          </p:cNvPr>
          <p:cNvSpPr>
            <a:spLocks noGrp="1"/>
          </p:cNvSpPr>
          <p:nvPr>
            <p:ph idx="1"/>
          </p:nvPr>
        </p:nvSpPr>
        <p:spPr>
          <a:xfrm>
            <a:off x="2591731" y="1687690"/>
            <a:ext cx="3960537" cy="2762390"/>
          </a:xfrm>
        </p:spPr>
        <p:txBody>
          <a:bodyPr/>
          <a:lstStyle/>
          <a:p>
            <a:pPr>
              <a:lnSpc>
                <a:spcPct val="100000"/>
              </a:lnSpc>
            </a:pPr>
            <a:r>
              <a:rPr lang="en-US" sz="2000" dirty="0" smtClean="0"/>
              <a:t> Harmonics </a:t>
            </a:r>
            <a:r>
              <a:rPr lang="en-US" sz="2000" dirty="0"/>
              <a:t>Overview</a:t>
            </a:r>
          </a:p>
          <a:p>
            <a:pPr>
              <a:lnSpc>
                <a:spcPct val="100000"/>
              </a:lnSpc>
            </a:pPr>
            <a:r>
              <a:rPr lang="en-US" sz="2000" dirty="0" smtClean="0"/>
              <a:t> Harmonic </a:t>
            </a:r>
            <a:r>
              <a:rPr lang="en-US" sz="2000" dirty="0"/>
              <a:t>Solutions</a:t>
            </a:r>
          </a:p>
          <a:p>
            <a:endParaRPr lang="en-US" sz="2000" dirty="0"/>
          </a:p>
        </p:txBody>
      </p:sp>
    </p:spTree>
    <p:extLst>
      <p:ext uri="{BB962C8B-B14F-4D97-AF65-F5344CB8AC3E}">
        <p14:creationId xmlns:p14="http://schemas.microsoft.com/office/powerpoint/2010/main" val="185844197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clrChange>
              <a:clrFrom>
                <a:srgbClr val="FEFFFA"/>
              </a:clrFrom>
              <a:clrTo>
                <a:srgbClr val="FEFFFA">
                  <a:alpha val="0"/>
                </a:srgbClr>
              </a:clrTo>
            </a:clrChange>
          </a:blip>
          <a:stretch>
            <a:fillRect/>
          </a:stretch>
        </p:blipFill>
        <p:spPr>
          <a:xfrm>
            <a:off x="3111795" y="1462933"/>
            <a:ext cx="2674939" cy="952160"/>
          </a:xfrm>
          <a:prstGeom prst="rect">
            <a:avLst/>
          </a:prstGeom>
        </p:spPr>
      </p:pic>
      <p:sp>
        <p:nvSpPr>
          <p:cNvPr id="2" name="Title 1">
            <a:extLst>
              <a:ext uri="{FF2B5EF4-FFF2-40B4-BE49-F238E27FC236}">
                <a16:creationId xmlns:a16="http://schemas.microsoft.com/office/drawing/2014/main" id="{902995BD-5717-D541-BE8F-318E72D28B21}"/>
              </a:ext>
            </a:extLst>
          </p:cNvPr>
          <p:cNvSpPr>
            <a:spLocks noGrp="1"/>
          </p:cNvSpPr>
          <p:nvPr>
            <p:ph type="title"/>
          </p:nvPr>
        </p:nvSpPr>
        <p:spPr>
          <a:xfrm>
            <a:off x="204444" y="667683"/>
            <a:ext cx="8723548" cy="312975"/>
          </a:xfrm>
        </p:spPr>
        <p:txBody>
          <a:bodyPr/>
          <a:lstStyle/>
          <a:p>
            <a:r>
              <a:rPr lang="en-US" dirty="0" smtClean="0"/>
              <a:t/>
            </a:r>
            <a:br>
              <a:rPr lang="en-US" dirty="0" smtClean="0"/>
            </a:br>
            <a:r>
              <a:rPr lang="en-US" dirty="0" smtClean="0"/>
              <a:t>WHY THE CONCERN?</a:t>
            </a:r>
            <a:endParaRPr lang="en-US" dirty="0">
              <a:solidFill>
                <a:srgbClr val="F57020"/>
              </a:solidFill>
            </a:endParaRPr>
          </a:p>
        </p:txBody>
      </p:sp>
      <p:sp>
        <p:nvSpPr>
          <p:cNvPr id="5" name="Slide Number Placeholder 4">
            <a:extLst>
              <a:ext uri="{FF2B5EF4-FFF2-40B4-BE49-F238E27FC236}">
                <a16:creationId xmlns:a16="http://schemas.microsoft.com/office/drawing/2014/main" id="{5D172E2B-628F-EA42-BFFC-3B246386DC66}"/>
              </a:ext>
            </a:extLst>
          </p:cNvPr>
          <p:cNvSpPr>
            <a:spLocks noGrp="1"/>
          </p:cNvSpPr>
          <p:nvPr>
            <p:ph type="sldNum" sz="quarter" idx="12"/>
          </p:nvPr>
        </p:nvSpPr>
        <p:spPr/>
        <p:txBody>
          <a:bodyPr/>
          <a:lstStyle/>
          <a:p>
            <a:fld id="{F1EC2A1A-2CF9-2B48-957E-C49E111F3EA0}" type="slidenum">
              <a:rPr lang="en-US" smtClean="0"/>
              <a:pPr/>
              <a:t>20</a:t>
            </a:fld>
            <a:endParaRPr lang="en-US" sz="675" dirty="0"/>
          </a:p>
        </p:txBody>
      </p:sp>
      <p:sp>
        <p:nvSpPr>
          <p:cNvPr id="27" name="Rectangle 26">
            <a:extLst>
              <a:ext uri="{FF2B5EF4-FFF2-40B4-BE49-F238E27FC236}">
                <a16:creationId xmlns:a16="http://schemas.microsoft.com/office/drawing/2014/main" id="{5978082F-9E6B-B141-AB10-08450F76B8E4}"/>
              </a:ext>
            </a:extLst>
          </p:cNvPr>
          <p:cNvSpPr/>
          <p:nvPr/>
        </p:nvSpPr>
        <p:spPr>
          <a:xfrm>
            <a:off x="277584" y="1698608"/>
            <a:ext cx="2608739" cy="50783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Harmonic currents create heat (power loss)</a:t>
            </a:r>
            <a:endParaRPr lang="en-US" b="1" dirty="0">
              <a:solidFill>
                <a:srgbClr val="0066B3"/>
              </a:solidFill>
              <a:latin typeface="Arial Black" panose="020B0604020202020204" pitchFamily="34" charset="0"/>
              <a:cs typeface="Arial Black" panose="020B0604020202020204" pitchFamily="34" charset="0"/>
            </a:endParaRPr>
          </a:p>
        </p:txBody>
      </p:sp>
      <p:sp>
        <p:nvSpPr>
          <p:cNvPr id="33" name="Rectangle 32">
            <a:extLst>
              <a:ext uri="{FF2B5EF4-FFF2-40B4-BE49-F238E27FC236}">
                <a16:creationId xmlns:a16="http://schemas.microsoft.com/office/drawing/2014/main" id="{2D631E36-C079-224B-976B-891D104DFABD}"/>
              </a:ext>
            </a:extLst>
          </p:cNvPr>
          <p:cNvSpPr/>
          <p:nvPr/>
        </p:nvSpPr>
        <p:spPr>
          <a:xfrm>
            <a:off x="277584" y="2682344"/>
            <a:ext cx="3108129" cy="71558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Unchecked harmonics may lead to resonance with line inductance &amp; capacitance </a:t>
            </a:r>
          </a:p>
        </p:txBody>
      </p:sp>
      <p:cxnSp>
        <p:nvCxnSpPr>
          <p:cNvPr id="47" name="Straight Connector 46">
            <a:extLst>
              <a:ext uri="{FF2B5EF4-FFF2-40B4-BE49-F238E27FC236}">
                <a16:creationId xmlns:a16="http://schemas.microsoft.com/office/drawing/2014/main" id="{AA612943-9C01-114C-B7FD-0696930F384D}"/>
              </a:ext>
            </a:extLst>
          </p:cNvPr>
          <p:cNvCxnSpPr/>
          <p:nvPr/>
        </p:nvCxnSpPr>
        <p:spPr>
          <a:xfrm>
            <a:off x="0" y="2400917"/>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ED611FA-DECA-A841-9FB4-9D127B077DDA}"/>
              </a:ext>
            </a:extLst>
          </p:cNvPr>
          <p:cNvCxnSpPr/>
          <p:nvPr/>
        </p:nvCxnSpPr>
        <p:spPr>
          <a:xfrm>
            <a:off x="0" y="366517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pic>
        <p:nvPicPr>
          <p:cNvPr id="4" name="Picture 3"/>
          <p:cNvPicPr>
            <a:picLocks noChangeAspect="1"/>
          </p:cNvPicPr>
          <p:nvPr/>
        </p:nvPicPr>
        <p:blipFill>
          <a:blip r:embed="rId3"/>
          <a:stretch>
            <a:fillRect/>
          </a:stretch>
        </p:blipFill>
        <p:spPr>
          <a:xfrm>
            <a:off x="3591588" y="2436902"/>
            <a:ext cx="1715353" cy="1206464"/>
          </a:xfrm>
          <a:prstGeom prst="rect">
            <a:avLst/>
          </a:prstGeom>
        </p:spPr>
      </p:pic>
      <p:sp>
        <p:nvSpPr>
          <p:cNvPr id="25" name="Rectangle 24">
            <a:extLst>
              <a:ext uri="{FF2B5EF4-FFF2-40B4-BE49-F238E27FC236}">
                <a16:creationId xmlns:a16="http://schemas.microsoft.com/office/drawing/2014/main" id="{2D631E36-C079-224B-976B-891D104DFABD}"/>
              </a:ext>
            </a:extLst>
          </p:cNvPr>
          <p:cNvSpPr/>
          <p:nvPr/>
        </p:nvSpPr>
        <p:spPr>
          <a:xfrm>
            <a:off x="277584" y="3916252"/>
            <a:ext cx="2766871" cy="50783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Excessive harmonics distorts input voltage</a:t>
            </a:r>
          </a:p>
        </p:txBody>
      </p:sp>
      <p:sp>
        <p:nvSpPr>
          <p:cNvPr id="28" name="Rectangle 27">
            <a:extLst>
              <a:ext uri="{FF2B5EF4-FFF2-40B4-BE49-F238E27FC236}">
                <a16:creationId xmlns:a16="http://schemas.microsoft.com/office/drawing/2014/main" id="{5978082F-9E6B-B141-AB10-08450F76B8E4}"/>
              </a:ext>
            </a:extLst>
          </p:cNvPr>
          <p:cNvSpPr/>
          <p:nvPr/>
        </p:nvSpPr>
        <p:spPr>
          <a:xfrm>
            <a:off x="6032453" y="1594733"/>
            <a:ext cx="3019398" cy="71558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Power losses in transformers</a:t>
            </a:r>
            <a:r>
              <a:rPr lang="en-US" b="1" dirty="0">
                <a:solidFill>
                  <a:srgbClr val="0066B3"/>
                </a:solidFill>
                <a:latin typeface="Arial Black" panose="020B0604020202020204" pitchFamily="34" charset="0"/>
                <a:cs typeface="Arial Black" panose="020B0604020202020204" pitchFamily="34" charset="0"/>
              </a:rPr>
              <a:t>, wiring and other components on the power </a:t>
            </a:r>
            <a:r>
              <a:rPr lang="en-US" b="1" dirty="0" smtClean="0">
                <a:solidFill>
                  <a:srgbClr val="0066B3"/>
                </a:solidFill>
                <a:latin typeface="Arial Black" panose="020B0604020202020204" pitchFamily="34" charset="0"/>
                <a:cs typeface="Arial Black" panose="020B0604020202020204" pitchFamily="34" charset="0"/>
              </a:rPr>
              <a:t>line</a:t>
            </a:r>
            <a:endParaRPr lang="en-US" b="1" dirty="0">
              <a:solidFill>
                <a:srgbClr val="0066B3"/>
              </a:solidFill>
              <a:latin typeface="Arial Black" panose="020B0604020202020204" pitchFamily="34" charset="0"/>
              <a:cs typeface="Arial Black" panose="020B0604020202020204" pitchFamily="34" charset="0"/>
            </a:endParaRPr>
          </a:p>
        </p:txBody>
      </p:sp>
      <p:sp>
        <p:nvSpPr>
          <p:cNvPr id="9" name="Rectangle 8"/>
          <p:cNvSpPr/>
          <p:nvPr/>
        </p:nvSpPr>
        <p:spPr>
          <a:xfrm>
            <a:off x="7106937" y="1298716"/>
            <a:ext cx="857927" cy="300082"/>
          </a:xfrm>
          <a:prstGeom prst="rect">
            <a:avLst/>
          </a:prstGeom>
        </p:spPr>
        <p:txBody>
          <a:bodyPr wrap="none">
            <a:spAutoFit/>
          </a:bodyPr>
          <a:lstStyle/>
          <a:p>
            <a:r>
              <a:rPr lang="en-US" b="1" dirty="0" smtClean="0">
                <a:solidFill>
                  <a:srgbClr val="F57020"/>
                </a:solidFill>
              </a:rPr>
              <a:t>EFFECT</a:t>
            </a:r>
            <a:endParaRPr lang="en-US" b="1" dirty="0"/>
          </a:p>
        </p:txBody>
      </p:sp>
      <p:sp>
        <p:nvSpPr>
          <p:cNvPr id="29" name="Rectangle 28"/>
          <p:cNvSpPr/>
          <p:nvPr/>
        </p:nvSpPr>
        <p:spPr>
          <a:xfrm>
            <a:off x="1220046" y="1298716"/>
            <a:ext cx="790601" cy="300082"/>
          </a:xfrm>
          <a:prstGeom prst="rect">
            <a:avLst/>
          </a:prstGeom>
        </p:spPr>
        <p:txBody>
          <a:bodyPr wrap="none">
            <a:spAutoFit/>
          </a:bodyPr>
          <a:lstStyle/>
          <a:p>
            <a:r>
              <a:rPr lang="en-US" b="1" dirty="0" smtClean="0">
                <a:solidFill>
                  <a:srgbClr val="F57020"/>
                </a:solidFill>
              </a:rPr>
              <a:t>CAUSE</a:t>
            </a:r>
            <a:endParaRPr lang="en-US" b="1" dirty="0"/>
          </a:p>
        </p:txBody>
      </p:sp>
      <p:sp>
        <p:nvSpPr>
          <p:cNvPr id="30" name="Rectangle 29">
            <a:extLst>
              <a:ext uri="{FF2B5EF4-FFF2-40B4-BE49-F238E27FC236}">
                <a16:creationId xmlns:a16="http://schemas.microsoft.com/office/drawing/2014/main" id="{5978082F-9E6B-B141-AB10-08450F76B8E4}"/>
              </a:ext>
            </a:extLst>
          </p:cNvPr>
          <p:cNvSpPr/>
          <p:nvPr/>
        </p:nvSpPr>
        <p:spPr>
          <a:xfrm>
            <a:off x="6032453" y="2578469"/>
            <a:ext cx="3019398" cy="923330"/>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Resonance creates poor </a:t>
            </a:r>
            <a:r>
              <a:rPr lang="en-US" b="1" dirty="0">
                <a:solidFill>
                  <a:srgbClr val="0066B3"/>
                </a:solidFill>
                <a:latin typeface="Arial Black" panose="020B0604020202020204" pitchFamily="34" charset="0"/>
                <a:cs typeface="Arial Black" panose="020B0604020202020204" pitchFamily="34" charset="0"/>
              </a:rPr>
              <a:t>reliability, premature failure, and greater cost in maintenance and parts</a:t>
            </a:r>
          </a:p>
        </p:txBody>
      </p:sp>
      <p:pic>
        <p:nvPicPr>
          <p:cNvPr id="11" name="Picture 10"/>
          <p:cNvPicPr>
            <a:picLocks noChangeAspect="1"/>
          </p:cNvPicPr>
          <p:nvPr/>
        </p:nvPicPr>
        <p:blipFill>
          <a:blip r:embed="rId4"/>
          <a:stretch>
            <a:fillRect/>
          </a:stretch>
        </p:blipFill>
        <p:spPr>
          <a:xfrm>
            <a:off x="3627281" y="3679349"/>
            <a:ext cx="1679660" cy="981636"/>
          </a:xfrm>
          <a:prstGeom prst="rect">
            <a:avLst/>
          </a:prstGeom>
        </p:spPr>
      </p:pic>
      <p:sp>
        <p:nvSpPr>
          <p:cNvPr id="36" name="Rectangle 35">
            <a:extLst>
              <a:ext uri="{FF2B5EF4-FFF2-40B4-BE49-F238E27FC236}">
                <a16:creationId xmlns:a16="http://schemas.microsoft.com/office/drawing/2014/main" id="{2D631E36-C079-224B-976B-891D104DFABD}"/>
              </a:ext>
            </a:extLst>
          </p:cNvPr>
          <p:cNvSpPr/>
          <p:nvPr/>
        </p:nvSpPr>
        <p:spPr>
          <a:xfrm>
            <a:off x="6032453" y="3812377"/>
            <a:ext cx="2766871" cy="71558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Electrical equipment may operate erratically, fault, or even prematurely fail</a:t>
            </a:r>
          </a:p>
        </p:txBody>
      </p:sp>
    </p:spTree>
    <p:extLst>
      <p:ext uri="{BB962C8B-B14F-4D97-AF65-F5344CB8AC3E}">
        <p14:creationId xmlns:p14="http://schemas.microsoft.com/office/powerpoint/2010/main" val="1186804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par>
                          <p:cTn id="53" fill="hold">
                            <p:stCondLst>
                              <p:cond delay="500"/>
                            </p:stCondLst>
                            <p:childTnLst>
                              <p:par>
                                <p:cTn id="54" presetID="42"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0"/>
                                        <p:tgtEl>
                                          <p:spTgt spid="36"/>
                                        </p:tgtEl>
                                      </p:cBhvr>
                                    </p:animEffect>
                                    <p:anim calcmode="lin" valueType="num">
                                      <p:cBhvr>
                                        <p:cTn id="57" dur="1000" fill="hold"/>
                                        <p:tgtEl>
                                          <p:spTgt spid="36"/>
                                        </p:tgtEl>
                                        <p:attrNameLst>
                                          <p:attrName>ppt_x</p:attrName>
                                        </p:attrNameLst>
                                      </p:cBhvr>
                                      <p:tavLst>
                                        <p:tav tm="0">
                                          <p:val>
                                            <p:strVal val="#ppt_x"/>
                                          </p:val>
                                        </p:tav>
                                        <p:tav tm="100000">
                                          <p:val>
                                            <p:strVal val="#ppt_x"/>
                                          </p:val>
                                        </p:tav>
                                      </p:tavLst>
                                    </p:anim>
                                    <p:anim calcmode="lin" valueType="num">
                                      <p:cBhvr>
                                        <p:cTn id="58" dur="1000" fill="hold"/>
                                        <p:tgtEl>
                                          <p:spTgt spid="3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25" grpId="0"/>
      <p:bldP spid="28" grpId="0"/>
      <p:bldP spid="9" grpId="0"/>
      <p:bldP spid="29" grpId="0"/>
      <p:bldP spid="30"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6"/>
          <p:cNvPicPr>
            <a:picLocks noChangeAspect="1" noChangeArrowheads="1"/>
          </p:cNvPicPr>
          <p:nvPr/>
        </p:nvPicPr>
        <p:blipFill>
          <a:blip r:embed="rId2" cstate="print"/>
          <a:srcRect/>
          <a:stretch>
            <a:fillRect/>
          </a:stretch>
        </p:blipFill>
        <p:spPr bwMode="auto">
          <a:xfrm>
            <a:off x="3687031" y="2523912"/>
            <a:ext cx="1326258" cy="978388"/>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902995BD-5717-D541-BE8F-318E72D28B21}"/>
              </a:ext>
            </a:extLst>
          </p:cNvPr>
          <p:cNvSpPr>
            <a:spLocks noGrp="1"/>
          </p:cNvSpPr>
          <p:nvPr>
            <p:ph type="title"/>
          </p:nvPr>
        </p:nvSpPr>
        <p:spPr>
          <a:xfrm>
            <a:off x="204444" y="667683"/>
            <a:ext cx="8723548" cy="312975"/>
          </a:xfrm>
        </p:spPr>
        <p:txBody>
          <a:bodyPr/>
          <a:lstStyle/>
          <a:p>
            <a:r>
              <a:rPr lang="en-US" dirty="0" smtClean="0"/>
              <a:t/>
            </a:r>
            <a:br>
              <a:rPr lang="en-US" dirty="0" smtClean="0"/>
            </a:br>
            <a:r>
              <a:rPr lang="en-US" dirty="0" smtClean="0"/>
              <a:t>HARMONICS CAUSE </a:t>
            </a:r>
            <a:r>
              <a:rPr lang="en-US" dirty="0" smtClean="0">
                <a:solidFill>
                  <a:srgbClr val="F57020"/>
                </a:solidFill>
              </a:rPr>
              <a:t>HEAT?</a:t>
            </a:r>
            <a:endParaRPr lang="en-US" dirty="0">
              <a:solidFill>
                <a:srgbClr val="F57020"/>
              </a:solidFill>
            </a:endParaRPr>
          </a:p>
        </p:txBody>
      </p:sp>
      <p:sp>
        <p:nvSpPr>
          <p:cNvPr id="24" name="Rectangle 23">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sp>
        <p:nvSpPr>
          <p:cNvPr id="19" name="Rectangle 18">
            <a:extLst>
              <a:ext uri="{FF2B5EF4-FFF2-40B4-BE49-F238E27FC236}">
                <a16:creationId xmlns:a16="http://schemas.microsoft.com/office/drawing/2014/main" id="{5978082F-9E6B-B141-AB10-08450F76B8E4}"/>
              </a:ext>
            </a:extLst>
          </p:cNvPr>
          <p:cNvSpPr/>
          <p:nvPr/>
        </p:nvSpPr>
        <p:spPr>
          <a:xfrm>
            <a:off x="277585" y="1698608"/>
            <a:ext cx="2415996" cy="71558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All line &amp; load currents create </a:t>
            </a:r>
            <a:r>
              <a:rPr lang="en-US" b="1" dirty="0" smtClean="0">
                <a:solidFill>
                  <a:srgbClr val="F57020"/>
                </a:solidFill>
                <a:latin typeface="Arial Black" panose="020B0604020202020204" pitchFamily="34" charset="0"/>
                <a:cs typeface="Arial Black" panose="020B0604020202020204" pitchFamily="34" charset="0"/>
              </a:rPr>
              <a:t>HEAT</a:t>
            </a:r>
          </a:p>
          <a:p>
            <a:endParaRPr lang="en-US" b="1" dirty="0" smtClean="0">
              <a:solidFill>
                <a:srgbClr val="0066B3"/>
              </a:solidFill>
              <a:latin typeface="Arial Black" panose="020B0604020202020204" pitchFamily="34" charset="0"/>
              <a:cs typeface="Arial Black" panose="020B0604020202020204" pitchFamily="34" charset="0"/>
            </a:endParaRPr>
          </a:p>
        </p:txBody>
      </p:sp>
      <p:cxnSp>
        <p:nvCxnSpPr>
          <p:cNvPr id="20" name="Straight Connector 19">
            <a:extLst>
              <a:ext uri="{FF2B5EF4-FFF2-40B4-BE49-F238E27FC236}">
                <a16:creationId xmlns:a16="http://schemas.microsoft.com/office/drawing/2014/main" id="{AA612943-9C01-114C-B7FD-0696930F384D}"/>
              </a:ext>
            </a:extLst>
          </p:cNvPr>
          <p:cNvCxnSpPr/>
          <p:nvPr/>
        </p:nvCxnSpPr>
        <p:spPr>
          <a:xfrm>
            <a:off x="0" y="2439017"/>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978082F-9E6B-B141-AB10-08450F76B8E4}"/>
              </a:ext>
            </a:extLst>
          </p:cNvPr>
          <p:cNvSpPr/>
          <p:nvPr/>
        </p:nvSpPr>
        <p:spPr>
          <a:xfrm>
            <a:off x="5869422" y="1594733"/>
            <a:ext cx="3210784" cy="71558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Pushing current through cables, reactors, etc. will create losses in the form of heat</a:t>
            </a:r>
            <a:endParaRPr lang="en-US" b="1" dirty="0">
              <a:solidFill>
                <a:srgbClr val="0066B3"/>
              </a:solidFill>
              <a:latin typeface="Arial Black" panose="020B0604020202020204" pitchFamily="34" charset="0"/>
              <a:cs typeface="Arial Black" panose="020B0604020202020204" pitchFamily="34" charset="0"/>
            </a:endParaRP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3401685" y="1103653"/>
            <a:ext cx="2056362" cy="1297264"/>
          </a:xfrm>
          <a:prstGeom prst="rect">
            <a:avLst/>
          </a:prstGeom>
        </p:spPr>
      </p:pic>
      <p:sp>
        <p:nvSpPr>
          <p:cNvPr id="34" name="Rectangle 33">
            <a:extLst>
              <a:ext uri="{FF2B5EF4-FFF2-40B4-BE49-F238E27FC236}">
                <a16:creationId xmlns:a16="http://schemas.microsoft.com/office/drawing/2014/main" id="{2D631E36-C079-224B-976B-891D104DFABD}"/>
              </a:ext>
            </a:extLst>
          </p:cNvPr>
          <p:cNvSpPr/>
          <p:nvPr/>
        </p:nvSpPr>
        <p:spPr>
          <a:xfrm>
            <a:off x="277584" y="2682344"/>
            <a:ext cx="2113409" cy="71558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Only the </a:t>
            </a:r>
            <a:r>
              <a:rPr lang="en-US" b="1" dirty="0" smtClean="0">
                <a:solidFill>
                  <a:srgbClr val="F57020"/>
                </a:solidFill>
                <a:latin typeface="Arial Black" panose="020B0604020202020204" pitchFamily="34" charset="0"/>
                <a:cs typeface="Arial Black" panose="020B0604020202020204" pitchFamily="34" charset="0"/>
              </a:rPr>
              <a:t>FUNDAMENTAL </a:t>
            </a:r>
            <a:r>
              <a:rPr lang="en-US" b="1" dirty="0" smtClean="0">
                <a:solidFill>
                  <a:srgbClr val="0066B3"/>
                </a:solidFill>
                <a:latin typeface="Arial Black" panose="020B0604020202020204" pitchFamily="34" charset="0"/>
                <a:cs typeface="Arial Black" panose="020B0604020202020204" pitchFamily="34" charset="0"/>
              </a:rPr>
              <a:t>does </a:t>
            </a:r>
            <a:r>
              <a:rPr lang="en-US" b="1" u="sng" dirty="0" smtClean="0">
                <a:solidFill>
                  <a:srgbClr val="0066B3"/>
                </a:solidFill>
                <a:latin typeface="Arial Black" panose="020B0604020202020204" pitchFamily="34" charset="0"/>
                <a:cs typeface="Arial Black" panose="020B0604020202020204" pitchFamily="34" charset="0"/>
              </a:rPr>
              <a:t>USEFUL</a:t>
            </a:r>
            <a:r>
              <a:rPr lang="en-US" b="1" dirty="0" smtClean="0">
                <a:solidFill>
                  <a:srgbClr val="0066B3"/>
                </a:solidFill>
                <a:latin typeface="Arial Black" panose="020B0604020202020204" pitchFamily="34" charset="0"/>
                <a:cs typeface="Arial Black" panose="020B0604020202020204" pitchFamily="34" charset="0"/>
              </a:rPr>
              <a:t> work</a:t>
            </a:r>
          </a:p>
        </p:txBody>
      </p:sp>
      <p:sp>
        <p:nvSpPr>
          <p:cNvPr id="35" name="Rectangle 34">
            <a:extLst>
              <a:ext uri="{FF2B5EF4-FFF2-40B4-BE49-F238E27FC236}">
                <a16:creationId xmlns:a16="http://schemas.microsoft.com/office/drawing/2014/main" id="{5978082F-9E6B-B141-AB10-08450F76B8E4}"/>
              </a:ext>
            </a:extLst>
          </p:cNvPr>
          <p:cNvSpPr/>
          <p:nvPr/>
        </p:nvSpPr>
        <p:spPr>
          <a:xfrm>
            <a:off x="5869422" y="2786219"/>
            <a:ext cx="2778392" cy="50783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Only the horizontal (</a:t>
            </a:r>
            <a:r>
              <a:rPr lang="en-US" b="1" dirty="0" smtClean="0">
                <a:solidFill>
                  <a:srgbClr val="0066B3"/>
                </a:solidFill>
                <a:latin typeface="Arial Black" panose="020B0604020202020204" pitchFamily="34" charset="0"/>
                <a:cs typeface="Arial Black" panose="020B0604020202020204" pitchFamily="34" charset="0"/>
                <a:sym typeface="Wingdings" panose="05000000000000000000" pitchFamily="2" charset="2"/>
              </a:rPr>
              <a:t>) effort will lift the weight</a:t>
            </a:r>
            <a:endParaRPr lang="en-US" b="1" dirty="0">
              <a:solidFill>
                <a:srgbClr val="0066B3"/>
              </a:solidFill>
              <a:latin typeface="Arial Black" panose="020B0604020202020204" pitchFamily="34" charset="0"/>
              <a:cs typeface="Arial Black" panose="020B0604020202020204" pitchFamily="34" charset="0"/>
            </a:endParaRPr>
          </a:p>
        </p:txBody>
      </p:sp>
      <p:cxnSp>
        <p:nvCxnSpPr>
          <p:cNvPr id="37" name="Straight Connector 36">
            <a:extLst>
              <a:ext uri="{FF2B5EF4-FFF2-40B4-BE49-F238E27FC236}">
                <a16:creationId xmlns:a16="http://schemas.microsoft.com/office/drawing/2014/main" id="{EED611FA-DECA-A841-9FB4-9D127B077DDA}"/>
              </a:ext>
            </a:extLst>
          </p:cNvPr>
          <p:cNvCxnSpPr/>
          <p:nvPr/>
        </p:nvCxnSpPr>
        <p:spPr>
          <a:xfrm>
            <a:off x="0" y="359659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2D631E36-C079-224B-976B-891D104DFABD}"/>
              </a:ext>
            </a:extLst>
          </p:cNvPr>
          <p:cNvSpPr/>
          <p:nvPr/>
        </p:nvSpPr>
        <p:spPr>
          <a:xfrm>
            <a:off x="277584" y="3916252"/>
            <a:ext cx="2766871" cy="507831"/>
          </a:xfrm>
          <a:prstGeom prst="rect">
            <a:avLst/>
          </a:prstGeom>
        </p:spPr>
        <p:txBody>
          <a:bodyPr wrap="square">
            <a:spAutoFit/>
          </a:bodyPr>
          <a:lstStyle/>
          <a:p>
            <a:r>
              <a:rPr lang="en-US" b="1" dirty="0" smtClean="0">
                <a:solidFill>
                  <a:srgbClr val="F57020"/>
                </a:solidFill>
                <a:latin typeface="Arial Black" panose="020B0604020202020204" pitchFamily="34" charset="0"/>
                <a:cs typeface="Arial Black" panose="020B0604020202020204" pitchFamily="34" charset="0"/>
              </a:rPr>
              <a:t>HARMONICS</a:t>
            </a:r>
            <a:r>
              <a:rPr lang="en-US" b="1" dirty="0" smtClean="0">
                <a:solidFill>
                  <a:srgbClr val="0066B3"/>
                </a:solidFill>
                <a:latin typeface="Arial Black" panose="020B0604020202020204" pitchFamily="34" charset="0"/>
                <a:cs typeface="Arial Black" panose="020B0604020202020204" pitchFamily="34" charset="0"/>
              </a:rPr>
              <a:t> only</a:t>
            </a:r>
          </a:p>
          <a:p>
            <a:r>
              <a:rPr lang="en-US" b="1" dirty="0" smtClean="0">
                <a:solidFill>
                  <a:srgbClr val="0066B3"/>
                </a:solidFill>
                <a:latin typeface="Arial Black" panose="020B0604020202020204" pitchFamily="34" charset="0"/>
                <a:cs typeface="Arial Black" panose="020B0604020202020204" pitchFamily="34" charset="0"/>
              </a:rPr>
              <a:t>create heat</a:t>
            </a:r>
          </a:p>
        </p:txBody>
      </p:sp>
      <p:sp>
        <p:nvSpPr>
          <p:cNvPr id="39" name="Rectangle 38">
            <a:extLst>
              <a:ext uri="{FF2B5EF4-FFF2-40B4-BE49-F238E27FC236}">
                <a16:creationId xmlns:a16="http://schemas.microsoft.com/office/drawing/2014/main" id="{2D631E36-C079-224B-976B-891D104DFABD}"/>
              </a:ext>
            </a:extLst>
          </p:cNvPr>
          <p:cNvSpPr/>
          <p:nvPr/>
        </p:nvSpPr>
        <p:spPr>
          <a:xfrm>
            <a:off x="5869422" y="3812377"/>
            <a:ext cx="2948513" cy="715581"/>
          </a:xfrm>
          <a:prstGeom prst="rect">
            <a:avLst/>
          </a:prstGeom>
        </p:spPr>
        <p:txBody>
          <a:bodyPr wrap="square">
            <a:spAutoFit/>
          </a:bodyPr>
          <a:lstStyle/>
          <a:p>
            <a:r>
              <a:rPr lang="en-US" b="1" dirty="0" smtClean="0">
                <a:solidFill>
                  <a:srgbClr val="0066B3"/>
                </a:solidFill>
                <a:latin typeface="Arial Black" panose="020B0604020202020204" pitchFamily="34" charset="0"/>
                <a:cs typeface="Arial Black" panose="020B0604020202020204" pitchFamily="34" charset="0"/>
              </a:rPr>
              <a:t>Any effort outside of horizontal movement is simply wasted energy</a:t>
            </a:r>
          </a:p>
        </p:txBody>
      </p:sp>
      <p:cxnSp>
        <p:nvCxnSpPr>
          <p:cNvPr id="43" name="Straight Arrow Connector 42"/>
          <p:cNvCxnSpPr/>
          <p:nvPr/>
        </p:nvCxnSpPr>
        <p:spPr>
          <a:xfrm>
            <a:off x="4024757" y="2874217"/>
            <a:ext cx="1091196" cy="0"/>
          </a:xfrm>
          <a:prstGeom prst="straightConnector1">
            <a:avLst/>
          </a:prstGeom>
          <a:ln w="76200">
            <a:solidFill>
              <a:srgbClr val="22B93D"/>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6"/>
          <p:cNvPicPr>
            <a:picLocks noChangeAspect="1" noChangeArrowheads="1"/>
          </p:cNvPicPr>
          <p:nvPr/>
        </p:nvPicPr>
        <p:blipFill>
          <a:blip r:embed="rId2" cstate="print"/>
          <a:srcRect/>
          <a:stretch>
            <a:fillRect/>
          </a:stretch>
        </p:blipFill>
        <p:spPr bwMode="auto">
          <a:xfrm>
            <a:off x="3671534" y="3679921"/>
            <a:ext cx="1326258" cy="978388"/>
          </a:xfrm>
          <a:prstGeom prst="rect">
            <a:avLst/>
          </a:prstGeom>
          <a:noFill/>
          <a:ln w="9525">
            <a:noFill/>
            <a:miter lim="800000"/>
            <a:headEnd/>
            <a:tailEnd/>
          </a:ln>
          <a:effectLst/>
        </p:spPr>
      </p:pic>
      <p:cxnSp>
        <p:nvCxnSpPr>
          <p:cNvPr id="10" name="Straight Arrow Connector 9"/>
          <p:cNvCxnSpPr/>
          <p:nvPr/>
        </p:nvCxnSpPr>
        <p:spPr>
          <a:xfrm>
            <a:off x="4505932" y="3875769"/>
            <a:ext cx="491860" cy="2366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505932" y="3563775"/>
            <a:ext cx="491860" cy="3119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22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1000"/>
                                        <p:tgtEl>
                                          <p:spTgt spid="45"/>
                                        </p:tgtEl>
                                      </p:cBhvr>
                                    </p:animEffect>
                                    <p:anim calcmode="lin" valueType="num">
                                      <p:cBhvr>
                                        <p:cTn id="29" dur="1000" fill="hold"/>
                                        <p:tgtEl>
                                          <p:spTgt spid="45"/>
                                        </p:tgtEl>
                                        <p:attrNameLst>
                                          <p:attrName>ppt_x</p:attrName>
                                        </p:attrNameLst>
                                      </p:cBhvr>
                                      <p:tavLst>
                                        <p:tav tm="0">
                                          <p:val>
                                            <p:strVal val="#ppt_x"/>
                                          </p:val>
                                        </p:tav>
                                        <p:tav tm="100000">
                                          <p:val>
                                            <p:strVal val="#ppt_x"/>
                                          </p:val>
                                        </p:tav>
                                      </p:tavLst>
                                    </p:anim>
                                    <p:anim calcmode="lin" valueType="num">
                                      <p:cBhvr>
                                        <p:cTn id="30" dur="1000" fill="hold"/>
                                        <p:tgtEl>
                                          <p:spTgt spid="4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anim calcmode="lin" valueType="num">
                                      <p:cBhvr>
                                        <p:cTn id="60" dur="1000" fill="hold"/>
                                        <p:tgtEl>
                                          <p:spTgt spid="39"/>
                                        </p:tgtEl>
                                        <p:attrNameLst>
                                          <p:attrName>ppt_x</p:attrName>
                                        </p:attrNameLst>
                                      </p:cBhvr>
                                      <p:tavLst>
                                        <p:tav tm="0">
                                          <p:val>
                                            <p:strVal val="#ppt_x"/>
                                          </p:val>
                                        </p:tav>
                                        <p:tav tm="100000">
                                          <p:val>
                                            <p:strVal val="#ppt_x"/>
                                          </p:val>
                                        </p:tav>
                                      </p:tavLst>
                                    </p:anim>
                                    <p:anim calcmode="lin" valueType="num">
                                      <p:cBhvr>
                                        <p:cTn id="61" dur="1000" fill="hold"/>
                                        <p:tgtEl>
                                          <p:spTgt spid="3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1000"/>
                                        <p:tgtEl>
                                          <p:spTgt spid="44"/>
                                        </p:tgtEl>
                                      </p:cBhvr>
                                    </p:animEffect>
                                    <p:anim calcmode="lin" valueType="num">
                                      <p:cBhvr>
                                        <p:cTn id="65" dur="1000" fill="hold"/>
                                        <p:tgtEl>
                                          <p:spTgt spid="44"/>
                                        </p:tgtEl>
                                        <p:attrNameLst>
                                          <p:attrName>ppt_x</p:attrName>
                                        </p:attrNameLst>
                                      </p:cBhvr>
                                      <p:tavLst>
                                        <p:tav tm="0">
                                          <p:val>
                                            <p:strVal val="#ppt_x"/>
                                          </p:val>
                                        </p:tav>
                                        <p:tav tm="100000">
                                          <p:val>
                                            <p:strVal val="#ppt_x"/>
                                          </p:val>
                                        </p:tav>
                                      </p:tavLst>
                                    </p:anim>
                                    <p:anim calcmode="lin" valueType="num">
                                      <p:cBhvr>
                                        <p:cTn id="66" dur="1000" fill="hold"/>
                                        <p:tgtEl>
                                          <p:spTgt spid="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1000" fill="hold"/>
                                        <p:tgtEl>
                                          <p:spTgt spid="10"/>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34" grpId="0"/>
      <p:bldP spid="35" grpId="0"/>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95BD-5717-D541-BE8F-318E72D28B21}"/>
              </a:ext>
            </a:extLst>
          </p:cNvPr>
          <p:cNvSpPr>
            <a:spLocks noGrp="1"/>
          </p:cNvSpPr>
          <p:nvPr>
            <p:ph type="title"/>
          </p:nvPr>
        </p:nvSpPr>
        <p:spPr/>
        <p:txBody>
          <a:bodyPr/>
          <a:lstStyle/>
          <a:p>
            <a:r>
              <a:rPr lang="en-US" dirty="0" smtClean="0"/>
              <a:t>WHY CARE?</a:t>
            </a:r>
            <a:endParaRPr lang="en-US" dirty="0"/>
          </a:p>
        </p:txBody>
      </p:sp>
      <p:sp>
        <p:nvSpPr>
          <p:cNvPr id="24" name="Rectangle 23">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sp>
        <p:nvSpPr>
          <p:cNvPr id="32" name="Rectangle 31">
            <a:extLst>
              <a:ext uri="{FF2B5EF4-FFF2-40B4-BE49-F238E27FC236}">
                <a16:creationId xmlns:a16="http://schemas.microsoft.com/office/drawing/2014/main" id="{5978082F-9E6B-B141-AB10-08450F76B8E4}"/>
              </a:ext>
            </a:extLst>
          </p:cNvPr>
          <p:cNvSpPr/>
          <p:nvPr/>
        </p:nvSpPr>
        <p:spPr>
          <a:xfrm>
            <a:off x="-77968" y="3421962"/>
            <a:ext cx="2937448" cy="1338828"/>
          </a:xfrm>
          <a:prstGeom prst="rect">
            <a:avLst/>
          </a:prstGeom>
        </p:spPr>
        <p:txBody>
          <a:bodyPr wrap="square">
            <a:spAutoFit/>
          </a:bodyPr>
          <a:lstStyle/>
          <a:p>
            <a:pPr algn="ctr"/>
            <a:r>
              <a:rPr lang="en-US" b="1" dirty="0" smtClean="0">
                <a:solidFill>
                  <a:srgbClr val="0066B3"/>
                </a:solidFill>
                <a:latin typeface="Arial Black" panose="020B0604020202020204" pitchFamily="34" charset="0"/>
                <a:cs typeface="Arial Black" panose="020B0604020202020204" pitchFamily="34" charset="0"/>
              </a:rPr>
              <a:t>Additional Cooling required due to added heating</a:t>
            </a:r>
          </a:p>
          <a:p>
            <a:pPr algn="ctr"/>
            <a:endParaRPr lang="en-US" b="1" dirty="0" smtClean="0">
              <a:solidFill>
                <a:srgbClr val="0066B3"/>
              </a:solidFill>
              <a:latin typeface="Arial Black" panose="020B0604020202020204" pitchFamily="34" charset="0"/>
              <a:cs typeface="Arial Black" panose="020B0604020202020204" pitchFamily="34" charset="0"/>
            </a:endParaRPr>
          </a:p>
          <a:p>
            <a:pPr algn="ctr"/>
            <a:r>
              <a:rPr lang="en-US" b="1" dirty="0" smtClean="0">
                <a:solidFill>
                  <a:srgbClr val="F57020"/>
                </a:solidFill>
                <a:latin typeface="Arial Black" panose="020B0604020202020204" pitchFamily="34" charset="0"/>
                <a:cs typeface="Arial Black" panose="020B0604020202020204" pitchFamily="34" charset="0"/>
              </a:rPr>
              <a:t>LOWER EFFICIENCY</a:t>
            </a:r>
          </a:p>
          <a:p>
            <a:pPr algn="ctr"/>
            <a:r>
              <a:rPr lang="en-US" b="1" dirty="0" smtClean="0">
                <a:solidFill>
                  <a:srgbClr val="F57020"/>
                </a:solidFill>
                <a:latin typeface="Arial Black" panose="020B0604020202020204" pitchFamily="34" charset="0"/>
                <a:cs typeface="Arial Black" panose="020B0604020202020204" pitchFamily="34" charset="0"/>
              </a:rPr>
              <a:t>HIGHER OPERATING COSTS</a:t>
            </a:r>
          </a:p>
          <a:p>
            <a:pPr algn="ctr"/>
            <a:endParaRPr lang="en-US" b="1" dirty="0" smtClean="0">
              <a:solidFill>
                <a:srgbClr val="0066B3"/>
              </a:solidFill>
              <a:latin typeface="Arial Black" panose="020B0604020202020204" pitchFamily="34" charset="0"/>
              <a:cs typeface="Arial Black" panose="020B0604020202020204" pitchFamily="34" charset="0"/>
            </a:endParaRPr>
          </a:p>
        </p:txBody>
      </p:sp>
      <p:cxnSp>
        <p:nvCxnSpPr>
          <p:cNvPr id="34" name="Straight Connector 33">
            <a:extLst>
              <a:ext uri="{FF2B5EF4-FFF2-40B4-BE49-F238E27FC236}">
                <a16:creationId xmlns:a16="http://schemas.microsoft.com/office/drawing/2014/main" id="{AA612943-9C01-114C-B7FD-0696930F384D}"/>
              </a:ext>
            </a:extLst>
          </p:cNvPr>
          <p:cNvCxnSpPr/>
          <p:nvPr/>
        </p:nvCxnSpPr>
        <p:spPr>
          <a:xfrm>
            <a:off x="2852392" y="1434742"/>
            <a:ext cx="0" cy="3001171"/>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2D631E36-C079-224B-976B-891D104DFABD}"/>
              </a:ext>
            </a:extLst>
          </p:cNvPr>
          <p:cNvSpPr/>
          <p:nvPr/>
        </p:nvSpPr>
        <p:spPr>
          <a:xfrm>
            <a:off x="2706427" y="3421962"/>
            <a:ext cx="2916091" cy="1131079"/>
          </a:xfrm>
          <a:prstGeom prst="rect">
            <a:avLst/>
          </a:prstGeom>
        </p:spPr>
        <p:txBody>
          <a:bodyPr wrap="square">
            <a:spAutoFit/>
          </a:bodyPr>
          <a:lstStyle/>
          <a:p>
            <a:pPr algn="ctr"/>
            <a:r>
              <a:rPr lang="en-US" b="1" dirty="0" smtClean="0">
                <a:solidFill>
                  <a:srgbClr val="0066B3"/>
                </a:solidFill>
                <a:latin typeface="Arial Black" panose="020B0604020202020204" pitchFamily="34" charset="0"/>
                <a:cs typeface="Arial Black" panose="020B0604020202020204" pitchFamily="34" charset="0"/>
              </a:rPr>
              <a:t>Oversizing of transformers </a:t>
            </a:r>
            <a:r>
              <a:rPr lang="en-US" b="1" dirty="0">
                <a:solidFill>
                  <a:srgbClr val="0066B3"/>
                </a:solidFill>
                <a:latin typeface="Arial Black" panose="020B0604020202020204" pitchFamily="34" charset="0"/>
                <a:cs typeface="Arial Black" panose="020B0604020202020204" pitchFamily="34" charset="0"/>
              </a:rPr>
              <a:t>and other </a:t>
            </a:r>
            <a:r>
              <a:rPr lang="en-US" b="1" dirty="0" smtClean="0">
                <a:solidFill>
                  <a:srgbClr val="0066B3"/>
                </a:solidFill>
                <a:latin typeface="Arial Black" panose="020B0604020202020204" pitchFamily="34" charset="0"/>
                <a:cs typeface="Arial Black" panose="020B0604020202020204" pitchFamily="34" charset="0"/>
              </a:rPr>
              <a:t>equipment</a:t>
            </a:r>
          </a:p>
          <a:p>
            <a:pPr algn="ctr"/>
            <a:endParaRPr lang="en-US" b="1" dirty="0">
              <a:solidFill>
                <a:srgbClr val="F57020"/>
              </a:solidFill>
              <a:latin typeface="Arial Black" panose="020B0604020202020204" pitchFamily="34" charset="0"/>
              <a:cs typeface="Arial Black" panose="020B0604020202020204" pitchFamily="34" charset="0"/>
            </a:endParaRPr>
          </a:p>
          <a:p>
            <a:pPr algn="ctr"/>
            <a:r>
              <a:rPr lang="en-US" b="1" dirty="0" smtClean="0">
                <a:solidFill>
                  <a:srgbClr val="F57020"/>
                </a:solidFill>
                <a:latin typeface="Arial Black" panose="020B0604020202020204" pitchFamily="34" charset="0"/>
                <a:cs typeface="Arial Black" panose="020B0604020202020204" pitchFamily="34" charset="0"/>
              </a:rPr>
              <a:t>HIGHER STARTUP</a:t>
            </a:r>
          </a:p>
          <a:p>
            <a:pPr algn="ctr"/>
            <a:r>
              <a:rPr lang="en-US" b="1" dirty="0" smtClean="0">
                <a:solidFill>
                  <a:srgbClr val="F57020"/>
                </a:solidFill>
                <a:latin typeface="Arial Black" panose="020B0604020202020204" pitchFamily="34" charset="0"/>
                <a:cs typeface="Arial Black" panose="020B0604020202020204" pitchFamily="34" charset="0"/>
              </a:rPr>
              <a:t>REPLACEMENT COSTS</a:t>
            </a:r>
            <a:endParaRPr lang="en-US" b="1" dirty="0">
              <a:solidFill>
                <a:srgbClr val="F57020"/>
              </a:solidFill>
              <a:latin typeface="Arial Black" panose="020B0604020202020204" pitchFamily="34" charset="0"/>
              <a:cs typeface="Arial Black" panose="020B0604020202020204" pitchFamily="34" charset="0"/>
            </a:endParaRPr>
          </a:p>
        </p:txBody>
      </p:sp>
      <p:sp>
        <p:nvSpPr>
          <p:cNvPr id="40" name="Rectangle 39">
            <a:extLst>
              <a:ext uri="{FF2B5EF4-FFF2-40B4-BE49-F238E27FC236}">
                <a16:creationId xmlns:a16="http://schemas.microsoft.com/office/drawing/2014/main" id="{2D631E36-C079-224B-976B-891D104DFABD}"/>
              </a:ext>
            </a:extLst>
          </p:cNvPr>
          <p:cNvSpPr/>
          <p:nvPr/>
        </p:nvSpPr>
        <p:spPr>
          <a:xfrm>
            <a:off x="5649701" y="3421962"/>
            <a:ext cx="3333908" cy="1131079"/>
          </a:xfrm>
          <a:prstGeom prst="rect">
            <a:avLst/>
          </a:prstGeom>
        </p:spPr>
        <p:txBody>
          <a:bodyPr wrap="square">
            <a:spAutoFit/>
          </a:bodyPr>
          <a:lstStyle/>
          <a:p>
            <a:pPr algn="ctr"/>
            <a:r>
              <a:rPr lang="en-US" b="1" dirty="0" smtClean="0">
                <a:solidFill>
                  <a:srgbClr val="0066B3"/>
                </a:solidFill>
                <a:latin typeface="Arial Black" panose="020B0604020202020204" pitchFamily="34" charset="0"/>
                <a:cs typeface="Arial Black" panose="020B0604020202020204" pitchFamily="34" charset="0"/>
              </a:rPr>
              <a:t>Charges or penalties from </a:t>
            </a:r>
          </a:p>
          <a:p>
            <a:pPr algn="ctr"/>
            <a:r>
              <a:rPr lang="en-US" b="1" dirty="0" smtClean="0">
                <a:solidFill>
                  <a:srgbClr val="0066B3"/>
                </a:solidFill>
                <a:latin typeface="Arial Black" panose="020B0604020202020204" pitchFamily="34" charset="0"/>
                <a:cs typeface="Arial Black" panose="020B0604020202020204" pitchFamily="34" charset="0"/>
              </a:rPr>
              <a:t>high harmonics, low power factor</a:t>
            </a:r>
          </a:p>
          <a:p>
            <a:pPr algn="ctr"/>
            <a:endParaRPr lang="en-US" b="1" dirty="0">
              <a:solidFill>
                <a:srgbClr val="0066B3"/>
              </a:solidFill>
              <a:latin typeface="Arial Black" panose="020B0604020202020204" pitchFamily="34" charset="0"/>
              <a:cs typeface="Arial Black" panose="020B0604020202020204" pitchFamily="34" charset="0"/>
            </a:endParaRPr>
          </a:p>
          <a:p>
            <a:pPr algn="ctr"/>
            <a:r>
              <a:rPr lang="en-US" b="1" dirty="0" smtClean="0">
                <a:solidFill>
                  <a:srgbClr val="F57020"/>
                </a:solidFill>
                <a:latin typeface="Arial Black" panose="020B0604020202020204" pitchFamily="34" charset="0"/>
                <a:cs typeface="Arial Black" panose="020B0604020202020204" pitchFamily="34" charset="0"/>
              </a:rPr>
              <a:t>COSTLY POST INSTALL CORRECTIVE ACTIONS</a:t>
            </a:r>
          </a:p>
        </p:txBody>
      </p:sp>
      <p:pic>
        <p:nvPicPr>
          <p:cNvPr id="46" name="IEEE 519" descr="Image result for IEEE 519">
            <a:extLst>
              <a:ext uri="{FF2B5EF4-FFF2-40B4-BE49-F238E27FC236}">
                <a16:creationId xmlns:a16="http://schemas.microsoft.com/office/drawing/2014/main" id="{17428B9C-5BED-814C-A574-934E7E5AAB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82"/>
          <a:stretch/>
        </p:blipFill>
        <p:spPr bwMode="auto">
          <a:xfrm>
            <a:off x="5649701" y="1693069"/>
            <a:ext cx="3355264" cy="1478302"/>
          </a:xfrm>
          <a:prstGeom prst="rect">
            <a:avLst/>
          </a:prstGeom>
          <a:solidFill>
            <a:srgbClr val="000000">
              <a:shade val="95000"/>
            </a:srgbClr>
          </a:solidFill>
          <a:ln w="19050" cap="sq">
            <a:solidFill>
              <a:srgbClr val="000000"/>
            </a:solidFill>
            <a:miter lim="800000"/>
          </a:ln>
          <a:effectLst/>
        </p:spPr>
      </p:pic>
      <p:pic>
        <p:nvPicPr>
          <p:cNvPr id="49" name="Conductor" descr="Image result for wiring overheat">
            <a:extLst>
              <a:ext uri="{FF2B5EF4-FFF2-40B4-BE49-F238E27FC236}">
                <a16:creationId xmlns:a16="http://schemas.microsoft.com/office/drawing/2014/main" id="{F48083B1-F3D9-ED45-BA4E-0E7B88B297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064"/>
          <a:stretch/>
        </p:blipFill>
        <p:spPr bwMode="auto">
          <a:xfrm>
            <a:off x="175426" y="1693069"/>
            <a:ext cx="2521667" cy="1483608"/>
          </a:xfrm>
          <a:prstGeom prst="rect">
            <a:avLst/>
          </a:prstGeom>
          <a:noFill/>
          <a:extLst>
            <a:ext uri="{909E8E84-426E-40DD-AFC4-6F175D3DCCD1}">
              <a14:hiddenFill xmlns:a14="http://schemas.microsoft.com/office/drawing/2010/main">
                <a:solidFill>
                  <a:srgbClr val="FFFFFF"/>
                </a:solidFill>
              </a14:hiddenFill>
            </a:ext>
          </a:extLst>
        </p:spPr>
      </p:pic>
      <p:pic>
        <p:nvPicPr>
          <p:cNvPr id="50" name="Transformer Heating">
            <a:extLst>
              <a:ext uri="{FF2B5EF4-FFF2-40B4-BE49-F238E27FC236}">
                <a16:creationId xmlns:a16="http://schemas.microsoft.com/office/drawing/2014/main" id="{1C3B81C5-C299-0240-A770-27ADD584CACA}"/>
              </a:ext>
            </a:extLst>
          </p:cNvPr>
          <p:cNvPicPr>
            <a:picLocks noChangeAspect="1"/>
          </p:cNvPicPr>
          <p:nvPr/>
        </p:nvPicPr>
        <p:blipFill rotWithShape="1">
          <a:blip r:embed="rId4"/>
          <a:srcRect t="83" b="3839"/>
          <a:stretch/>
        </p:blipFill>
        <p:spPr>
          <a:xfrm>
            <a:off x="2994027" y="1693067"/>
            <a:ext cx="2339238" cy="1496697"/>
          </a:xfrm>
          <a:prstGeom prst="rect">
            <a:avLst/>
          </a:prstGeom>
        </p:spPr>
      </p:pic>
      <p:cxnSp>
        <p:nvCxnSpPr>
          <p:cNvPr id="51" name="Straight Connector 50">
            <a:extLst>
              <a:ext uri="{FF2B5EF4-FFF2-40B4-BE49-F238E27FC236}">
                <a16:creationId xmlns:a16="http://schemas.microsoft.com/office/drawing/2014/main" id="{AA612943-9C01-114C-B7FD-0696930F384D}"/>
              </a:ext>
            </a:extLst>
          </p:cNvPr>
          <p:cNvCxnSpPr/>
          <p:nvPr/>
        </p:nvCxnSpPr>
        <p:spPr>
          <a:xfrm>
            <a:off x="5467218" y="1434742"/>
            <a:ext cx="0" cy="3001171"/>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652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95BD-5717-D541-BE8F-318E72D28B21}"/>
              </a:ext>
            </a:extLst>
          </p:cNvPr>
          <p:cNvSpPr>
            <a:spLocks noGrp="1"/>
          </p:cNvSpPr>
          <p:nvPr>
            <p:ph type="title"/>
          </p:nvPr>
        </p:nvSpPr>
        <p:spPr/>
        <p:txBody>
          <a:bodyPr/>
          <a:lstStyle/>
          <a:p>
            <a:r>
              <a:rPr lang="en-US" smtClean="0"/>
              <a:t>WHY CARE? … Transformers</a:t>
            </a:r>
            <a:endParaRPr lang="en-US" dirty="0"/>
          </a:p>
        </p:txBody>
      </p:sp>
      <p:sp>
        <p:nvSpPr>
          <p:cNvPr id="5" name="Content Placeholder 4"/>
          <p:cNvSpPr>
            <a:spLocks noGrp="1"/>
          </p:cNvSpPr>
          <p:nvPr>
            <p:ph idx="1"/>
          </p:nvPr>
        </p:nvSpPr>
        <p:spPr>
          <a:xfrm>
            <a:off x="357224" y="3636519"/>
            <a:ext cx="4476559" cy="710421"/>
          </a:xfrm>
        </p:spPr>
        <p:txBody>
          <a:bodyPr/>
          <a:lstStyle/>
          <a:p>
            <a:r>
              <a:rPr lang="en-US" dirty="0"/>
              <a:t>Higher reactive power increases kVA.</a:t>
            </a:r>
          </a:p>
          <a:p>
            <a:r>
              <a:rPr lang="en-US" dirty="0"/>
              <a:t>Higher kVA requires a larger transformer.</a:t>
            </a:r>
          </a:p>
          <a:p>
            <a:r>
              <a:rPr lang="en-US" dirty="0"/>
              <a:t>Higher kVA can increase utility company demand charges.</a:t>
            </a:r>
          </a:p>
        </p:txBody>
      </p:sp>
      <p:sp>
        <p:nvSpPr>
          <p:cNvPr id="6" name="Text Placeholder 5"/>
          <p:cNvSpPr>
            <a:spLocks noGrp="1"/>
          </p:cNvSpPr>
          <p:nvPr>
            <p:ph type="body" idx="13"/>
          </p:nvPr>
        </p:nvSpPr>
        <p:spPr>
          <a:xfrm>
            <a:off x="280664" y="3375934"/>
            <a:ext cx="4476559" cy="482045"/>
          </a:xfrm>
        </p:spPr>
        <p:txBody>
          <a:bodyPr/>
          <a:lstStyle/>
          <a:p>
            <a:r>
              <a:rPr lang="en-US" dirty="0" smtClean="0"/>
              <a:t>Reactive power is wasted energy</a:t>
            </a:r>
            <a:endParaRPr lang="en-US" dirty="0"/>
          </a:p>
        </p:txBody>
      </p:sp>
      <p:sp>
        <p:nvSpPr>
          <p:cNvPr id="24" name="Rectangle 23">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pic>
        <p:nvPicPr>
          <p:cNvPr id="3" name="Picture 2"/>
          <p:cNvPicPr>
            <a:picLocks noChangeAspect="1"/>
          </p:cNvPicPr>
          <p:nvPr/>
        </p:nvPicPr>
        <p:blipFill>
          <a:blip r:embed="rId2"/>
          <a:stretch>
            <a:fillRect/>
          </a:stretch>
        </p:blipFill>
        <p:spPr>
          <a:xfrm>
            <a:off x="280664" y="1354742"/>
            <a:ext cx="2647263" cy="1910360"/>
          </a:xfrm>
          <a:prstGeom prst="rect">
            <a:avLst/>
          </a:prstGeom>
          <a:effectLst>
            <a:softEdge rad="31750"/>
          </a:effectLst>
        </p:spPr>
      </p:pic>
      <p:pic>
        <p:nvPicPr>
          <p:cNvPr id="14" name="Picture 2">
            <a:extLst>
              <a:ext uri="{FF2B5EF4-FFF2-40B4-BE49-F238E27FC236}">
                <a16:creationId xmlns:a16="http://schemas.microsoft.com/office/drawing/2014/main" id="{34E9E118-8E5C-C64D-B429-BA1FA959C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416" y="1439793"/>
            <a:ext cx="3967915" cy="3164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373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25253AB-FEA4-8B4F-8730-677AA1C398F0}"/>
              </a:ext>
            </a:extLst>
          </p:cNvPr>
          <p:cNvSpPr/>
          <p:nvPr/>
        </p:nvSpPr>
        <p:spPr>
          <a:xfrm>
            <a:off x="8577204" y="0"/>
            <a:ext cx="566795" cy="4675484"/>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902995BD-5717-D541-BE8F-318E72D28B21}"/>
              </a:ext>
            </a:extLst>
          </p:cNvPr>
          <p:cNvSpPr>
            <a:spLocks noGrp="1"/>
          </p:cNvSpPr>
          <p:nvPr>
            <p:ph type="title"/>
          </p:nvPr>
        </p:nvSpPr>
        <p:spPr/>
        <p:txBody>
          <a:bodyPr/>
          <a:lstStyle/>
          <a:p>
            <a:r>
              <a:rPr lang="en-US" dirty="0"/>
              <a:t>NON-LINEAR LOADING</a:t>
            </a:r>
          </a:p>
        </p:txBody>
      </p:sp>
      <p:sp>
        <p:nvSpPr>
          <p:cNvPr id="3" name="Content Placeholder 2">
            <a:extLst>
              <a:ext uri="{FF2B5EF4-FFF2-40B4-BE49-F238E27FC236}">
                <a16:creationId xmlns:a16="http://schemas.microsoft.com/office/drawing/2014/main" id="{AA82510E-637B-AC49-A99E-EED4C114AF89}"/>
              </a:ext>
            </a:extLst>
          </p:cNvPr>
          <p:cNvSpPr>
            <a:spLocks noGrp="1"/>
          </p:cNvSpPr>
          <p:nvPr>
            <p:ph idx="1"/>
          </p:nvPr>
        </p:nvSpPr>
        <p:spPr>
          <a:xfrm>
            <a:off x="204444" y="2211024"/>
            <a:ext cx="3429302" cy="1768119"/>
          </a:xfrm>
        </p:spPr>
        <p:txBody>
          <a:bodyPr/>
          <a:lstStyle/>
          <a:p>
            <a:r>
              <a:rPr lang="en-US" dirty="0"/>
              <a:t>Electronic Ballasts (Lighting)</a:t>
            </a:r>
          </a:p>
          <a:p>
            <a:r>
              <a:rPr lang="en-US" dirty="0"/>
              <a:t>Arc Furnaces</a:t>
            </a:r>
          </a:p>
          <a:p>
            <a:r>
              <a:rPr lang="en-US" dirty="0"/>
              <a:t>Switching Mode Power Supplies</a:t>
            </a:r>
          </a:p>
          <a:p>
            <a:pPr lvl="1"/>
            <a:r>
              <a:rPr lang="en-US" dirty="0"/>
              <a:t>Computers, Servers, Monitors,</a:t>
            </a:r>
            <a:br>
              <a:rPr lang="en-US" dirty="0"/>
            </a:br>
            <a:r>
              <a:rPr lang="en-US" dirty="0"/>
              <a:t>Printers, Photocopiers, Etc.</a:t>
            </a:r>
          </a:p>
        </p:txBody>
      </p:sp>
      <p:sp>
        <p:nvSpPr>
          <p:cNvPr id="4" name="Text Placeholder 3">
            <a:extLst>
              <a:ext uri="{FF2B5EF4-FFF2-40B4-BE49-F238E27FC236}">
                <a16:creationId xmlns:a16="http://schemas.microsoft.com/office/drawing/2014/main" id="{46A971FE-E82D-E04F-B7AF-90D997C1D366}"/>
              </a:ext>
            </a:extLst>
          </p:cNvPr>
          <p:cNvSpPr>
            <a:spLocks noGrp="1"/>
          </p:cNvSpPr>
          <p:nvPr>
            <p:ph type="body" idx="13"/>
          </p:nvPr>
        </p:nvSpPr>
        <p:spPr>
          <a:xfrm>
            <a:off x="204444" y="1721488"/>
            <a:ext cx="8723548" cy="482045"/>
          </a:xfrm>
        </p:spPr>
        <p:txBody>
          <a:bodyPr/>
          <a:lstStyle/>
          <a:p>
            <a:r>
              <a:rPr lang="en-US" sz="1600" dirty="0"/>
              <a:t>Other Non-Linear Loads:</a:t>
            </a:r>
          </a:p>
        </p:txBody>
      </p:sp>
      <p:sp>
        <p:nvSpPr>
          <p:cNvPr id="5" name="Slide Number Placeholder 4">
            <a:extLst>
              <a:ext uri="{FF2B5EF4-FFF2-40B4-BE49-F238E27FC236}">
                <a16:creationId xmlns:a16="http://schemas.microsoft.com/office/drawing/2014/main" id="{5D172E2B-628F-EA42-BFFC-3B246386DC66}"/>
              </a:ext>
            </a:extLst>
          </p:cNvPr>
          <p:cNvSpPr>
            <a:spLocks noGrp="1"/>
          </p:cNvSpPr>
          <p:nvPr>
            <p:ph type="sldNum" sz="quarter" idx="12"/>
          </p:nvPr>
        </p:nvSpPr>
        <p:spPr/>
        <p:txBody>
          <a:bodyPr/>
          <a:lstStyle/>
          <a:p>
            <a:fld id="{F1EC2A1A-2CF9-2B48-957E-C49E111F3EA0}" type="slidenum">
              <a:rPr lang="en-US" smtClean="0"/>
              <a:pPr/>
              <a:t>24</a:t>
            </a:fld>
            <a:endParaRPr lang="en-US" sz="675" dirty="0"/>
          </a:p>
        </p:txBody>
      </p:sp>
      <p:pic>
        <p:nvPicPr>
          <p:cNvPr id="6" name="Picture 14">
            <a:extLst>
              <a:ext uri="{FF2B5EF4-FFF2-40B4-BE49-F238E27FC236}">
                <a16:creationId xmlns:a16="http://schemas.microsoft.com/office/drawing/2014/main" id="{57ECFE38-C5D8-9B4E-BEAD-CC1E0173E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95" y="1450297"/>
            <a:ext cx="1338139" cy="111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6" descr="Image result for server cartoon">
            <a:extLst>
              <a:ext uri="{FF2B5EF4-FFF2-40B4-BE49-F238E27FC236}">
                <a16:creationId xmlns:a16="http://schemas.microsoft.com/office/drawing/2014/main" id="{F22246E1-F4D6-E34D-9C9F-B845B936D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592" y="2308086"/>
            <a:ext cx="2319130" cy="23191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descr="Computer, Monitor, Screen, Blank, Black, Desktop">
            <a:extLst>
              <a:ext uri="{FF2B5EF4-FFF2-40B4-BE49-F238E27FC236}">
                <a16:creationId xmlns:a16="http://schemas.microsoft.com/office/drawing/2014/main" id="{646EEF6B-FF0D-184C-832C-B4394B2AE7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8608" y="3638634"/>
            <a:ext cx="1056587" cy="9013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3">
            <a:extLst>
              <a:ext uri="{FF2B5EF4-FFF2-40B4-BE49-F238E27FC236}">
                <a16:creationId xmlns:a16="http://schemas.microsoft.com/office/drawing/2014/main" id="{84B07477-38A3-7040-93FD-9F4BE71DB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982" y="1626831"/>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2" descr="Image result for printers cartoon">
            <a:extLst>
              <a:ext uri="{FF2B5EF4-FFF2-40B4-BE49-F238E27FC236}">
                <a16:creationId xmlns:a16="http://schemas.microsoft.com/office/drawing/2014/main" id="{EFFBD4D8-894B-684C-A0AD-B91C69B240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6064" y="1442039"/>
            <a:ext cx="2319131" cy="231913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CE55820-AC79-9F46-ABF3-D274419CC3B9}"/>
              </a:ext>
            </a:extLst>
          </p:cNvPr>
          <p:cNvGrpSpPr/>
          <p:nvPr/>
        </p:nvGrpSpPr>
        <p:grpSpPr>
          <a:xfrm>
            <a:off x="3657559" y="2825046"/>
            <a:ext cx="1421293" cy="1421296"/>
            <a:chOff x="3577403" y="1474275"/>
            <a:chExt cx="1421293" cy="1421296"/>
          </a:xfrm>
        </p:grpSpPr>
        <p:sp>
          <p:nvSpPr>
            <p:cNvPr id="11" name="Oval 10">
              <a:extLst>
                <a:ext uri="{FF2B5EF4-FFF2-40B4-BE49-F238E27FC236}">
                  <a16:creationId xmlns:a16="http://schemas.microsoft.com/office/drawing/2014/main" id="{30404B65-BF53-C04B-8902-D3C5001C35A1}"/>
                </a:ext>
              </a:extLst>
            </p:cNvPr>
            <p:cNvSpPr/>
            <p:nvPr/>
          </p:nvSpPr>
          <p:spPr>
            <a:xfrm>
              <a:off x="3577403" y="1474275"/>
              <a:ext cx="1421293" cy="1421296"/>
            </a:xfrm>
            <a:prstGeom prst="ellipse">
              <a:avLst/>
            </a:prstGeom>
            <a:gradFill>
              <a:gsLst>
                <a:gs pos="0">
                  <a:srgbClr val="F99D1C"/>
                </a:gs>
                <a:gs pos="75000">
                  <a:srgbClr val="F37021"/>
                </a:gs>
              </a:gsLst>
              <a:lin ang="10800000" scaled="0"/>
            </a:gradFill>
            <a:ln w="12700">
              <a:solidFill>
                <a:srgbClr val="CAD5DB"/>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6916459-D448-B84E-8D91-72CC7BBEBDC1}"/>
                </a:ext>
              </a:extLst>
            </p:cNvPr>
            <p:cNvSpPr/>
            <p:nvPr/>
          </p:nvSpPr>
          <p:spPr>
            <a:xfrm>
              <a:off x="3697545" y="1688698"/>
              <a:ext cx="1204822" cy="992451"/>
            </a:xfrm>
            <a:prstGeom prst="rect">
              <a:avLst/>
            </a:prstGeom>
          </p:spPr>
          <p:txBody>
            <a:bodyPr wrap="square">
              <a:spAutoFit/>
            </a:bodyPr>
            <a:lstStyle/>
            <a:p>
              <a:pPr marL="4762" indent="0" algn="ctr">
                <a:lnSpc>
                  <a:spcPts val="1400"/>
                </a:lnSpc>
                <a:buNone/>
              </a:pPr>
              <a:r>
                <a:rPr lang="en-US" sz="1400" b="1" dirty="0">
                  <a:solidFill>
                    <a:schemeClr val="bg1"/>
                  </a:solidFill>
                  <a:latin typeface="Arial Black" panose="020B0604020202020204" pitchFamily="34" charset="0"/>
                  <a:cs typeface="Arial Black" panose="020B0604020202020204" pitchFamily="34" charset="0"/>
                </a:rPr>
                <a:t>Drives </a:t>
              </a:r>
              <a:br>
                <a:rPr lang="en-US" sz="1400" b="1" dirty="0">
                  <a:solidFill>
                    <a:schemeClr val="bg1"/>
                  </a:solidFill>
                  <a:latin typeface="Arial Black" panose="020B0604020202020204" pitchFamily="34" charset="0"/>
                  <a:cs typeface="Arial Black" panose="020B0604020202020204" pitchFamily="34" charset="0"/>
                </a:rPr>
              </a:br>
              <a:r>
                <a:rPr lang="en-US" sz="1400" b="1" dirty="0">
                  <a:solidFill>
                    <a:schemeClr val="bg1"/>
                  </a:solidFill>
                  <a:latin typeface="Arial Black" panose="020B0604020202020204" pitchFamily="34" charset="0"/>
                  <a:cs typeface="Arial Black" panose="020B0604020202020204" pitchFamily="34" charset="0"/>
                </a:rPr>
                <a:t>are not the only</a:t>
              </a:r>
            </a:p>
            <a:p>
              <a:pPr marL="4762" indent="0" algn="ctr">
                <a:lnSpc>
                  <a:spcPts val="1400"/>
                </a:lnSpc>
                <a:buNone/>
              </a:pPr>
              <a:r>
                <a:rPr lang="en-US" sz="1400" b="1" dirty="0">
                  <a:solidFill>
                    <a:schemeClr val="bg1"/>
                  </a:solidFill>
                  <a:latin typeface="Arial Black" panose="020B0604020202020204" pitchFamily="34" charset="0"/>
                  <a:cs typeface="Arial Black" panose="020B0604020202020204" pitchFamily="34" charset="0"/>
                </a:rPr>
                <a:t>non-linear loads.</a:t>
              </a:r>
            </a:p>
          </p:txBody>
        </p:sp>
      </p:grpSp>
    </p:spTree>
    <p:extLst>
      <p:ext uri="{BB962C8B-B14F-4D97-AF65-F5344CB8AC3E}">
        <p14:creationId xmlns:p14="http://schemas.microsoft.com/office/powerpoint/2010/main" val="1495432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95BD-5717-D541-BE8F-318E72D28B21}"/>
              </a:ext>
            </a:extLst>
          </p:cNvPr>
          <p:cNvSpPr>
            <a:spLocks noGrp="1"/>
          </p:cNvSpPr>
          <p:nvPr>
            <p:ph type="title"/>
          </p:nvPr>
        </p:nvSpPr>
        <p:spPr>
          <a:xfrm>
            <a:off x="204444" y="667683"/>
            <a:ext cx="8723548" cy="312975"/>
          </a:xfrm>
        </p:spPr>
        <p:txBody>
          <a:bodyPr/>
          <a:lstStyle/>
          <a:p>
            <a:r>
              <a:rPr lang="en-US" dirty="0"/>
              <a:t>INPUT CURRENT</a:t>
            </a:r>
            <a:br>
              <a:rPr lang="en-US" dirty="0"/>
            </a:br>
            <a:r>
              <a:rPr lang="en-US" dirty="0">
                <a:solidFill>
                  <a:srgbClr val="F57020"/>
                </a:solidFill>
              </a:rPr>
              <a:t>WHAT DO WE WANT?</a:t>
            </a:r>
          </a:p>
        </p:txBody>
      </p:sp>
      <p:sp>
        <p:nvSpPr>
          <p:cNvPr id="5" name="Slide Number Placeholder 4">
            <a:extLst>
              <a:ext uri="{FF2B5EF4-FFF2-40B4-BE49-F238E27FC236}">
                <a16:creationId xmlns:a16="http://schemas.microsoft.com/office/drawing/2014/main" id="{5D172E2B-628F-EA42-BFFC-3B246386DC66}"/>
              </a:ext>
            </a:extLst>
          </p:cNvPr>
          <p:cNvSpPr>
            <a:spLocks noGrp="1"/>
          </p:cNvSpPr>
          <p:nvPr>
            <p:ph type="sldNum" sz="quarter" idx="12"/>
          </p:nvPr>
        </p:nvSpPr>
        <p:spPr/>
        <p:txBody>
          <a:bodyPr/>
          <a:lstStyle/>
          <a:p>
            <a:fld id="{F1EC2A1A-2CF9-2B48-957E-C49E111F3EA0}" type="slidenum">
              <a:rPr lang="en-US" smtClean="0"/>
              <a:pPr/>
              <a:t>25</a:t>
            </a:fld>
            <a:endParaRPr lang="en-US" sz="675" dirty="0"/>
          </a:p>
        </p:txBody>
      </p:sp>
      <p:sp>
        <p:nvSpPr>
          <p:cNvPr id="27" name="Rectangle 26">
            <a:extLst>
              <a:ext uri="{FF2B5EF4-FFF2-40B4-BE49-F238E27FC236}">
                <a16:creationId xmlns:a16="http://schemas.microsoft.com/office/drawing/2014/main" id="{5978082F-9E6B-B141-AB10-08450F76B8E4}"/>
              </a:ext>
            </a:extLst>
          </p:cNvPr>
          <p:cNvSpPr/>
          <p:nvPr/>
        </p:nvSpPr>
        <p:spPr>
          <a:xfrm>
            <a:off x="277584" y="1495495"/>
            <a:ext cx="2608739" cy="507831"/>
          </a:xfrm>
          <a:prstGeom prst="rect">
            <a:avLst/>
          </a:prstGeom>
        </p:spPr>
        <p:txBody>
          <a:bodyPr wrap="square">
            <a:spAutoFit/>
          </a:bodyPr>
          <a:lstStyle/>
          <a:p>
            <a:r>
              <a:rPr lang="en-US" b="1" dirty="0">
                <a:solidFill>
                  <a:srgbClr val="0066B3"/>
                </a:solidFill>
                <a:latin typeface="Arial Black" panose="020B0604020202020204" pitchFamily="34" charset="0"/>
                <a:cs typeface="Arial Black" panose="020B0604020202020204" pitchFamily="34" charset="0"/>
              </a:rPr>
              <a:t>Voltage is typically supplied as a sine wave.</a:t>
            </a:r>
          </a:p>
        </p:txBody>
      </p:sp>
      <p:grpSp>
        <p:nvGrpSpPr>
          <p:cNvPr id="42" name="Group 41">
            <a:extLst>
              <a:ext uri="{FF2B5EF4-FFF2-40B4-BE49-F238E27FC236}">
                <a16:creationId xmlns:a16="http://schemas.microsoft.com/office/drawing/2014/main" id="{C6D71E12-A7BD-0244-9997-4669B22EAFB6}"/>
              </a:ext>
            </a:extLst>
          </p:cNvPr>
          <p:cNvGrpSpPr/>
          <p:nvPr/>
        </p:nvGrpSpPr>
        <p:grpSpPr>
          <a:xfrm>
            <a:off x="4566218" y="1024622"/>
            <a:ext cx="4049020" cy="1371600"/>
            <a:chOff x="4566218" y="1024622"/>
            <a:chExt cx="4049020" cy="1371600"/>
          </a:xfrm>
        </p:grpSpPr>
        <p:graphicFrame>
          <p:nvGraphicFramePr>
            <p:cNvPr id="31" name="Chart 30">
              <a:extLst>
                <a:ext uri="{FF2B5EF4-FFF2-40B4-BE49-F238E27FC236}">
                  <a16:creationId xmlns:a16="http://schemas.microsoft.com/office/drawing/2014/main" id="{81C2E184-C40B-4B4F-8AF4-7E07484D680F}"/>
                </a:ext>
              </a:extLst>
            </p:cNvPr>
            <p:cNvGraphicFramePr>
              <a:graphicFrameLocks/>
            </p:cNvGraphicFramePr>
            <p:nvPr>
              <p:extLst>
                <p:ext uri="{D42A27DB-BD31-4B8C-83A1-F6EECF244321}">
                  <p14:modId xmlns:p14="http://schemas.microsoft.com/office/powerpoint/2010/main" val="3180226698"/>
                </p:ext>
              </p:extLst>
            </p:nvPr>
          </p:nvGraphicFramePr>
          <p:xfrm>
            <a:off x="5294304" y="1024622"/>
            <a:ext cx="3320934" cy="1371600"/>
          </p:xfrm>
          <a:graphic>
            <a:graphicData uri="http://schemas.openxmlformats.org/drawingml/2006/chart">
              <c:chart xmlns:c="http://schemas.openxmlformats.org/drawingml/2006/chart" xmlns:r="http://schemas.openxmlformats.org/officeDocument/2006/relationships" r:id="rId2"/>
            </a:graphicData>
          </a:graphic>
        </p:graphicFrame>
        <p:sp>
          <p:nvSpPr>
            <p:cNvPr id="32" name="Rectangle 31">
              <a:extLst>
                <a:ext uri="{FF2B5EF4-FFF2-40B4-BE49-F238E27FC236}">
                  <a16:creationId xmlns:a16="http://schemas.microsoft.com/office/drawing/2014/main" id="{FC8960AF-5224-6743-8947-2F0382F3A84D}"/>
                </a:ext>
              </a:extLst>
            </p:cNvPr>
            <p:cNvSpPr/>
            <p:nvPr/>
          </p:nvSpPr>
          <p:spPr>
            <a:xfrm>
              <a:off x="4566218" y="1835493"/>
              <a:ext cx="1107996" cy="246221"/>
            </a:xfrm>
            <a:prstGeom prst="rect">
              <a:avLst/>
            </a:prstGeom>
          </p:spPr>
          <p:txBody>
            <a:bodyPr wrap="none">
              <a:spAutoFit/>
            </a:bodyPr>
            <a:lstStyle/>
            <a:p>
              <a:r>
                <a:rPr lang="en-US" sz="1000" b="1" i="1" dirty="0">
                  <a:solidFill>
                    <a:srgbClr val="0066B3"/>
                  </a:solidFill>
                  <a:latin typeface="Arial" panose="020B0604020202020204" pitchFamily="34" charset="0"/>
                  <a:cs typeface="Arial" panose="020B0604020202020204" pitchFamily="34" charset="0"/>
                </a:rPr>
                <a:t>Supply Voltage</a:t>
              </a:r>
            </a:p>
          </p:txBody>
        </p:sp>
      </p:grpSp>
      <p:sp>
        <p:nvSpPr>
          <p:cNvPr id="33" name="Rectangle 32">
            <a:extLst>
              <a:ext uri="{FF2B5EF4-FFF2-40B4-BE49-F238E27FC236}">
                <a16:creationId xmlns:a16="http://schemas.microsoft.com/office/drawing/2014/main" id="{2D631E36-C079-224B-976B-891D104DFABD}"/>
              </a:ext>
            </a:extLst>
          </p:cNvPr>
          <p:cNvSpPr/>
          <p:nvPr/>
        </p:nvSpPr>
        <p:spPr>
          <a:xfrm>
            <a:off x="277583" y="2667135"/>
            <a:ext cx="4032023" cy="507831"/>
          </a:xfrm>
          <a:prstGeom prst="rect">
            <a:avLst/>
          </a:prstGeom>
        </p:spPr>
        <p:txBody>
          <a:bodyPr wrap="square">
            <a:spAutoFit/>
          </a:bodyPr>
          <a:lstStyle/>
          <a:p>
            <a:r>
              <a:rPr lang="en-US" b="1" dirty="0">
                <a:solidFill>
                  <a:srgbClr val="0066B3"/>
                </a:solidFill>
                <a:latin typeface="Arial Black" panose="020B0604020202020204" pitchFamily="34" charset="0"/>
                <a:cs typeface="Arial Black" panose="020B0604020202020204" pitchFamily="34" charset="0"/>
              </a:rPr>
              <a:t>Current Waveform ≠ Voltage Waveform</a:t>
            </a:r>
          </a:p>
          <a:p>
            <a:r>
              <a:rPr lang="en-US" b="1" dirty="0">
                <a:solidFill>
                  <a:srgbClr val="0066B3"/>
                </a:solidFill>
                <a:latin typeface="Arial Black" panose="020B0604020202020204" pitchFamily="34" charset="0"/>
                <a:cs typeface="Arial Black" panose="020B0604020202020204" pitchFamily="34" charset="0"/>
              </a:rPr>
              <a:t>Current waveform is non-linear.</a:t>
            </a:r>
          </a:p>
        </p:txBody>
      </p:sp>
      <p:grpSp>
        <p:nvGrpSpPr>
          <p:cNvPr id="43" name="Group 42">
            <a:extLst>
              <a:ext uri="{FF2B5EF4-FFF2-40B4-BE49-F238E27FC236}">
                <a16:creationId xmlns:a16="http://schemas.microsoft.com/office/drawing/2014/main" id="{61602C76-509F-694B-ABDA-C537AB15C68C}"/>
              </a:ext>
            </a:extLst>
          </p:cNvPr>
          <p:cNvGrpSpPr/>
          <p:nvPr/>
        </p:nvGrpSpPr>
        <p:grpSpPr>
          <a:xfrm>
            <a:off x="4566218" y="2157524"/>
            <a:ext cx="4176581" cy="1476970"/>
            <a:chOff x="4566218" y="2157524"/>
            <a:chExt cx="4176581" cy="1476970"/>
          </a:xfrm>
        </p:grpSpPr>
        <p:graphicFrame>
          <p:nvGraphicFramePr>
            <p:cNvPr id="34" name="Chart 33">
              <a:extLst>
                <a:ext uri="{FF2B5EF4-FFF2-40B4-BE49-F238E27FC236}">
                  <a16:creationId xmlns:a16="http://schemas.microsoft.com/office/drawing/2014/main" id="{B80E66EB-D045-6A4C-A1FE-7D4A4D37E603}"/>
                </a:ext>
              </a:extLst>
            </p:cNvPr>
            <p:cNvGraphicFramePr>
              <a:graphicFrameLocks/>
            </p:cNvGraphicFramePr>
            <p:nvPr>
              <p:extLst>
                <p:ext uri="{D42A27DB-BD31-4B8C-83A1-F6EECF244321}">
                  <p14:modId xmlns:p14="http://schemas.microsoft.com/office/powerpoint/2010/main" val="1701638115"/>
                </p:ext>
              </p:extLst>
            </p:nvPr>
          </p:nvGraphicFramePr>
          <p:xfrm>
            <a:off x="5166742" y="2157524"/>
            <a:ext cx="3576057" cy="1476970"/>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79A6ACB7-A10B-9949-9EE6-472E8D9BC10F}"/>
                </a:ext>
              </a:extLst>
            </p:cNvPr>
            <p:cNvSpPr/>
            <p:nvPr/>
          </p:nvSpPr>
          <p:spPr>
            <a:xfrm>
              <a:off x="4566218" y="2988432"/>
              <a:ext cx="1316386" cy="246221"/>
            </a:xfrm>
            <a:prstGeom prst="rect">
              <a:avLst/>
            </a:prstGeom>
          </p:spPr>
          <p:txBody>
            <a:bodyPr wrap="none">
              <a:spAutoFit/>
            </a:bodyPr>
            <a:lstStyle/>
            <a:p>
              <a:r>
                <a:rPr lang="en-US" sz="1000" b="1" i="1" dirty="0">
                  <a:solidFill>
                    <a:srgbClr val="0066B3"/>
                  </a:solidFill>
                  <a:latin typeface="Arial" panose="020B0604020202020204" pitchFamily="34" charset="0"/>
                  <a:cs typeface="Arial" panose="020B0604020202020204" pitchFamily="34" charset="0"/>
                </a:rPr>
                <a:t>Non-linear Current</a:t>
              </a:r>
            </a:p>
          </p:txBody>
        </p:sp>
      </p:grpSp>
      <p:grpSp>
        <p:nvGrpSpPr>
          <p:cNvPr id="3" name="Group 2">
            <a:extLst>
              <a:ext uri="{FF2B5EF4-FFF2-40B4-BE49-F238E27FC236}">
                <a16:creationId xmlns:a16="http://schemas.microsoft.com/office/drawing/2014/main" id="{46046F3D-10C4-C841-8267-CD841A9FABB5}"/>
              </a:ext>
            </a:extLst>
          </p:cNvPr>
          <p:cNvGrpSpPr/>
          <p:nvPr/>
        </p:nvGrpSpPr>
        <p:grpSpPr>
          <a:xfrm>
            <a:off x="0" y="3449744"/>
            <a:ext cx="9144000" cy="1371600"/>
            <a:chOff x="0" y="3449744"/>
            <a:chExt cx="9144000" cy="1371600"/>
          </a:xfrm>
        </p:grpSpPr>
        <p:sp>
          <p:nvSpPr>
            <p:cNvPr id="20" name="Rectangle 19">
              <a:extLst>
                <a:ext uri="{FF2B5EF4-FFF2-40B4-BE49-F238E27FC236}">
                  <a16:creationId xmlns:a16="http://schemas.microsoft.com/office/drawing/2014/main" id="{AF40C52A-E8BF-DB4D-A769-37404E721CB9}"/>
                </a:ext>
              </a:extLst>
            </p:cNvPr>
            <p:cNvSpPr/>
            <p:nvPr/>
          </p:nvSpPr>
          <p:spPr>
            <a:xfrm>
              <a:off x="0" y="3530496"/>
              <a:ext cx="9144000" cy="1157502"/>
            </a:xfrm>
            <a:prstGeom prst="rect">
              <a:avLst/>
            </a:prstGeom>
            <a:gradFill flip="none" rotWithShape="1">
              <a:gsLst>
                <a:gs pos="0">
                  <a:srgbClr val="F99D1C"/>
                </a:gs>
                <a:gs pos="75000">
                  <a:srgbClr val="F37021"/>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6" name="Rectangle 35">
              <a:extLst>
                <a:ext uri="{FF2B5EF4-FFF2-40B4-BE49-F238E27FC236}">
                  <a16:creationId xmlns:a16="http://schemas.microsoft.com/office/drawing/2014/main" id="{73F3F6DF-EF74-7C41-8115-743A86960047}"/>
                </a:ext>
              </a:extLst>
            </p:cNvPr>
            <p:cNvSpPr/>
            <p:nvPr/>
          </p:nvSpPr>
          <p:spPr>
            <a:xfrm>
              <a:off x="277583" y="3948370"/>
              <a:ext cx="4032023" cy="300082"/>
            </a:xfrm>
            <a:prstGeom prst="rect">
              <a:avLst/>
            </a:prstGeom>
          </p:spPr>
          <p:txBody>
            <a:bodyPr wrap="square">
              <a:spAutoFit/>
            </a:bodyPr>
            <a:lstStyle/>
            <a:p>
              <a:r>
                <a:rPr lang="en-US" b="1" dirty="0">
                  <a:solidFill>
                    <a:schemeClr val="bg1"/>
                  </a:solidFill>
                  <a:latin typeface="Arial Black" panose="020B0604020202020204" pitchFamily="34" charset="0"/>
                  <a:cs typeface="Arial Black" panose="020B0604020202020204" pitchFamily="34" charset="0"/>
                </a:rPr>
                <a:t>Current Waveform = Voltage Waveform</a:t>
              </a:r>
            </a:p>
          </p:txBody>
        </p:sp>
        <p:grpSp>
          <p:nvGrpSpPr>
            <p:cNvPr id="44" name="Group 43">
              <a:extLst>
                <a:ext uri="{FF2B5EF4-FFF2-40B4-BE49-F238E27FC236}">
                  <a16:creationId xmlns:a16="http://schemas.microsoft.com/office/drawing/2014/main" id="{6F2FA935-FC5B-204B-8EEA-65CD8FBA60F7}"/>
                </a:ext>
              </a:extLst>
            </p:cNvPr>
            <p:cNvGrpSpPr/>
            <p:nvPr/>
          </p:nvGrpSpPr>
          <p:grpSpPr>
            <a:xfrm>
              <a:off x="4566218" y="3449744"/>
              <a:ext cx="4120582" cy="1371600"/>
              <a:chOff x="4566218" y="3449744"/>
              <a:chExt cx="4120582" cy="1371600"/>
            </a:xfrm>
          </p:grpSpPr>
          <p:graphicFrame>
            <p:nvGraphicFramePr>
              <p:cNvPr id="37" name="Chart 36">
                <a:extLst>
                  <a:ext uri="{FF2B5EF4-FFF2-40B4-BE49-F238E27FC236}">
                    <a16:creationId xmlns:a16="http://schemas.microsoft.com/office/drawing/2014/main" id="{1DB6DAA5-6602-A146-818D-5E3F930D220D}"/>
                  </a:ext>
                </a:extLst>
              </p:cNvPr>
              <p:cNvGraphicFramePr>
                <a:graphicFrameLocks/>
              </p:cNvGraphicFramePr>
              <p:nvPr>
                <p:extLst>
                  <p:ext uri="{D42A27DB-BD31-4B8C-83A1-F6EECF244321}">
                    <p14:modId xmlns:p14="http://schemas.microsoft.com/office/powerpoint/2010/main" val="2462845828"/>
                  </p:ext>
                </p:extLst>
              </p:nvPr>
            </p:nvGraphicFramePr>
            <p:xfrm>
              <a:off x="5365866" y="3449744"/>
              <a:ext cx="3320934" cy="1371600"/>
            </p:xfrm>
            <a:graphic>
              <a:graphicData uri="http://schemas.openxmlformats.org/drawingml/2006/chart">
                <c:chart xmlns:c="http://schemas.openxmlformats.org/drawingml/2006/chart" xmlns:r="http://schemas.openxmlformats.org/officeDocument/2006/relationships" r:id="rId4"/>
              </a:graphicData>
            </a:graphic>
          </p:graphicFrame>
          <p:sp>
            <p:nvSpPr>
              <p:cNvPr id="38" name="Rectangle 37">
                <a:extLst>
                  <a:ext uri="{FF2B5EF4-FFF2-40B4-BE49-F238E27FC236}">
                    <a16:creationId xmlns:a16="http://schemas.microsoft.com/office/drawing/2014/main" id="{7B3CFF7D-1991-0045-A32D-F8208C1AC534}"/>
                  </a:ext>
                </a:extLst>
              </p:cNvPr>
              <p:cNvSpPr/>
              <p:nvPr/>
            </p:nvSpPr>
            <p:spPr>
              <a:xfrm>
                <a:off x="4566218" y="4212933"/>
                <a:ext cx="1067921" cy="246221"/>
              </a:xfrm>
              <a:prstGeom prst="rect">
                <a:avLst/>
              </a:prstGeom>
            </p:spPr>
            <p:txBody>
              <a:bodyPr wrap="none">
                <a:spAutoFit/>
              </a:bodyPr>
              <a:lstStyle/>
              <a:p>
                <a:r>
                  <a:rPr lang="en-US" sz="1000" b="1" i="1" dirty="0">
                    <a:solidFill>
                      <a:schemeClr val="bg1"/>
                    </a:solidFill>
                    <a:latin typeface="Arial" panose="020B0604020202020204" pitchFamily="34" charset="0"/>
                    <a:cs typeface="Arial" panose="020B0604020202020204" pitchFamily="34" charset="0"/>
                  </a:rPr>
                  <a:t>IDEAL Current</a:t>
                </a:r>
              </a:p>
            </p:txBody>
          </p:sp>
        </p:grpSp>
      </p:grpSp>
      <p:cxnSp>
        <p:nvCxnSpPr>
          <p:cNvPr id="47" name="Straight Connector 46">
            <a:extLst>
              <a:ext uri="{FF2B5EF4-FFF2-40B4-BE49-F238E27FC236}">
                <a16:creationId xmlns:a16="http://schemas.microsoft.com/office/drawing/2014/main" id="{AA612943-9C01-114C-B7FD-0696930F384D}"/>
              </a:ext>
            </a:extLst>
          </p:cNvPr>
          <p:cNvCxnSpPr/>
          <p:nvPr/>
        </p:nvCxnSpPr>
        <p:spPr>
          <a:xfrm>
            <a:off x="0" y="2266239"/>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ED611FA-DECA-A841-9FB4-9D127B077DDA}"/>
              </a:ext>
            </a:extLst>
          </p:cNvPr>
          <p:cNvCxnSpPr/>
          <p:nvPr/>
        </p:nvCxnSpPr>
        <p:spPr>
          <a:xfrm>
            <a:off x="0" y="3530496"/>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6ADBA0E-4C60-BF46-A305-92EE7335E355}"/>
              </a:ext>
            </a:extLst>
          </p:cNvPr>
          <p:cNvSpPr/>
          <p:nvPr/>
        </p:nvSpPr>
        <p:spPr>
          <a:xfrm>
            <a:off x="216008" y="143677"/>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spTree>
    <p:extLst>
      <p:ext uri="{BB962C8B-B14F-4D97-AF65-F5344CB8AC3E}">
        <p14:creationId xmlns:p14="http://schemas.microsoft.com/office/powerpoint/2010/main" val="266811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left)">
                                      <p:cBhvr>
                                        <p:cTn id="17" dur="500"/>
                                        <p:tgtEl>
                                          <p:spTgt spid="47"/>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20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54B5FE1-0ED4-5A4B-9ECE-F23473B88B79}"/>
              </a:ext>
            </a:extLst>
          </p:cNvPr>
          <p:cNvSpPr>
            <a:spLocks noGrp="1"/>
          </p:cNvSpPr>
          <p:nvPr>
            <p:ph type="subTitle" idx="1"/>
          </p:nvPr>
        </p:nvSpPr>
        <p:spPr/>
        <p:txBody>
          <a:bodyPr/>
          <a:lstStyle/>
          <a:p>
            <a:r>
              <a:rPr lang="en-US" dirty="0"/>
              <a:t>HARMONIC</a:t>
            </a:r>
          </a:p>
          <a:p>
            <a:r>
              <a:rPr lang="en-US" dirty="0"/>
              <a:t>SOLUTIONS</a:t>
            </a:r>
          </a:p>
        </p:txBody>
      </p:sp>
    </p:spTree>
    <p:extLst>
      <p:ext uri="{BB962C8B-B14F-4D97-AF65-F5344CB8AC3E}">
        <p14:creationId xmlns:p14="http://schemas.microsoft.com/office/powerpoint/2010/main" val="277285292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C9DA-F64C-C94D-B72C-B8BFF219CC2D}"/>
              </a:ext>
            </a:extLst>
          </p:cNvPr>
          <p:cNvSpPr>
            <a:spLocks noGrp="1"/>
          </p:cNvSpPr>
          <p:nvPr>
            <p:ph type="title"/>
          </p:nvPr>
        </p:nvSpPr>
        <p:spPr>
          <a:xfrm>
            <a:off x="204444" y="862571"/>
            <a:ext cx="8723548" cy="312975"/>
          </a:xfrm>
        </p:spPr>
        <p:txBody>
          <a:bodyPr/>
          <a:lstStyle/>
          <a:p>
            <a:r>
              <a:rPr lang="en-US" dirty="0"/>
              <a:t>HARMONIC MITIGATION OPTIONS</a:t>
            </a:r>
          </a:p>
        </p:txBody>
      </p:sp>
      <p:sp>
        <p:nvSpPr>
          <p:cNvPr id="3" name="Content Placeholder 2">
            <a:extLst>
              <a:ext uri="{FF2B5EF4-FFF2-40B4-BE49-F238E27FC236}">
                <a16:creationId xmlns:a16="http://schemas.microsoft.com/office/drawing/2014/main" id="{02F75238-0028-524E-9A51-D5144690ED8F}"/>
              </a:ext>
            </a:extLst>
          </p:cNvPr>
          <p:cNvSpPr>
            <a:spLocks noGrp="1"/>
          </p:cNvSpPr>
          <p:nvPr>
            <p:ph idx="1"/>
          </p:nvPr>
        </p:nvSpPr>
        <p:spPr>
          <a:xfrm>
            <a:off x="2466381" y="2143294"/>
            <a:ext cx="2043742" cy="1198048"/>
          </a:xfrm>
        </p:spPr>
        <p:txBody>
          <a:bodyPr/>
          <a:lstStyle/>
          <a:p>
            <a:r>
              <a:rPr lang="en-US" dirty="0"/>
              <a:t>Reactor (AC/DC)</a:t>
            </a:r>
          </a:p>
          <a:p>
            <a:r>
              <a:rPr lang="en-US" dirty="0"/>
              <a:t>Passive Harmonic Filters</a:t>
            </a:r>
          </a:p>
          <a:p>
            <a:r>
              <a:rPr lang="en-US" dirty="0"/>
              <a:t>Multi-Pulse Rectifiers</a:t>
            </a:r>
          </a:p>
          <a:p>
            <a:r>
              <a:rPr lang="en-US" dirty="0"/>
              <a:t>Active Front End (AFE)</a:t>
            </a:r>
          </a:p>
        </p:txBody>
      </p:sp>
      <p:sp>
        <p:nvSpPr>
          <p:cNvPr id="5" name="Slide Number Placeholder 4">
            <a:extLst>
              <a:ext uri="{FF2B5EF4-FFF2-40B4-BE49-F238E27FC236}">
                <a16:creationId xmlns:a16="http://schemas.microsoft.com/office/drawing/2014/main" id="{4E5A0F46-BCA3-2148-8003-7816BC0AAD64}"/>
              </a:ext>
            </a:extLst>
          </p:cNvPr>
          <p:cNvSpPr>
            <a:spLocks noGrp="1"/>
          </p:cNvSpPr>
          <p:nvPr>
            <p:ph type="sldNum" sz="quarter" idx="12"/>
          </p:nvPr>
        </p:nvSpPr>
        <p:spPr/>
        <p:txBody>
          <a:bodyPr/>
          <a:lstStyle/>
          <a:p>
            <a:fld id="{F1EC2A1A-2CF9-2B48-957E-C49E111F3EA0}" type="slidenum">
              <a:rPr lang="en-US" smtClean="0"/>
              <a:pPr/>
              <a:t>27</a:t>
            </a:fld>
            <a:endParaRPr lang="en-US" sz="675" dirty="0"/>
          </a:p>
        </p:txBody>
      </p:sp>
      <p:grpSp>
        <p:nvGrpSpPr>
          <p:cNvPr id="9" name="Group 8">
            <a:extLst>
              <a:ext uri="{FF2B5EF4-FFF2-40B4-BE49-F238E27FC236}">
                <a16:creationId xmlns:a16="http://schemas.microsoft.com/office/drawing/2014/main" id="{80E435BF-131D-804B-9EFC-EFCF3B6F959E}"/>
              </a:ext>
            </a:extLst>
          </p:cNvPr>
          <p:cNvGrpSpPr/>
          <p:nvPr/>
        </p:nvGrpSpPr>
        <p:grpSpPr>
          <a:xfrm>
            <a:off x="4490071" y="1992248"/>
            <a:ext cx="2301240" cy="1504950"/>
            <a:chOff x="4490071" y="1992248"/>
            <a:chExt cx="2301240" cy="1504950"/>
          </a:xfrm>
        </p:grpSpPr>
        <p:sp>
          <p:nvSpPr>
            <p:cNvPr id="7" name="TextBox 6">
              <a:extLst>
                <a:ext uri="{FF2B5EF4-FFF2-40B4-BE49-F238E27FC236}">
                  <a16:creationId xmlns:a16="http://schemas.microsoft.com/office/drawing/2014/main" id="{0E175FFC-0AB9-2342-B7B8-EDA7B30A1C52}"/>
                </a:ext>
              </a:extLst>
            </p:cNvPr>
            <p:cNvSpPr txBox="1"/>
            <p:nvPr/>
          </p:nvSpPr>
          <p:spPr bwMode="auto">
            <a:xfrm>
              <a:off x="5130151" y="2379221"/>
              <a:ext cx="1661160" cy="10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rtlCol="0" anchor="t" anchorCtr="0" compatLnSpc="1">
              <a:prstTxWarp prst="textNoShape">
                <a:avLst/>
              </a:prstTxWarp>
              <a:normAutofit/>
            </a:bodyPr>
            <a:lstStyle/>
            <a:p>
              <a:pPr algn="ctr"/>
              <a:r>
                <a:rPr lang="en-US" b="1" dirty="0">
                  <a:solidFill>
                    <a:srgbClr val="85B141"/>
                  </a:solidFill>
                  <a:latin typeface="Arial Black" panose="020B0604020202020204" pitchFamily="34" charset="0"/>
                  <a:cs typeface="Arial Black" panose="020B0604020202020204" pitchFamily="34" charset="0"/>
                </a:rPr>
                <a:t>All</a:t>
              </a:r>
            </a:p>
            <a:p>
              <a:pPr algn="ctr"/>
              <a:r>
                <a:rPr lang="en-US" b="1" dirty="0">
                  <a:solidFill>
                    <a:srgbClr val="85B141"/>
                  </a:solidFill>
                  <a:latin typeface="Arial Black" panose="020B0604020202020204" pitchFamily="34" charset="0"/>
                  <a:cs typeface="Arial Black" panose="020B0604020202020204" pitchFamily="34" charset="0"/>
                </a:rPr>
                <a:t>Yaskawa</a:t>
              </a:r>
            </a:p>
            <a:p>
              <a:pPr algn="ctr"/>
              <a:r>
                <a:rPr lang="en-US" b="1" dirty="0">
                  <a:solidFill>
                    <a:srgbClr val="85B141"/>
                  </a:solidFill>
                  <a:latin typeface="Arial Black" panose="020B0604020202020204" pitchFamily="34" charset="0"/>
                  <a:cs typeface="Arial Black" panose="020B0604020202020204" pitchFamily="34" charset="0"/>
                </a:rPr>
                <a:t>Options</a:t>
              </a:r>
            </a:p>
          </p:txBody>
        </p:sp>
        <p:sp>
          <p:nvSpPr>
            <p:cNvPr id="8" name="Right Brace 7">
              <a:extLst>
                <a:ext uri="{FF2B5EF4-FFF2-40B4-BE49-F238E27FC236}">
                  <a16:creationId xmlns:a16="http://schemas.microsoft.com/office/drawing/2014/main" id="{CF8345DC-04B4-6C42-8B31-8142723F6DAA}"/>
                </a:ext>
              </a:extLst>
            </p:cNvPr>
            <p:cNvSpPr/>
            <p:nvPr/>
          </p:nvSpPr>
          <p:spPr>
            <a:xfrm>
              <a:off x="4490071" y="1992248"/>
              <a:ext cx="838200" cy="1504950"/>
            </a:xfrm>
            <a:prstGeom prst="rightBrace">
              <a:avLst>
                <a:gd name="adj1" fmla="val 28333"/>
                <a:gd name="adj2" fmla="val 50000"/>
              </a:avLst>
            </a:prstGeom>
            <a:ln>
              <a:solidFill>
                <a:srgbClr val="85B14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7A893AE7-3BC2-1F4B-8932-B37F915C42FE}"/>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3074456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49E6-4A70-2345-A854-E550A42E7344}"/>
              </a:ext>
            </a:extLst>
          </p:cNvPr>
          <p:cNvSpPr>
            <a:spLocks noGrp="1"/>
          </p:cNvSpPr>
          <p:nvPr>
            <p:ph type="title"/>
          </p:nvPr>
        </p:nvSpPr>
        <p:spPr/>
        <p:txBody>
          <a:bodyPr/>
          <a:lstStyle/>
          <a:p>
            <a:r>
              <a:rPr lang="en-US" dirty="0"/>
              <a:t>6-PULSE / STANDARD DRIVES</a:t>
            </a:r>
          </a:p>
        </p:txBody>
      </p:sp>
      <p:sp>
        <p:nvSpPr>
          <p:cNvPr id="3" name="Content Placeholder 2">
            <a:extLst>
              <a:ext uri="{FF2B5EF4-FFF2-40B4-BE49-F238E27FC236}">
                <a16:creationId xmlns:a16="http://schemas.microsoft.com/office/drawing/2014/main" id="{1708E6E1-7CBE-FD4F-8E0E-B6F1E9683653}"/>
              </a:ext>
            </a:extLst>
          </p:cNvPr>
          <p:cNvSpPr>
            <a:spLocks noGrp="1"/>
          </p:cNvSpPr>
          <p:nvPr>
            <p:ph idx="1"/>
          </p:nvPr>
        </p:nvSpPr>
        <p:spPr>
          <a:xfrm>
            <a:off x="204444" y="2088348"/>
            <a:ext cx="2984791" cy="1146416"/>
          </a:xfrm>
        </p:spPr>
        <p:txBody>
          <a:bodyPr/>
          <a:lstStyle/>
          <a:p>
            <a:r>
              <a:rPr lang="en-US" dirty="0"/>
              <a:t>Charges DC Bus: AC &gt; DC</a:t>
            </a:r>
          </a:p>
          <a:p>
            <a:r>
              <a:rPr lang="en-US" dirty="0"/>
              <a:t>Only Occurs at Peaks of AC Waveform</a:t>
            </a:r>
          </a:p>
          <a:p>
            <a:r>
              <a:rPr lang="en-US" dirty="0"/>
              <a:t>Result is Non-Linear Current</a:t>
            </a:r>
          </a:p>
          <a:p>
            <a:r>
              <a:rPr lang="en-US" dirty="0"/>
              <a:t>Input iTHD = 80%+</a:t>
            </a:r>
          </a:p>
        </p:txBody>
      </p:sp>
      <p:sp>
        <p:nvSpPr>
          <p:cNvPr id="4" name="Text Placeholder 3">
            <a:extLst>
              <a:ext uri="{FF2B5EF4-FFF2-40B4-BE49-F238E27FC236}">
                <a16:creationId xmlns:a16="http://schemas.microsoft.com/office/drawing/2014/main" id="{65869624-19D9-F647-8519-17D610DE72B2}"/>
              </a:ext>
            </a:extLst>
          </p:cNvPr>
          <p:cNvSpPr>
            <a:spLocks noGrp="1"/>
          </p:cNvSpPr>
          <p:nvPr>
            <p:ph type="body" idx="13"/>
          </p:nvPr>
        </p:nvSpPr>
        <p:spPr>
          <a:xfrm>
            <a:off x="204444" y="1598811"/>
            <a:ext cx="8723548" cy="482045"/>
          </a:xfrm>
        </p:spPr>
        <p:txBody>
          <a:bodyPr/>
          <a:lstStyle/>
          <a:p>
            <a:r>
              <a:rPr lang="en-US" dirty="0"/>
              <a:t>Goal: Charge the DC Bus</a:t>
            </a:r>
          </a:p>
        </p:txBody>
      </p:sp>
      <p:sp>
        <p:nvSpPr>
          <p:cNvPr id="5" name="Slide Number Placeholder 4">
            <a:extLst>
              <a:ext uri="{FF2B5EF4-FFF2-40B4-BE49-F238E27FC236}">
                <a16:creationId xmlns:a16="http://schemas.microsoft.com/office/drawing/2014/main" id="{85AC874F-93C5-C046-A445-ADB4B0514835}"/>
              </a:ext>
            </a:extLst>
          </p:cNvPr>
          <p:cNvSpPr>
            <a:spLocks noGrp="1"/>
          </p:cNvSpPr>
          <p:nvPr>
            <p:ph type="sldNum" sz="quarter" idx="12"/>
          </p:nvPr>
        </p:nvSpPr>
        <p:spPr/>
        <p:txBody>
          <a:bodyPr/>
          <a:lstStyle/>
          <a:p>
            <a:fld id="{F1EC2A1A-2CF9-2B48-957E-C49E111F3EA0}" type="slidenum">
              <a:rPr lang="en-US" smtClean="0"/>
              <a:pPr/>
              <a:t>28</a:t>
            </a:fld>
            <a:endParaRPr lang="en-US" sz="675" dirty="0"/>
          </a:p>
        </p:txBody>
      </p:sp>
      <p:graphicFrame>
        <p:nvGraphicFramePr>
          <p:cNvPr id="6" name="Object 5">
            <a:extLst>
              <a:ext uri="{FF2B5EF4-FFF2-40B4-BE49-F238E27FC236}">
                <a16:creationId xmlns:a16="http://schemas.microsoft.com/office/drawing/2014/main" id="{B9152014-6B81-BA41-BA0F-0A5DAE4EF16E}"/>
              </a:ext>
            </a:extLst>
          </p:cNvPr>
          <p:cNvGraphicFramePr>
            <a:graphicFrameLocks noChangeAspect="1"/>
          </p:cNvGraphicFramePr>
          <p:nvPr>
            <p:extLst>
              <p:ext uri="{D42A27DB-BD31-4B8C-83A1-F6EECF244321}">
                <p14:modId xmlns:p14="http://schemas.microsoft.com/office/powerpoint/2010/main" val="2599289185"/>
              </p:ext>
            </p:extLst>
          </p:nvPr>
        </p:nvGraphicFramePr>
        <p:xfrm>
          <a:off x="4793047" y="2713689"/>
          <a:ext cx="2709716" cy="1828800"/>
        </p:xfrm>
        <a:graphic>
          <a:graphicData uri="http://schemas.openxmlformats.org/presentationml/2006/ole">
            <mc:AlternateContent xmlns:mc="http://schemas.openxmlformats.org/markup-compatibility/2006">
              <mc:Choice xmlns:v="urn:schemas-microsoft-com:vml" Requires="v">
                <p:oleObj spid="_x0000_s26689" r:id="rId3" imgW="4149033" imgH="2807101" progId="">
                  <p:embed/>
                </p:oleObj>
              </mc:Choice>
              <mc:Fallback>
                <p:oleObj r:id="rId3" imgW="4149033" imgH="2807101" progId="">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047" y="2713689"/>
                        <a:ext cx="2709716" cy="1828800"/>
                      </a:xfrm>
                      <a:prstGeom prst="rect">
                        <a:avLst/>
                      </a:prstGeom>
                      <a:noFill/>
                      <a:ln>
                        <a:noFill/>
                      </a:ln>
                    </p:spPr>
                  </p:pic>
                </p:oleObj>
              </mc:Fallback>
            </mc:AlternateContent>
          </a:graphicData>
        </a:graphic>
      </p:graphicFrame>
      <p:graphicFrame>
        <p:nvGraphicFramePr>
          <p:cNvPr id="7" name="Object 6">
            <a:extLst>
              <a:ext uri="{FF2B5EF4-FFF2-40B4-BE49-F238E27FC236}">
                <a16:creationId xmlns:a16="http://schemas.microsoft.com/office/drawing/2014/main" id="{4867BBB8-CC0D-9345-A1E8-7ED32AF7510E}"/>
              </a:ext>
            </a:extLst>
          </p:cNvPr>
          <p:cNvGraphicFramePr>
            <a:graphicFrameLocks noChangeAspect="1"/>
          </p:cNvGraphicFramePr>
          <p:nvPr>
            <p:extLst>
              <p:ext uri="{D42A27DB-BD31-4B8C-83A1-F6EECF244321}">
                <p14:modId xmlns:p14="http://schemas.microsoft.com/office/powerpoint/2010/main" val="3397254899"/>
              </p:ext>
            </p:extLst>
          </p:nvPr>
        </p:nvGraphicFramePr>
        <p:xfrm>
          <a:off x="5648458" y="1217641"/>
          <a:ext cx="1936552" cy="1593128"/>
        </p:xfrm>
        <a:graphic>
          <a:graphicData uri="http://schemas.openxmlformats.org/presentationml/2006/ole">
            <mc:AlternateContent xmlns:mc="http://schemas.openxmlformats.org/markup-compatibility/2006">
              <mc:Choice xmlns:v="urn:schemas-microsoft-com:vml" Requires="v">
                <p:oleObj spid="_x0000_s26690" name="VISIO" r:id="rId5" imgW="3000327" imgH="2472379" progId="">
                  <p:embed/>
                </p:oleObj>
              </mc:Choice>
              <mc:Fallback>
                <p:oleObj name="VISIO" r:id="rId5" imgW="3000327" imgH="2472379" progId="">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8458" y="1217641"/>
                        <a:ext cx="1936552" cy="1593128"/>
                      </a:xfrm>
                      <a:prstGeom prst="rect">
                        <a:avLst/>
                      </a:prstGeom>
                      <a:noFill/>
                      <a:ln>
                        <a:noFill/>
                      </a:ln>
                    </p:spPr>
                  </p:pic>
                </p:oleObj>
              </mc:Fallback>
            </mc:AlternateContent>
          </a:graphicData>
        </a:graphic>
      </p:graphicFrame>
      <p:sp>
        <p:nvSpPr>
          <p:cNvPr id="8" name="Oval 7">
            <a:extLst>
              <a:ext uri="{FF2B5EF4-FFF2-40B4-BE49-F238E27FC236}">
                <a16:creationId xmlns:a16="http://schemas.microsoft.com/office/drawing/2014/main" id="{76B131BE-BB47-E744-ABB8-2D51272740DA}"/>
              </a:ext>
            </a:extLst>
          </p:cNvPr>
          <p:cNvSpPr/>
          <p:nvPr/>
        </p:nvSpPr>
        <p:spPr>
          <a:xfrm>
            <a:off x="6300033" y="1379279"/>
            <a:ext cx="742094" cy="1236823"/>
          </a:xfrm>
          <a:prstGeom prst="ellipse">
            <a:avLst/>
          </a:prstGeom>
          <a:solidFill>
            <a:srgbClr val="0056B9">
              <a:alpha val="37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a:extLst>
              <a:ext uri="{FF2B5EF4-FFF2-40B4-BE49-F238E27FC236}">
                <a16:creationId xmlns:a16="http://schemas.microsoft.com/office/drawing/2014/main" id="{A8C5D9F6-A0C5-AE47-B6D7-6832FBDA7AD7}"/>
              </a:ext>
            </a:extLst>
          </p:cNvPr>
          <p:cNvSpPr txBox="1"/>
          <p:nvPr/>
        </p:nvSpPr>
        <p:spPr>
          <a:xfrm>
            <a:off x="7651890" y="2320731"/>
            <a:ext cx="981359" cy="246221"/>
          </a:xfrm>
          <a:prstGeom prst="rect">
            <a:avLst/>
          </a:prstGeom>
          <a:noFill/>
        </p:spPr>
        <p:txBody>
          <a:bodyPr wrap="none" rtlCol="0">
            <a:spAutoFit/>
          </a:bodyPr>
          <a:lstStyle/>
          <a:p>
            <a:r>
              <a:rPr lang="en-US" sz="1000" b="1" i="1" dirty="0">
                <a:solidFill>
                  <a:srgbClr val="0066B3"/>
                </a:solidFill>
                <a:latin typeface="Arial" panose="020B0604020202020204" pitchFamily="34" charset="0"/>
                <a:cs typeface="Arial" panose="020B0604020202020204" pitchFamily="34" charset="0"/>
              </a:rPr>
              <a:t>Diode Bridge</a:t>
            </a:r>
          </a:p>
        </p:txBody>
      </p:sp>
      <p:cxnSp>
        <p:nvCxnSpPr>
          <p:cNvPr id="10" name="Straight Arrow Connector 9">
            <a:extLst>
              <a:ext uri="{FF2B5EF4-FFF2-40B4-BE49-F238E27FC236}">
                <a16:creationId xmlns:a16="http://schemas.microsoft.com/office/drawing/2014/main" id="{B0FDAC2D-2E95-3D4D-A554-A472C6085AD4}"/>
              </a:ext>
            </a:extLst>
          </p:cNvPr>
          <p:cNvCxnSpPr>
            <a:cxnSpLocks/>
          </p:cNvCxnSpPr>
          <p:nvPr/>
        </p:nvCxnSpPr>
        <p:spPr>
          <a:xfrm flipH="1" flipV="1">
            <a:off x="7131105" y="2191964"/>
            <a:ext cx="533400" cy="214699"/>
          </a:xfrm>
          <a:prstGeom prst="straightConnector1">
            <a:avLst/>
          </a:prstGeom>
          <a:ln w="12700">
            <a:solidFill>
              <a:srgbClr val="0066B3"/>
            </a:solidFill>
            <a:tailEnd type="arrow"/>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F3677B25-220C-A243-A04C-1741F3D7E9A9}"/>
              </a:ext>
            </a:extLst>
          </p:cNvPr>
          <p:cNvSpPr/>
          <p:nvPr/>
        </p:nvSpPr>
        <p:spPr>
          <a:xfrm>
            <a:off x="5048118" y="3130549"/>
            <a:ext cx="457200" cy="106455"/>
          </a:xfrm>
          <a:prstGeom prst="ellipse">
            <a:avLst/>
          </a:prstGeom>
          <a:solidFill>
            <a:srgbClr val="0056B9">
              <a:alpha val="37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a:extLst>
              <a:ext uri="{FF2B5EF4-FFF2-40B4-BE49-F238E27FC236}">
                <a16:creationId xmlns:a16="http://schemas.microsoft.com/office/drawing/2014/main" id="{17A27232-0DED-4340-9BE7-DB4BCBC402DC}"/>
              </a:ext>
            </a:extLst>
          </p:cNvPr>
          <p:cNvSpPr/>
          <p:nvPr/>
        </p:nvSpPr>
        <p:spPr>
          <a:xfrm>
            <a:off x="5946830" y="3646020"/>
            <a:ext cx="457200" cy="106455"/>
          </a:xfrm>
          <a:prstGeom prst="ellipse">
            <a:avLst/>
          </a:prstGeom>
          <a:solidFill>
            <a:srgbClr val="0056B9">
              <a:alpha val="37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a:extLst>
              <a:ext uri="{FF2B5EF4-FFF2-40B4-BE49-F238E27FC236}">
                <a16:creationId xmlns:a16="http://schemas.microsoft.com/office/drawing/2014/main" id="{A3504FA7-2909-8A42-B87E-C2AA283E981F}"/>
              </a:ext>
            </a:extLst>
          </p:cNvPr>
          <p:cNvSpPr/>
          <p:nvPr/>
        </p:nvSpPr>
        <p:spPr>
          <a:xfrm>
            <a:off x="6814165" y="3128308"/>
            <a:ext cx="457200" cy="106455"/>
          </a:xfrm>
          <a:prstGeom prst="ellipse">
            <a:avLst/>
          </a:prstGeom>
          <a:solidFill>
            <a:srgbClr val="0056B9">
              <a:alpha val="37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4" name="Straight Arrow Connector 13">
            <a:extLst>
              <a:ext uri="{FF2B5EF4-FFF2-40B4-BE49-F238E27FC236}">
                <a16:creationId xmlns:a16="http://schemas.microsoft.com/office/drawing/2014/main" id="{9E28A5D7-516F-1B4D-962D-692738E9C704}"/>
              </a:ext>
            </a:extLst>
          </p:cNvPr>
          <p:cNvCxnSpPr>
            <a:cxnSpLocks/>
          </p:cNvCxnSpPr>
          <p:nvPr/>
        </p:nvCxnSpPr>
        <p:spPr>
          <a:xfrm>
            <a:off x="3049929" y="2523281"/>
            <a:ext cx="1998189" cy="605027"/>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5677938-C15A-6E44-9F93-DDFBC274BB32}"/>
              </a:ext>
            </a:extLst>
          </p:cNvPr>
          <p:cNvCxnSpPr>
            <a:cxnSpLocks/>
          </p:cNvCxnSpPr>
          <p:nvPr/>
        </p:nvCxnSpPr>
        <p:spPr>
          <a:xfrm>
            <a:off x="2378597" y="2810769"/>
            <a:ext cx="2669521" cy="1065834"/>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CAD5A95B-816F-3345-AECF-E0B3106DD584}"/>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417911991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38AE-16C9-BA46-BD04-6AC5909A99D2}"/>
              </a:ext>
            </a:extLst>
          </p:cNvPr>
          <p:cNvSpPr>
            <a:spLocks noGrp="1"/>
          </p:cNvSpPr>
          <p:nvPr>
            <p:ph type="title"/>
          </p:nvPr>
        </p:nvSpPr>
        <p:spPr/>
        <p:txBody>
          <a:bodyPr/>
          <a:lstStyle/>
          <a:p>
            <a:r>
              <a:rPr lang="en-US" dirty="0"/>
              <a:t>WHERE DID 6-PULSE COME FROM?</a:t>
            </a:r>
          </a:p>
        </p:txBody>
      </p:sp>
      <p:sp>
        <p:nvSpPr>
          <p:cNvPr id="3" name="Content Placeholder 2">
            <a:extLst>
              <a:ext uri="{FF2B5EF4-FFF2-40B4-BE49-F238E27FC236}">
                <a16:creationId xmlns:a16="http://schemas.microsoft.com/office/drawing/2014/main" id="{C2D6C73C-BCA7-8649-963B-B4DFE3FB9589}"/>
              </a:ext>
            </a:extLst>
          </p:cNvPr>
          <p:cNvSpPr>
            <a:spLocks noGrp="1"/>
          </p:cNvSpPr>
          <p:nvPr>
            <p:ph idx="1"/>
          </p:nvPr>
        </p:nvSpPr>
        <p:spPr>
          <a:xfrm>
            <a:off x="280576" y="2436647"/>
            <a:ext cx="2738136" cy="1294301"/>
          </a:xfrm>
        </p:spPr>
        <p:txBody>
          <a:bodyPr/>
          <a:lstStyle/>
          <a:p>
            <a:r>
              <a:rPr lang="en-US" dirty="0"/>
              <a:t>Charge DC Bus at AC Peaks</a:t>
            </a:r>
          </a:p>
          <a:p>
            <a:r>
              <a:rPr lang="en-US" dirty="0"/>
              <a:t>Each Full Cycle</a:t>
            </a:r>
          </a:p>
          <a:p>
            <a:pPr lvl="1"/>
            <a:r>
              <a:rPr lang="en-US" dirty="0"/>
              <a:t>3 Positive Peaks</a:t>
            </a:r>
          </a:p>
          <a:p>
            <a:pPr lvl="1"/>
            <a:r>
              <a:rPr lang="en-US" dirty="0"/>
              <a:t>3 Negative Peaks</a:t>
            </a:r>
          </a:p>
        </p:txBody>
      </p:sp>
      <p:sp>
        <p:nvSpPr>
          <p:cNvPr id="5" name="Slide Number Placeholder 4">
            <a:extLst>
              <a:ext uri="{FF2B5EF4-FFF2-40B4-BE49-F238E27FC236}">
                <a16:creationId xmlns:a16="http://schemas.microsoft.com/office/drawing/2014/main" id="{EBF0DB2B-D9C4-AD48-8876-5ACFFB3E755A}"/>
              </a:ext>
            </a:extLst>
          </p:cNvPr>
          <p:cNvSpPr>
            <a:spLocks noGrp="1"/>
          </p:cNvSpPr>
          <p:nvPr>
            <p:ph type="sldNum" sz="quarter" idx="12"/>
          </p:nvPr>
        </p:nvSpPr>
        <p:spPr/>
        <p:txBody>
          <a:bodyPr/>
          <a:lstStyle/>
          <a:p>
            <a:fld id="{F1EC2A1A-2CF9-2B48-957E-C49E111F3EA0}" type="slidenum">
              <a:rPr lang="en-US" smtClean="0"/>
              <a:pPr/>
              <a:t>29</a:t>
            </a:fld>
            <a:endParaRPr lang="en-US" sz="675" dirty="0"/>
          </a:p>
        </p:txBody>
      </p:sp>
      <p:pic>
        <p:nvPicPr>
          <p:cNvPr id="6" name="Picture 4">
            <a:extLst>
              <a:ext uri="{FF2B5EF4-FFF2-40B4-BE49-F238E27FC236}">
                <a16:creationId xmlns:a16="http://schemas.microsoft.com/office/drawing/2014/main" id="{BC5D3ECF-4132-1047-B000-ECF774F4E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837" y="1944689"/>
            <a:ext cx="3789189" cy="2068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a:extLst>
              <a:ext uri="{FF2B5EF4-FFF2-40B4-BE49-F238E27FC236}">
                <a16:creationId xmlns:a16="http://schemas.microsoft.com/office/drawing/2014/main" id="{62A3DCF3-FE89-AE48-96E8-F9C3E69A826A}"/>
              </a:ext>
            </a:extLst>
          </p:cNvPr>
          <p:cNvSpPr/>
          <p:nvPr/>
        </p:nvSpPr>
        <p:spPr>
          <a:xfrm>
            <a:off x="5170951" y="2220914"/>
            <a:ext cx="2943225" cy="381000"/>
          </a:xfrm>
          <a:prstGeom prst="roundRect">
            <a:avLst/>
          </a:prstGeom>
          <a:gradFill>
            <a:gsLst>
              <a:gs pos="0">
                <a:schemeClr val="dk1">
                  <a:tint val="100000"/>
                  <a:shade val="100000"/>
                  <a:satMod val="130000"/>
                  <a:alpha val="40000"/>
                </a:schemeClr>
              </a:gs>
              <a:gs pos="100000">
                <a:schemeClr val="dk1">
                  <a:tint val="50000"/>
                  <a:shade val="100000"/>
                  <a:satMod val="350000"/>
                  <a:alpha val="40000"/>
                </a:schemeClr>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660B2D5B-D707-B545-B128-F8F544F2F5CC}"/>
              </a:ext>
            </a:extLst>
          </p:cNvPr>
          <p:cNvSpPr/>
          <p:nvPr/>
        </p:nvSpPr>
        <p:spPr>
          <a:xfrm>
            <a:off x="4875676" y="3287714"/>
            <a:ext cx="2943225" cy="381000"/>
          </a:xfrm>
          <a:prstGeom prst="roundRect">
            <a:avLst/>
          </a:prstGeom>
          <a:gradFill>
            <a:gsLst>
              <a:gs pos="0">
                <a:schemeClr val="dk1">
                  <a:tint val="100000"/>
                  <a:shade val="100000"/>
                  <a:satMod val="130000"/>
                  <a:alpha val="40000"/>
                </a:schemeClr>
              </a:gs>
              <a:gs pos="100000">
                <a:schemeClr val="dk1">
                  <a:tint val="50000"/>
                  <a:shade val="100000"/>
                  <a:satMod val="350000"/>
                  <a:alpha val="40000"/>
                </a:schemeClr>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EA3C8CE6-CEC4-8A4D-9BA7-D4EA976A2B27}"/>
              </a:ext>
            </a:extLst>
          </p:cNvPr>
          <p:cNvCxnSpPr>
            <a:cxnSpLocks/>
            <a:endCxn id="7" idx="1"/>
          </p:cNvCxnSpPr>
          <p:nvPr/>
        </p:nvCxnSpPr>
        <p:spPr>
          <a:xfrm flipV="1">
            <a:off x="2031416" y="2411414"/>
            <a:ext cx="3139535" cy="6723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7A10B28-0E10-744A-A1E7-D93615CBF462}"/>
              </a:ext>
            </a:extLst>
          </p:cNvPr>
          <p:cNvCxnSpPr>
            <a:cxnSpLocks/>
            <a:endCxn id="8" idx="1"/>
          </p:cNvCxnSpPr>
          <p:nvPr/>
        </p:nvCxnSpPr>
        <p:spPr>
          <a:xfrm>
            <a:off x="2031416" y="3322768"/>
            <a:ext cx="2844260" cy="15544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 Placeholder 2">
            <a:extLst>
              <a:ext uri="{FF2B5EF4-FFF2-40B4-BE49-F238E27FC236}">
                <a16:creationId xmlns:a16="http://schemas.microsoft.com/office/drawing/2014/main" id="{9BDE110F-9C1D-DC4A-8212-875955F1C716}"/>
              </a:ext>
            </a:extLst>
          </p:cNvPr>
          <p:cNvSpPr txBox="1">
            <a:spLocks/>
          </p:cNvSpPr>
          <p:nvPr/>
        </p:nvSpPr>
        <p:spPr bwMode="auto">
          <a:xfrm>
            <a:off x="5953913" y="1878343"/>
            <a:ext cx="1298069" cy="3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rmAutofit/>
          </a:bodyPr>
          <a:lstStyle>
            <a:lvl1pPr marL="117475" indent="-117475" algn="l" defTabSz="457200" rtl="0" eaLnBrk="0" fontAlgn="base" hangingPunct="0">
              <a:spcBef>
                <a:spcPct val="20000"/>
              </a:spcBef>
              <a:spcAft>
                <a:spcPct val="0"/>
              </a:spcAft>
              <a:buClr>
                <a:srgbClr val="0056B9"/>
              </a:buClr>
              <a:buFont typeface="Arial" charset="0"/>
              <a:buChar char="•"/>
              <a:tabLst/>
              <a:defRPr sz="1800" b="0" kern="1200">
                <a:solidFill>
                  <a:srgbClr val="646566"/>
                </a:solidFill>
                <a:latin typeface="+mn-lt"/>
                <a:ea typeface="MS PGothic" panose="020B0600070205080204" pitchFamily="34" charset="-128"/>
                <a:cs typeface="MS PGothic" pitchFamily="34" charset="-128"/>
              </a:defRPr>
            </a:lvl1pPr>
            <a:lvl2pPr marL="571500" marR="0" indent="-114300" algn="l" defTabSz="457200" rtl="0" eaLnBrk="0" fontAlgn="base" latinLnBrk="0" hangingPunct="0">
              <a:lnSpc>
                <a:spcPct val="100000"/>
              </a:lnSpc>
              <a:spcBef>
                <a:spcPct val="20000"/>
              </a:spcBef>
              <a:spcAft>
                <a:spcPct val="0"/>
              </a:spcAft>
              <a:buClr>
                <a:srgbClr val="0066B3"/>
              </a:buClr>
              <a:buSzTx/>
              <a:buFont typeface="Arial" charset="0"/>
              <a:buChar char="•"/>
              <a:tabLst/>
              <a:defRPr sz="1600" kern="1200">
                <a:solidFill>
                  <a:srgbClr val="646566"/>
                </a:solidFill>
                <a:latin typeface="+mn-lt"/>
                <a:ea typeface="MS PGothic" panose="020B0600070205080204" pitchFamily="34" charset="-128"/>
                <a:cs typeface="+mn-cs"/>
              </a:defRPr>
            </a:lvl2pPr>
            <a:lvl3pPr marL="1030288" marR="0" indent="-115888"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3pPr>
            <a:lvl4pPr marL="1490663" marR="0" indent="-119063"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4pPr>
            <a:lvl5pPr marL="1943100" marR="0" indent="-114300"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000" b="1" i="1" dirty="0">
                <a:solidFill>
                  <a:srgbClr val="0066B3"/>
                </a:solidFill>
                <a:latin typeface="Arial" panose="020B0604020202020204" pitchFamily="34" charset="0"/>
                <a:cs typeface="Arial" panose="020B0604020202020204" pitchFamily="34" charset="0"/>
              </a:rPr>
              <a:t>3 Positive Peaks</a:t>
            </a:r>
          </a:p>
        </p:txBody>
      </p:sp>
      <p:sp>
        <p:nvSpPr>
          <p:cNvPr id="12" name="Text Placeholder 2">
            <a:extLst>
              <a:ext uri="{FF2B5EF4-FFF2-40B4-BE49-F238E27FC236}">
                <a16:creationId xmlns:a16="http://schemas.microsoft.com/office/drawing/2014/main" id="{55DF8861-A8D3-664E-A6D6-B711283A15FE}"/>
              </a:ext>
            </a:extLst>
          </p:cNvPr>
          <p:cNvSpPr txBox="1">
            <a:spLocks/>
          </p:cNvSpPr>
          <p:nvPr/>
        </p:nvSpPr>
        <p:spPr bwMode="auto">
          <a:xfrm>
            <a:off x="5437450" y="3715853"/>
            <a:ext cx="1558677" cy="42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rmAutofit/>
          </a:bodyPr>
          <a:lstStyle>
            <a:lvl1pPr marL="117475" indent="-117475" algn="l" defTabSz="457200" rtl="0" eaLnBrk="0" fontAlgn="base" hangingPunct="0">
              <a:spcBef>
                <a:spcPct val="20000"/>
              </a:spcBef>
              <a:spcAft>
                <a:spcPct val="0"/>
              </a:spcAft>
              <a:buClr>
                <a:srgbClr val="0056B9"/>
              </a:buClr>
              <a:buFont typeface="Arial" charset="0"/>
              <a:buChar char="•"/>
              <a:tabLst/>
              <a:defRPr sz="1800" b="0" kern="1200">
                <a:solidFill>
                  <a:srgbClr val="646566"/>
                </a:solidFill>
                <a:latin typeface="+mn-lt"/>
                <a:ea typeface="MS PGothic" panose="020B0600070205080204" pitchFamily="34" charset="-128"/>
                <a:cs typeface="MS PGothic" pitchFamily="34" charset="-128"/>
              </a:defRPr>
            </a:lvl1pPr>
            <a:lvl2pPr marL="571500" marR="0" indent="-114300" algn="l" defTabSz="457200" rtl="0" eaLnBrk="0" fontAlgn="base" latinLnBrk="0" hangingPunct="0">
              <a:lnSpc>
                <a:spcPct val="100000"/>
              </a:lnSpc>
              <a:spcBef>
                <a:spcPct val="20000"/>
              </a:spcBef>
              <a:spcAft>
                <a:spcPct val="0"/>
              </a:spcAft>
              <a:buClr>
                <a:srgbClr val="0066B3"/>
              </a:buClr>
              <a:buSzTx/>
              <a:buFont typeface="Arial" charset="0"/>
              <a:buChar char="•"/>
              <a:tabLst/>
              <a:defRPr sz="1600" kern="1200">
                <a:solidFill>
                  <a:srgbClr val="646566"/>
                </a:solidFill>
                <a:latin typeface="+mn-lt"/>
                <a:ea typeface="MS PGothic" panose="020B0600070205080204" pitchFamily="34" charset="-128"/>
                <a:cs typeface="+mn-cs"/>
              </a:defRPr>
            </a:lvl2pPr>
            <a:lvl3pPr marL="1030288" marR="0" indent="-115888"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3pPr>
            <a:lvl4pPr marL="1490663" marR="0" indent="-119063"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4pPr>
            <a:lvl5pPr marL="1943100" marR="0" indent="-114300"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000" b="1" i="1" dirty="0">
                <a:solidFill>
                  <a:srgbClr val="0066B3"/>
                </a:solidFill>
                <a:latin typeface="Arial" panose="020B0604020202020204" pitchFamily="34" charset="0"/>
                <a:cs typeface="Arial" panose="020B0604020202020204" pitchFamily="34" charset="0"/>
              </a:rPr>
              <a:t>3 Negative Peaks</a:t>
            </a:r>
          </a:p>
        </p:txBody>
      </p:sp>
      <p:cxnSp>
        <p:nvCxnSpPr>
          <p:cNvPr id="13" name="Straight Arrow Connector 12">
            <a:extLst>
              <a:ext uri="{FF2B5EF4-FFF2-40B4-BE49-F238E27FC236}">
                <a16:creationId xmlns:a16="http://schemas.microsoft.com/office/drawing/2014/main" id="{90CBDD23-5CC1-C94B-870F-490F4E7B9134}"/>
              </a:ext>
            </a:extLst>
          </p:cNvPr>
          <p:cNvCxnSpPr/>
          <p:nvPr/>
        </p:nvCxnSpPr>
        <p:spPr>
          <a:xfrm>
            <a:off x="6716028" y="2760137"/>
            <a:ext cx="1018496" cy="0"/>
          </a:xfrm>
          <a:prstGeom prst="straightConnector1">
            <a:avLst/>
          </a:prstGeom>
          <a:ln>
            <a:solidFill>
              <a:srgbClr val="FFC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622F423-EAA3-AF40-A637-D13EC614E98F}"/>
              </a:ext>
            </a:extLst>
          </p:cNvPr>
          <p:cNvSpPr txBox="1"/>
          <p:nvPr/>
        </p:nvSpPr>
        <p:spPr bwMode="auto">
          <a:xfrm>
            <a:off x="6996127" y="2925764"/>
            <a:ext cx="6326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r>
              <a:rPr lang="en-US" sz="1600" b="0" dirty="0">
                <a:solidFill>
                  <a:srgbClr val="FFC000"/>
                </a:solidFill>
              </a:rPr>
              <a:t>120˚</a:t>
            </a:r>
          </a:p>
        </p:txBody>
      </p:sp>
      <p:cxnSp>
        <p:nvCxnSpPr>
          <p:cNvPr id="15" name="Straight Connector 14">
            <a:extLst>
              <a:ext uri="{FF2B5EF4-FFF2-40B4-BE49-F238E27FC236}">
                <a16:creationId xmlns:a16="http://schemas.microsoft.com/office/drawing/2014/main" id="{10567580-61C2-5E43-9DCB-14820D23D7D0}"/>
              </a:ext>
            </a:extLst>
          </p:cNvPr>
          <p:cNvCxnSpPr/>
          <p:nvPr/>
        </p:nvCxnSpPr>
        <p:spPr>
          <a:xfrm>
            <a:off x="6701723" y="2362063"/>
            <a:ext cx="0" cy="85850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A036994-C5A7-A245-85D2-D033AFCD79A4}"/>
              </a:ext>
            </a:extLst>
          </p:cNvPr>
          <p:cNvCxnSpPr/>
          <p:nvPr/>
        </p:nvCxnSpPr>
        <p:spPr>
          <a:xfrm>
            <a:off x="7734524" y="2362063"/>
            <a:ext cx="0" cy="858509"/>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1511CE6-EA3A-604E-835B-35E2424148F0}"/>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5714124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54B5FE1-0ED4-5A4B-9ECE-F23473B88B79}"/>
              </a:ext>
            </a:extLst>
          </p:cNvPr>
          <p:cNvSpPr>
            <a:spLocks noGrp="1"/>
          </p:cNvSpPr>
          <p:nvPr>
            <p:ph type="subTitle" idx="1"/>
          </p:nvPr>
        </p:nvSpPr>
        <p:spPr/>
        <p:txBody>
          <a:bodyPr/>
          <a:lstStyle/>
          <a:p>
            <a:r>
              <a:rPr lang="en-US" dirty="0"/>
              <a:t>HARMONICS</a:t>
            </a:r>
          </a:p>
          <a:p>
            <a:r>
              <a:rPr lang="en-US" dirty="0"/>
              <a:t>OVERVIEW</a:t>
            </a:r>
          </a:p>
        </p:txBody>
      </p:sp>
    </p:spTree>
    <p:extLst>
      <p:ext uri="{BB962C8B-B14F-4D97-AF65-F5344CB8AC3E}">
        <p14:creationId xmlns:p14="http://schemas.microsoft.com/office/powerpoint/2010/main" val="20968028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F8D5111-3F9C-1043-B2E2-F06AF4496E32}"/>
              </a:ext>
            </a:extLst>
          </p:cNvPr>
          <p:cNvSpPr/>
          <p:nvPr/>
        </p:nvSpPr>
        <p:spPr>
          <a:xfrm>
            <a:off x="8577204" y="0"/>
            <a:ext cx="566795" cy="4675484"/>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A68B68E0-C8CB-6B4F-B447-696BD02DC5A1}"/>
              </a:ext>
            </a:extLst>
          </p:cNvPr>
          <p:cNvSpPr>
            <a:spLocks noGrp="1"/>
          </p:cNvSpPr>
          <p:nvPr>
            <p:ph type="title"/>
          </p:nvPr>
        </p:nvSpPr>
        <p:spPr/>
        <p:txBody>
          <a:bodyPr/>
          <a:lstStyle/>
          <a:p>
            <a:r>
              <a:rPr lang="en-US" dirty="0"/>
              <a:t>VFD WITH INDUCTOR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6AFC5A-54B5-6F49-B0B1-026826596D24}"/>
                  </a:ext>
                </a:extLst>
              </p:cNvPr>
              <p:cNvSpPr>
                <a:spLocks noGrp="1"/>
              </p:cNvSpPr>
              <p:nvPr>
                <p:ph idx="1"/>
              </p:nvPr>
            </p:nvSpPr>
            <p:spPr>
              <a:xfrm>
                <a:off x="204444" y="1978289"/>
                <a:ext cx="8723548" cy="1768119"/>
              </a:xfrm>
            </p:spPr>
            <p:txBody>
              <a:bodyPr/>
              <a:lstStyle/>
              <a:p>
                <a:r>
                  <a:rPr lang="en-US" dirty="0"/>
                  <a:t>Two Inductor Connection Types</a:t>
                </a:r>
              </a:p>
              <a:p>
                <a:r>
                  <a:rPr lang="en-US" dirty="0"/>
                  <a:t>Inductors Suppress Change</a:t>
                </a:r>
              </a:p>
              <a:p>
                <a:pPr lvl="1"/>
                <a14:m>
                  <m:oMath xmlns:m="http://schemas.openxmlformats.org/officeDocument/2006/math">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𝐿</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𝑑𝑖</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num>
                      <m:den>
                        <m:r>
                          <a:rPr lang="en-US" i="1">
                            <a:latin typeface="Cambria Math" panose="02040503050406030204" pitchFamily="18" charset="0"/>
                          </a:rPr>
                          <m:t>𝑑𝑡</m:t>
                        </m:r>
                      </m:den>
                    </m:f>
                  </m:oMath>
                </a14:m>
                <a:endParaRPr lang="en-US" dirty="0"/>
              </a:p>
              <a:p>
                <a:r>
                  <a:rPr lang="en-US" dirty="0"/>
                  <a:t>Current Holds Back at Start</a:t>
                </a:r>
              </a:p>
              <a:p>
                <a:r>
                  <a:rPr lang="en-US" dirty="0"/>
                  <a:t>Current Will Continue to Flow Once Started</a:t>
                </a:r>
              </a:p>
              <a:p>
                <a:r>
                  <a:rPr lang="en-US" dirty="0"/>
                  <a:t>Input iTHD: 30-40%</a:t>
                </a:r>
              </a:p>
              <a:p>
                <a:endParaRPr lang="en-US" dirty="0"/>
              </a:p>
            </p:txBody>
          </p:sp>
        </mc:Choice>
        <mc:Fallback xmlns="">
          <p:sp>
            <p:nvSpPr>
              <p:cNvPr id="3" name="Content Placeholder 2">
                <a:extLst>
                  <a:ext uri="{FF2B5EF4-FFF2-40B4-BE49-F238E27FC236}">
                    <a16:creationId xmlns:a16="http://schemas.microsoft.com/office/drawing/2014/main" id="{AB6AFC5A-54B5-6F49-B0B1-026826596D24}"/>
                  </a:ext>
                </a:extLst>
              </p:cNvPr>
              <p:cNvSpPr>
                <a:spLocks noGrp="1" noRot="1" noChangeAspect="1" noMove="1" noResize="1" noEditPoints="1" noAdjustHandles="1" noChangeArrowheads="1" noChangeShapeType="1" noTextEdit="1"/>
              </p:cNvSpPr>
              <p:nvPr>
                <p:ph idx="1"/>
              </p:nvPr>
            </p:nvSpPr>
            <p:spPr>
              <a:xfrm>
                <a:off x="204444" y="1978289"/>
                <a:ext cx="8723548" cy="1768119"/>
              </a:xfrm>
              <a:blipFill>
                <a:blip r:embed="rId3"/>
                <a:stretch>
                  <a:fillRect t="-142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34BC40D0-A131-2841-B9D9-B687F7710AB6}"/>
              </a:ext>
            </a:extLst>
          </p:cNvPr>
          <p:cNvSpPr>
            <a:spLocks noGrp="1"/>
          </p:cNvSpPr>
          <p:nvPr>
            <p:ph type="sldNum" sz="quarter" idx="12"/>
          </p:nvPr>
        </p:nvSpPr>
        <p:spPr/>
        <p:txBody>
          <a:bodyPr/>
          <a:lstStyle/>
          <a:p>
            <a:fld id="{F1EC2A1A-2CF9-2B48-957E-C49E111F3EA0}" type="slidenum">
              <a:rPr lang="en-US" smtClean="0"/>
              <a:pPr/>
              <a:t>30</a:t>
            </a:fld>
            <a:endParaRPr lang="en-US" sz="675" dirty="0"/>
          </a:p>
        </p:txBody>
      </p:sp>
      <p:pic>
        <p:nvPicPr>
          <p:cNvPr id="8" name="Picture 6" descr="Image result for inductor current charging">
            <a:extLst>
              <a:ext uri="{FF2B5EF4-FFF2-40B4-BE49-F238E27FC236}">
                <a16:creationId xmlns:a16="http://schemas.microsoft.com/office/drawing/2014/main" id="{DCD81D3F-8501-3A4A-B476-830300FE2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8644" y="1874181"/>
            <a:ext cx="3343896" cy="237835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87161D5-47E8-2541-AA03-8CD35BEDAB43}"/>
              </a:ext>
            </a:extLst>
          </p:cNvPr>
          <p:cNvGrpSpPr/>
          <p:nvPr/>
        </p:nvGrpSpPr>
        <p:grpSpPr>
          <a:xfrm>
            <a:off x="5804822" y="2043305"/>
            <a:ext cx="2408051" cy="1641503"/>
            <a:chOff x="1102647" y="3036570"/>
            <a:chExt cx="2408051" cy="1641503"/>
          </a:xfrm>
        </p:grpSpPr>
        <p:pic>
          <p:nvPicPr>
            <p:cNvPr id="10" name="Picture 3">
              <a:extLst>
                <a:ext uri="{FF2B5EF4-FFF2-40B4-BE49-F238E27FC236}">
                  <a16:creationId xmlns:a16="http://schemas.microsoft.com/office/drawing/2014/main" id="{707B7AC9-DFC6-AA4A-85C3-C4D0966247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7" t="3846" r="2601" b="5543"/>
            <a:stretch/>
          </p:blipFill>
          <p:spPr bwMode="auto">
            <a:xfrm>
              <a:off x="1758098" y="3036570"/>
              <a:ext cx="1752600" cy="7535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E2D38EC1-AE5C-C741-89A3-BBC4EA25C6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0" t="8715" b="4532"/>
            <a:stretch/>
          </p:blipFill>
          <p:spPr bwMode="auto">
            <a:xfrm>
              <a:off x="1758098" y="3928538"/>
              <a:ext cx="1752600" cy="7495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6EA4B340-7CDB-6A46-9D32-C55C43B511CC}"/>
                </a:ext>
              </a:extLst>
            </p:cNvPr>
            <p:cNvSpPr txBox="1"/>
            <p:nvPr/>
          </p:nvSpPr>
          <p:spPr bwMode="auto">
            <a:xfrm>
              <a:off x="1102647" y="3245073"/>
              <a:ext cx="982980"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rtlCol="0" anchor="t" anchorCtr="0" compatLnSpc="1">
              <a:prstTxWarp prst="textNoShape">
                <a:avLst/>
              </a:prstTxWarp>
              <a:normAutofit/>
            </a:bodyPr>
            <a:lstStyle/>
            <a:p>
              <a:r>
                <a:rPr lang="en-US" sz="1000" b="0" i="1" dirty="0">
                  <a:solidFill>
                    <a:srgbClr val="0066B3"/>
                  </a:solidFill>
                </a:rPr>
                <a:t>Standard</a:t>
              </a:r>
            </a:p>
          </p:txBody>
        </p:sp>
        <p:sp>
          <p:nvSpPr>
            <p:cNvPr id="13" name="TextBox 12">
              <a:extLst>
                <a:ext uri="{FF2B5EF4-FFF2-40B4-BE49-F238E27FC236}">
                  <a16:creationId xmlns:a16="http://schemas.microsoft.com/office/drawing/2014/main" id="{343F75D0-B360-2C41-8362-7F0B4234A742}"/>
                </a:ext>
              </a:extLst>
            </p:cNvPr>
            <p:cNvSpPr txBox="1"/>
            <p:nvPr/>
          </p:nvSpPr>
          <p:spPr bwMode="auto">
            <a:xfrm>
              <a:off x="1102647" y="4134618"/>
              <a:ext cx="982980"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rtlCol="0" anchor="t" anchorCtr="0" compatLnSpc="1">
              <a:prstTxWarp prst="textNoShape">
                <a:avLst/>
              </a:prstTxWarp>
              <a:normAutofit/>
            </a:bodyPr>
            <a:lstStyle/>
            <a:p>
              <a:r>
                <a:rPr lang="en-US" sz="1200" i="1" dirty="0">
                  <a:solidFill>
                    <a:srgbClr val="0066B3"/>
                  </a:solidFill>
                </a:rPr>
                <a:t>w/</a:t>
              </a:r>
              <a:r>
                <a:rPr lang="en-US" sz="1000" i="1" dirty="0">
                  <a:solidFill>
                    <a:srgbClr val="0066B3"/>
                  </a:solidFill>
                </a:rPr>
                <a:t>Reactor</a:t>
              </a:r>
              <a:endParaRPr lang="en-US" sz="1000" b="0" i="1" dirty="0">
                <a:solidFill>
                  <a:srgbClr val="0066B3"/>
                </a:solidFill>
              </a:endParaRPr>
            </a:p>
          </p:txBody>
        </p:sp>
      </p:grpSp>
      <p:grpSp>
        <p:nvGrpSpPr>
          <p:cNvPr id="17" name="Group 16">
            <a:extLst>
              <a:ext uri="{FF2B5EF4-FFF2-40B4-BE49-F238E27FC236}">
                <a16:creationId xmlns:a16="http://schemas.microsoft.com/office/drawing/2014/main" id="{ADB768AC-AAF2-4245-931A-7C22A062A23A}"/>
              </a:ext>
            </a:extLst>
          </p:cNvPr>
          <p:cNvGrpSpPr/>
          <p:nvPr/>
        </p:nvGrpSpPr>
        <p:grpSpPr>
          <a:xfrm>
            <a:off x="2793566" y="1535328"/>
            <a:ext cx="2465854" cy="2930427"/>
            <a:chOff x="2793566" y="1535328"/>
            <a:chExt cx="2465854" cy="2930427"/>
          </a:xfrm>
        </p:grpSpPr>
        <p:pic>
          <p:nvPicPr>
            <p:cNvPr id="6" name="Picture 4" descr="Image result for vfd with dc reactor">
              <a:extLst>
                <a:ext uri="{FF2B5EF4-FFF2-40B4-BE49-F238E27FC236}">
                  <a16:creationId xmlns:a16="http://schemas.microsoft.com/office/drawing/2014/main" id="{53D314D4-4417-1E4D-A5CA-EC6A467DA02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93566" y="1700947"/>
              <a:ext cx="2465854" cy="1046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CB6B959-D62B-E149-AF4B-A03B666A2E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7897" y="3268806"/>
              <a:ext cx="1920240" cy="119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4A01D3A9-D4B9-7447-8482-2F1F4A73E220}"/>
                </a:ext>
              </a:extLst>
            </p:cNvPr>
            <p:cNvSpPr txBox="1"/>
            <p:nvPr/>
          </p:nvSpPr>
          <p:spPr bwMode="auto">
            <a:xfrm>
              <a:off x="3637257" y="1535328"/>
              <a:ext cx="1188720"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rtlCol="0" anchor="t" anchorCtr="0" compatLnSpc="1">
              <a:prstTxWarp prst="textNoShape">
                <a:avLst/>
              </a:prstTxWarp>
              <a:normAutofit/>
            </a:bodyPr>
            <a:lstStyle/>
            <a:p>
              <a:r>
                <a:rPr lang="en-US" sz="1000" b="1" i="1" dirty="0">
                  <a:solidFill>
                    <a:srgbClr val="0066B3"/>
                  </a:solidFill>
                  <a:latin typeface="Arial" panose="020B0604020202020204" pitchFamily="34" charset="0"/>
                  <a:cs typeface="Arial" panose="020B0604020202020204" pitchFamily="34" charset="0"/>
                </a:rPr>
                <a:t>AC Reactor</a:t>
              </a:r>
            </a:p>
          </p:txBody>
        </p:sp>
        <p:sp>
          <p:nvSpPr>
            <p:cNvPr id="15" name="TextBox 14">
              <a:extLst>
                <a:ext uri="{FF2B5EF4-FFF2-40B4-BE49-F238E27FC236}">
                  <a16:creationId xmlns:a16="http://schemas.microsoft.com/office/drawing/2014/main" id="{62DE8774-7351-324E-A2F3-6CD91AA06D47}"/>
                </a:ext>
              </a:extLst>
            </p:cNvPr>
            <p:cNvSpPr txBox="1"/>
            <p:nvPr/>
          </p:nvSpPr>
          <p:spPr bwMode="auto">
            <a:xfrm>
              <a:off x="3579129" y="3202720"/>
              <a:ext cx="1188720"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rtlCol="0" anchor="t" anchorCtr="0" compatLnSpc="1">
              <a:prstTxWarp prst="textNoShape">
                <a:avLst/>
              </a:prstTxWarp>
              <a:normAutofit/>
            </a:bodyPr>
            <a:lstStyle/>
            <a:p>
              <a:r>
                <a:rPr lang="en-US" sz="1000" b="1" i="1" dirty="0">
                  <a:solidFill>
                    <a:srgbClr val="0066B3"/>
                  </a:solidFill>
                  <a:latin typeface="Arial" panose="020B0604020202020204" pitchFamily="34" charset="0"/>
                  <a:cs typeface="Arial" panose="020B0604020202020204" pitchFamily="34" charset="0"/>
                </a:rPr>
                <a:t>DC Reactor</a:t>
              </a:r>
            </a:p>
          </p:txBody>
        </p:sp>
      </p:grpSp>
      <p:sp>
        <p:nvSpPr>
          <p:cNvPr id="18" name="Rectangle 17">
            <a:extLst>
              <a:ext uri="{FF2B5EF4-FFF2-40B4-BE49-F238E27FC236}">
                <a16:creationId xmlns:a16="http://schemas.microsoft.com/office/drawing/2014/main" id="{2EAC7548-5DFA-794D-A871-DCDCF2A8FF4E}"/>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1966414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additive="base">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0" presetClass="exit" presetSubtype="0" fill="hold" nodeType="after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1000"/>
                            </p:stCondLst>
                            <p:childTnLst>
                              <p:par>
                                <p:cTn id="51" presetID="42"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CA26-E4BB-6D4E-B318-38DF59008E46}"/>
              </a:ext>
            </a:extLst>
          </p:cNvPr>
          <p:cNvSpPr>
            <a:spLocks noGrp="1"/>
          </p:cNvSpPr>
          <p:nvPr>
            <p:ph type="title"/>
          </p:nvPr>
        </p:nvSpPr>
        <p:spPr/>
        <p:txBody>
          <a:bodyPr/>
          <a:lstStyle/>
          <a:p>
            <a:r>
              <a:rPr lang="en-US" dirty="0"/>
              <a:t>12-PULSE</a:t>
            </a:r>
          </a:p>
        </p:txBody>
      </p:sp>
      <p:sp>
        <p:nvSpPr>
          <p:cNvPr id="3" name="Content Placeholder 2">
            <a:extLst>
              <a:ext uri="{FF2B5EF4-FFF2-40B4-BE49-F238E27FC236}">
                <a16:creationId xmlns:a16="http://schemas.microsoft.com/office/drawing/2014/main" id="{BD7B8357-23FD-1842-890F-38D007B69B3C}"/>
              </a:ext>
            </a:extLst>
          </p:cNvPr>
          <p:cNvSpPr>
            <a:spLocks noGrp="1"/>
          </p:cNvSpPr>
          <p:nvPr>
            <p:ph idx="1"/>
          </p:nvPr>
        </p:nvSpPr>
        <p:spPr>
          <a:xfrm>
            <a:off x="204444" y="1559285"/>
            <a:ext cx="3171273" cy="1768119"/>
          </a:xfrm>
        </p:spPr>
        <p:txBody>
          <a:bodyPr/>
          <a:lstStyle/>
          <a:p>
            <a:pPr marL="0" indent="0">
              <a:buNone/>
            </a:pPr>
            <a:r>
              <a:rPr lang="en-US" b="1" dirty="0"/>
              <a:t>Add Transformer</a:t>
            </a:r>
          </a:p>
          <a:p>
            <a:r>
              <a:rPr lang="en-US" dirty="0"/>
              <a:t>Phase Shift to Voltage</a:t>
            </a:r>
          </a:p>
          <a:p>
            <a:r>
              <a:rPr lang="en-US" dirty="0"/>
              <a:t>2 Sets of 3-Phase Voltage</a:t>
            </a:r>
          </a:p>
          <a:p>
            <a:pPr marL="0" indent="0">
              <a:buNone/>
            </a:pPr>
            <a:r>
              <a:rPr lang="en-US" b="1" dirty="0"/>
              <a:t>Extra Set of Diodes</a:t>
            </a:r>
          </a:p>
          <a:p>
            <a:r>
              <a:rPr lang="en-US" dirty="0"/>
              <a:t>Conducts Each Set of 3-Phase Power</a:t>
            </a:r>
          </a:p>
        </p:txBody>
      </p:sp>
      <p:sp>
        <p:nvSpPr>
          <p:cNvPr id="5" name="Slide Number Placeholder 4">
            <a:extLst>
              <a:ext uri="{FF2B5EF4-FFF2-40B4-BE49-F238E27FC236}">
                <a16:creationId xmlns:a16="http://schemas.microsoft.com/office/drawing/2014/main" id="{C77CCD4F-CD67-A04A-A489-46F0145473AC}"/>
              </a:ext>
            </a:extLst>
          </p:cNvPr>
          <p:cNvSpPr>
            <a:spLocks noGrp="1"/>
          </p:cNvSpPr>
          <p:nvPr>
            <p:ph type="sldNum" sz="quarter" idx="12"/>
          </p:nvPr>
        </p:nvSpPr>
        <p:spPr/>
        <p:txBody>
          <a:bodyPr/>
          <a:lstStyle/>
          <a:p>
            <a:fld id="{F1EC2A1A-2CF9-2B48-957E-C49E111F3EA0}" type="slidenum">
              <a:rPr lang="en-US" smtClean="0"/>
              <a:pPr/>
              <a:t>31</a:t>
            </a:fld>
            <a:endParaRPr lang="en-US" sz="675" dirty="0"/>
          </a:p>
        </p:txBody>
      </p:sp>
      <p:grpSp>
        <p:nvGrpSpPr>
          <p:cNvPr id="6" name="Group 5">
            <a:extLst>
              <a:ext uri="{FF2B5EF4-FFF2-40B4-BE49-F238E27FC236}">
                <a16:creationId xmlns:a16="http://schemas.microsoft.com/office/drawing/2014/main" id="{B21101F3-6A7B-4145-B803-4B170E4B958F}"/>
              </a:ext>
            </a:extLst>
          </p:cNvPr>
          <p:cNvGrpSpPr>
            <a:grpSpLocks noChangeAspect="1"/>
          </p:cNvGrpSpPr>
          <p:nvPr/>
        </p:nvGrpSpPr>
        <p:grpSpPr>
          <a:xfrm>
            <a:off x="3994083" y="1348493"/>
            <a:ext cx="5095318" cy="2926080"/>
            <a:chOff x="4319588" y="1266825"/>
            <a:chExt cx="4478307" cy="2571750"/>
          </a:xfrm>
        </p:grpSpPr>
        <p:pic>
          <p:nvPicPr>
            <p:cNvPr id="7" name="Picture 2">
              <a:extLst>
                <a:ext uri="{FF2B5EF4-FFF2-40B4-BE49-F238E27FC236}">
                  <a16:creationId xmlns:a16="http://schemas.microsoft.com/office/drawing/2014/main" id="{10C44106-F5A8-614D-A528-D6CB1B175D9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873"/>
            <a:stretch/>
          </p:blipFill>
          <p:spPr bwMode="auto">
            <a:xfrm>
              <a:off x="4319588" y="1266825"/>
              <a:ext cx="4478307" cy="2571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a:extLst>
                <a:ext uri="{FF2B5EF4-FFF2-40B4-BE49-F238E27FC236}">
                  <a16:creationId xmlns:a16="http://schemas.microsoft.com/office/drawing/2014/main" id="{D82746C6-3AEE-C041-B5E7-822C1476D5E8}"/>
                </a:ext>
              </a:extLst>
            </p:cNvPr>
            <p:cNvCxnSpPr/>
            <p:nvPr/>
          </p:nvCxnSpPr>
          <p:spPr>
            <a:xfrm>
              <a:off x="5350744" y="1879574"/>
              <a:ext cx="9525" cy="12425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8E1294B-4211-5144-99F5-0EB8CE5204A7}"/>
                </a:ext>
              </a:extLst>
            </p:cNvPr>
            <p:cNvCxnSpPr/>
            <p:nvPr/>
          </p:nvCxnSpPr>
          <p:spPr>
            <a:xfrm>
              <a:off x="5436469" y="1879574"/>
              <a:ext cx="9525" cy="12425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10" name="Picture 4">
            <a:extLst>
              <a:ext uri="{FF2B5EF4-FFF2-40B4-BE49-F238E27FC236}">
                <a16:creationId xmlns:a16="http://schemas.microsoft.com/office/drawing/2014/main" id="{1643A722-422D-AA49-9916-DC0D103C7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416" y="1329135"/>
            <a:ext cx="1828800" cy="99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extLst>
              <a:ext uri="{FF2B5EF4-FFF2-40B4-BE49-F238E27FC236}">
                <a16:creationId xmlns:a16="http://schemas.microsoft.com/office/drawing/2014/main" id="{3FC0B205-71D7-F940-A6D2-4FF85E4C4A0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6885" y="1348493"/>
            <a:ext cx="1170989"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a:extLst>
              <a:ext uri="{FF2B5EF4-FFF2-40B4-BE49-F238E27FC236}">
                <a16:creationId xmlns:a16="http://schemas.microsoft.com/office/drawing/2014/main" id="{7688B557-C63D-CF42-99A8-A15CF5D020B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5526" y="3751826"/>
            <a:ext cx="1172348"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769063A0-73A1-5B4B-A7B8-C8FAC7847F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36" t="51867" r="18918" b="3631"/>
          <a:stretch/>
        </p:blipFill>
        <p:spPr bwMode="auto">
          <a:xfrm>
            <a:off x="267182" y="3198204"/>
            <a:ext cx="2936199" cy="124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5132F012-F6DA-2543-8F51-A2A618C57E78}"/>
              </a:ext>
            </a:extLst>
          </p:cNvPr>
          <p:cNvSpPr txBox="1"/>
          <p:nvPr/>
        </p:nvSpPr>
        <p:spPr bwMode="auto">
          <a:xfrm>
            <a:off x="3281416" y="122478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r>
              <a:rPr lang="en-US" sz="1000" b="1" i="1" dirty="0">
                <a:solidFill>
                  <a:srgbClr val="0066B3"/>
                </a:solidFill>
              </a:rPr>
              <a:t>Input Voltage</a:t>
            </a:r>
          </a:p>
        </p:txBody>
      </p:sp>
      <p:sp>
        <p:nvSpPr>
          <p:cNvPr id="15" name="TextBox 14">
            <a:extLst>
              <a:ext uri="{FF2B5EF4-FFF2-40B4-BE49-F238E27FC236}">
                <a16:creationId xmlns:a16="http://schemas.microsoft.com/office/drawing/2014/main" id="{FA670991-ADDF-A140-B0A3-5FD0DAB141FA}"/>
              </a:ext>
            </a:extLst>
          </p:cNvPr>
          <p:cNvSpPr txBox="1"/>
          <p:nvPr/>
        </p:nvSpPr>
        <p:spPr bwMode="auto">
          <a:xfrm>
            <a:off x="3706357" y="387604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r>
              <a:rPr lang="en-US" sz="1000" b="1" i="1" dirty="0">
                <a:solidFill>
                  <a:srgbClr val="0066B3"/>
                </a:solidFill>
              </a:rPr>
              <a:t>Input Current</a:t>
            </a:r>
          </a:p>
        </p:txBody>
      </p:sp>
      <p:cxnSp>
        <p:nvCxnSpPr>
          <p:cNvPr id="16" name="Straight Arrow Connector 15">
            <a:extLst>
              <a:ext uri="{FF2B5EF4-FFF2-40B4-BE49-F238E27FC236}">
                <a16:creationId xmlns:a16="http://schemas.microsoft.com/office/drawing/2014/main" id="{C3199D21-8180-E04C-91CC-D02B53A5FB1D}"/>
              </a:ext>
            </a:extLst>
          </p:cNvPr>
          <p:cNvCxnSpPr>
            <a:cxnSpLocks/>
          </p:cNvCxnSpPr>
          <p:nvPr/>
        </p:nvCxnSpPr>
        <p:spPr>
          <a:xfrm flipH="1" flipV="1">
            <a:off x="3192555" y="3637128"/>
            <a:ext cx="470888" cy="3294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879F3577-722C-B943-81A7-6AE2A855D53A}"/>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424986386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2601-1426-494D-9F0B-105E890FC4D7}"/>
              </a:ext>
            </a:extLst>
          </p:cNvPr>
          <p:cNvSpPr>
            <a:spLocks noGrp="1"/>
          </p:cNvSpPr>
          <p:nvPr>
            <p:ph type="title"/>
          </p:nvPr>
        </p:nvSpPr>
        <p:spPr/>
        <p:txBody>
          <a:bodyPr/>
          <a:lstStyle/>
          <a:p>
            <a:r>
              <a:rPr lang="en-US" dirty="0"/>
              <a:t>WHY 12-PULSE?</a:t>
            </a:r>
          </a:p>
        </p:txBody>
      </p:sp>
      <p:sp>
        <p:nvSpPr>
          <p:cNvPr id="5" name="Slide Number Placeholder 4">
            <a:extLst>
              <a:ext uri="{FF2B5EF4-FFF2-40B4-BE49-F238E27FC236}">
                <a16:creationId xmlns:a16="http://schemas.microsoft.com/office/drawing/2014/main" id="{30EAAD24-17C3-1A4B-A35A-5518EDF7D2B0}"/>
              </a:ext>
            </a:extLst>
          </p:cNvPr>
          <p:cNvSpPr>
            <a:spLocks noGrp="1"/>
          </p:cNvSpPr>
          <p:nvPr>
            <p:ph type="sldNum" sz="quarter" idx="12"/>
          </p:nvPr>
        </p:nvSpPr>
        <p:spPr/>
        <p:txBody>
          <a:bodyPr/>
          <a:lstStyle/>
          <a:p>
            <a:fld id="{F1EC2A1A-2CF9-2B48-957E-C49E111F3EA0}" type="slidenum">
              <a:rPr lang="en-US" smtClean="0"/>
              <a:pPr/>
              <a:t>32</a:t>
            </a:fld>
            <a:endParaRPr lang="en-US" sz="675" dirty="0"/>
          </a:p>
        </p:txBody>
      </p:sp>
      <p:grpSp>
        <p:nvGrpSpPr>
          <p:cNvPr id="6" name="Group 5">
            <a:extLst>
              <a:ext uri="{FF2B5EF4-FFF2-40B4-BE49-F238E27FC236}">
                <a16:creationId xmlns:a16="http://schemas.microsoft.com/office/drawing/2014/main" id="{077DC472-8ECE-1D48-AAC5-3B6AA6CDCA3A}"/>
              </a:ext>
            </a:extLst>
          </p:cNvPr>
          <p:cNvGrpSpPr/>
          <p:nvPr/>
        </p:nvGrpSpPr>
        <p:grpSpPr>
          <a:xfrm>
            <a:off x="732781" y="1764925"/>
            <a:ext cx="3200400" cy="2743200"/>
            <a:chOff x="1142998" y="1507058"/>
            <a:chExt cx="2512173" cy="1371600"/>
          </a:xfrm>
        </p:grpSpPr>
        <p:pic>
          <p:nvPicPr>
            <p:cNvPr id="7" name="Picture 4">
              <a:extLst>
                <a:ext uri="{FF2B5EF4-FFF2-40B4-BE49-F238E27FC236}">
                  <a16:creationId xmlns:a16="http://schemas.microsoft.com/office/drawing/2014/main" id="{0DAB8929-9B93-664E-BD8F-95FA63929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8" y="1507058"/>
              <a:ext cx="251217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a:extLst>
                <a:ext uri="{FF2B5EF4-FFF2-40B4-BE49-F238E27FC236}">
                  <a16:creationId xmlns:a16="http://schemas.microsoft.com/office/drawing/2014/main" id="{45BE0B5A-996D-7241-BD40-6097AAEC7AA0}"/>
                </a:ext>
              </a:extLst>
            </p:cNvPr>
            <p:cNvSpPr/>
            <p:nvPr/>
          </p:nvSpPr>
          <p:spPr>
            <a:xfrm>
              <a:off x="1546595" y="1713209"/>
              <a:ext cx="1828800" cy="182880"/>
            </a:xfrm>
            <a:prstGeom prst="roundRect">
              <a:avLst/>
            </a:prstGeom>
            <a:gradFill>
              <a:gsLst>
                <a:gs pos="0">
                  <a:schemeClr val="dk1">
                    <a:tint val="100000"/>
                    <a:shade val="100000"/>
                    <a:satMod val="130000"/>
                    <a:alpha val="40000"/>
                  </a:schemeClr>
                </a:gs>
                <a:gs pos="100000">
                  <a:schemeClr val="dk1">
                    <a:tint val="50000"/>
                    <a:shade val="100000"/>
                    <a:satMod val="350000"/>
                    <a:alpha val="40000"/>
                  </a:schemeClr>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061549CB-5216-2F41-8DDC-24186B75ADAA}"/>
                </a:ext>
              </a:extLst>
            </p:cNvPr>
            <p:cNvSpPr/>
            <p:nvPr/>
          </p:nvSpPr>
          <p:spPr>
            <a:xfrm>
              <a:off x="1337045" y="2465684"/>
              <a:ext cx="1828800" cy="182880"/>
            </a:xfrm>
            <a:prstGeom prst="roundRect">
              <a:avLst/>
            </a:prstGeom>
            <a:gradFill>
              <a:gsLst>
                <a:gs pos="0">
                  <a:schemeClr val="dk1">
                    <a:tint val="100000"/>
                    <a:shade val="100000"/>
                    <a:satMod val="130000"/>
                    <a:alpha val="40000"/>
                  </a:schemeClr>
                </a:gs>
                <a:gs pos="100000">
                  <a:schemeClr val="dk1">
                    <a:tint val="50000"/>
                    <a:shade val="100000"/>
                    <a:satMod val="350000"/>
                    <a:alpha val="40000"/>
                  </a:schemeClr>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0357DBB0-A49E-F846-8150-765B8520F0FF}"/>
              </a:ext>
            </a:extLst>
          </p:cNvPr>
          <p:cNvGrpSpPr/>
          <p:nvPr/>
        </p:nvGrpSpPr>
        <p:grpSpPr>
          <a:xfrm>
            <a:off x="5136181" y="1764926"/>
            <a:ext cx="3200400" cy="2743200"/>
            <a:chOff x="5667373" y="1507058"/>
            <a:chExt cx="2509261" cy="1371600"/>
          </a:xfrm>
        </p:grpSpPr>
        <p:pic>
          <p:nvPicPr>
            <p:cNvPr id="11" name="Picture 4">
              <a:extLst>
                <a:ext uri="{FF2B5EF4-FFF2-40B4-BE49-F238E27FC236}">
                  <a16:creationId xmlns:a16="http://schemas.microsoft.com/office/drawing/2014/main" id="{6FA149BA-3B5A-464E-A9FA-3C3D974E2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3" y="1507058"/>
              <a:ext cx="250926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a:extLst>
                <a:ext uri="{FF2B5EF4-FFF2-40B4-BE49-F238E27FC236}">
                  <a16:creationId xmlns:a16="http://schemas.microsoft.com/office/drawing/2014/main" id="{CF0F9F4D-55F4-B045-A081-F33F46A184C7}"/>
                </a:ext>
              </a:extLst>
            </p:cNvPr>
            <p:cNvSpPr/>
            <p:nvPr/>
          </p:nvSpPr>
          <p:spPr>
            <a:xfrm>
              <a:off x="5876923" y="1701302"/>
              <a:ext cx="2011680" cy="182880"/>
            </a:xfrm>
            <a:prstGeom prst="roundRect">
              <a:avLst/>
            </a:prstGeom>
            <a:gradFill>
              <a:gsLst>
                <a:gs pos="0">
                  <a:schemeClr val="dk1">
                    <a:tint val="100000"/>
                    <a:shade val="100000"/>
                    <a:satMod val="130000"/>
                    <a:alpha val="40000"/>
                  </a:schemeClr>
                </a:gs>
                <a:gs pos="100000">
                  <a:schemeClr val="dk1">
                    <a:tint val="50000"/>
                    <a:shade val="100000"/>
                    <a:satMod val="350000"/>
                    <a:alpha val="40000"/>
                  </a:schemeClr>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CBF0DA86-4EEF-E240-B7F0-2A5C10108514}"/>
                </a:ext>
              </a:extLst>
            </p:cNvPr>
            <p:cNvSpPr/>
            <p:nvPr/>
          </p:nvSpPr>
          <p:spPr>
            <a:xfrm>
              <a:off x="5867398" y="2453777"/>
              <a:ext cx="2011680" cy="182880"/>
            </a:xfrm>
            <a:prstGeom prst="roundRect">
              <a:avLst/>
            </a:prstGeom>
            <a:gradFill>
              <a:gsLst>
                <a:gs pos="0">
                  <a:schemeClr val="dk1">
                    <a:tint val="100000"/>
                    <a:shade val="100000"/>
                    <a:satMod val="130000"/>
                    <a:alpha val="40000"/>
                  </a:schemeClr>
                </a:gs>
                <a:gs pos="100000">
                  <a:schemeClr val="dk1">
                    <a:tint val="50000"/>
                    <a:shade val="100000"/>
                    <a:satMod val="350000"/>
                    <a:alpha val="40000"/>
                  </a:schemeClr>
                </a:gs>
              </a:gsLst>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3E88C3C7-DF8C-6240-BCA5-6D97FDDEAD6D}"/>
              </a:ext>
            </a:extLst>
          </p:cNvPr>
          <p:cNvSpPr/>
          <p:nvPr/>
        </p:nvSpPr>
        <p:spPr>
          <a:xfrm>
            <a:off x="1" y="1501952"/>
            <a:ext cx="4456882" cy="246221"/>
          </a:xfrm>
          <a:prstGeom prst="rect">
            <a:avLst/>
          </a:prstGeom>
        </p:spPr>
        <p:txBody>
          <a:bodyPr wrap="square">
            <a:spAutoFit/>
          </a:bodyPr>
          <a:lstStyle/>
          <a:p>
            <a:pPr algn="ctr"/>
            <a:r>
              <a:rPr lang="en-US" sz="1000" b="1" spc="300" dirty="0">
                <a:solidFill>
                  <a:srgbClr val="0066B3"/>
                </a:solidFill>
                <a:latin typeface="Arial Black" panose="020B0604020202020204" pitchFamily="34" charset="0"/>
                <a:cs typeface="Arial Black" panose="020B0604020202020204" pitchFamily="34" charset="0"/>
              </a:rPr>
              <a:t>6-PULSE</a:t>
            </a:r>
          </a:p>
        </p:txBody>
      </p:sp>
      <p:sp>
        <p:nvSpPr>
          <p:cNvPr id="15" name="Rectangle 14">
            <a:extLst>
              <a:ext uri="{FF2B5EF4-FFF2-40B4-BE49-F238E27FC236}">
                <a16:creationId xmlns:a16="http://schemas.microsoft.com/office/drawing/2014/main" id="{E04E80D2-6C1C-F34B-83BB-909DE97E0D95}"/>
              </a:ext>
            </a:extLst>
          </p:cNvPr>
          <p:cNvSpPr/>
          <p:nvPr/>
        </p:nvSpPr>
        <p:spPr>
          <a:xfrm>
            <a:off x="4485796" y="1501952"/>
            <a:ext cx="4658203" cy="246221"/>
          </a:xfrm>
          <a:prstGeom prst="rect">
            <a:avLst/>
          </a:prstGeom>
        </p:spPr>
        <p:txBody>
          <a:bodyPr wrap="square">
            <a:spAutoFit/>
          </a:bodyPr>
          <a:lstStyle/>
          <a:p>
            <a:pPr algn="ctr"/>
            <a:r>
              <a:rPr lang="en-US" sz="1000" b="1" spc="300" dirty="0">
                <a:solidFill>
                  <a:srgbClr val="0066B3"/>
                </a:solidFill>
                <a:latin typeface="Arial Black" panose="020B0604020202020204" pitchFamily="34" charset="0"/>
                <a:cs typeface="Arial Black" panose="020B0604020202020204" pitchFamily="34" charset="0"/>
              </a:rPr>
              <a:t>12-PULSE</a:t>
            </a:r>
          </a:p>
        </p:txBody>
      </p:sp>
      <p:sp>
        <p:nvSpPr>
          <p:cNvPr id="16" name="Text Placeholder 2">
            <a:extLst>
              <a:ext uri="{FF2B5EF4-FFF2-40B4-BE49-F238E27FC236}">
                <a16:creationId xmlns:a16="http://schemas.microsoft.com/office/drawing/2014/main" id="{96038A8A-EDEB-434D-B200-4C3BDC29E499}"/>
              </a:ext>
            </a:extLst>
          </p:cNvPr>
          <p:cNvSpPr>
            <a:spLocks noGrp="1"/>
          </p:cNvSpPr>
          <p:nvPr>
            <p:ph type="body" sz="quarter" idx="13"/>
          </p:nvPr>
        </p:nvSpPr>
        <p:spPr>
          <a:xfrm>
            <a:off x="1625587" y="1852574"/>
            <a:ext cx="1558677" cy="472559"/>
          </a:xfrm>
        </p:spPr>
        <p:txBody>
          <a:bodyPr/>
          <a:lstStyle/>
          <a:p>
            <a:pPr marL="0" indent="0" algn="ctr">
              <a:buNone/>
            </a:pPr>
            <a:r>
              <a:rPr lang="en-US" sz="1000" b="1" i="1" dirty="0"/>
              <a:t>3 Positive Peaks</a:t>
            </a:r>
          </a:p>
        </p:txBody>
      </p:sp>
      <p:sp>
        <p:nvSpPr>
          <p:cNvPr id="17" name="Text Placeholder 2">
            <a:extLst>
              <a:ext uri="{FF2B5EF4-FFF2-40B4-BE49-F238E27FC236}">
                <a16:creationId xmlns:a16="http://schemas.microsoft.com/office/drawing/2014/main" id="{2308A6A9-A66F-9446-A631-C9902F4E4B70}"/>
              </a:ext>
            </a:extLst>
          </p:cNvPr>
          <p:cNvSpPr txBox="1">
            <a:spLocks/>
          </p:cNvSpPr>
          <p:nvPr/>
        </p:nvSpPr>
        <p:spPr bwMode="auto">
          <a:xfrm>
            <a:off x="1625587" y="4092244"/>
            <a:ext cx="1558677" cy="42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rmAutofit/>
          </a:bodyPr>
          <a:lstStyle>
            <a:lvl1pPr marL="117475" indent="-117475" algn="l" defTabSz="457200" rtl="0" eaLnBrk="0" fontAlgn="base" hangingPunct="0">
              <a:spcBef>
                <a:spcPct val="20000"/>
              </a:spcBef>
              <a:spcAft>
                <a:spcPct val="0"/>
              </a:spcAft>
              <a:buClr>
                <a:srgbClr val="0056B9"/>
              </a:buClr>
              <a:buFont typeface="Arial" charset="0"/>
              <a:buChar char="•"/>
              <a:tabLst/>
              <a:defRPr sz="1800" b="0" kern="1200">
                <a:solidFill>
                  <a:srgbClr val="646566"/>
                </a:solidFill>
                <a:latin typeface="+mn-lt"/>
                <a:ea typeface="MS PGothic" panose="020B0600070205080204" pitchFamily="34" charset="-128"/>
                <a:cs typeface="MS PGothic" pitchFamily="34" charset="-128"/>
              </a:defRPr>
            </a:lvl1pPr>
            <a:lvl2pPr marL="571500" marR="0" indent="-114300" algn="l" defTabSz="457200" rtl="0" eaLnBrk="0" fontAlgn="base" latinLnBrk="0" hangingPunct="0">
              <a:lnSpc>
                <a:spcPct val="100000"/>
              </a:lnSpc>
              <a:spcBef>
                <a:spcPct val="20000"/>
              </a:spcBef>
              <a:spcAft>
                <a:spcPct val="0"/>
              </a:spcAft>
              <a:buClr>
                <a:srgbClr val="0066B3"/>
              </a:buClr>
              <a:buSzTx/>
              <a:buFont typeface="Arial" charset="0"/>
              <a:buChar char="•"/>
              <a:tabLst/>
              <a:defRPr sz="1600" kern="1200">
                <a:solidFill>
                  <a:srgbClr val="646566"/>
                </a:solidFill>
                <a:latin typeface="+mn-lt"/>
                <a:ea typeface="MS PGothic" panose="020B0600070205080204" pitchFamily="34" charset="-128"/>
                <a:cs typeface="+mn-cs"/>
              </a:defRPr>
            </a:lvl2pPr>
            <a:lvl3pPr marL="1030288" marR="0" indent="-115888"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3pPr>
            <a:lvl4pPr marL="1490663" marR="0" indent="-119063"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4pPr>
            <a:lvl5pPr marL="1943100" marR="0" indent="-114300"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000" b="1" i="1" dirty="0">
                <a:solidFill>
                  <a:srgbClr val="0066B3"/>
                </a:solidFill>
                <a:latin typeface="Arial" panose="020B0604020202020204" pitchFamily="34" charset="0"/>
                <a:cs typeface="Arial" panose="020B0604020202020204" pitchFamily="34" charset="0"/>
              </a:rPr>
              <a:t>3 Negative Peaks</a:t>
            </a:r>
          </a:p>
        </p:txBody>
      </p:sp>
      <p:grpSp>
        <p:nvGrpSpPr>
          <p:cNvPr id="20" name="Group 19">
            <a:extLst>
              <a:ext uri="{FF2B5EF4-FFF2-40B4-BE49-F238E27FC236}">
                <a16:creationId xmlns:a16="http://schemas.microsoft.com/office/drawing/2014/main" id="{B56E0B6E-216A-0844-B009-AA1571ECF25A}"/>
              </a:ext>
            </a:extLst>
          </p:cNvPr>
          <p:cNvGrpSpPr/>
          <p:nvPr/>
        </p:nvGrpSpPr>
        <p:grpSpPr>
          <a:xfrm>
            <a:off x="5769017" y="299359"/>
            <a:ext cx="2802777" cy="642124"/>
            <a:chOff x="6198348" y="289558"/>
            <a:chExt cx="2802777" cy="642124"/>
          </a:xfrm>
        </p:grpSpPr>
        <p:pic>
          <p:nvPicPr>
            <p:cNvPr id="21" name="Picture 5">
              <a:extLst>
                <a:ext uri="{FF2B5EF4-FFF2-40B4-BE49-F238E27FC236}">
                  <a16:creationId xmlns:a16="http://schemas.microsoft.com/office/drawing/2014/main" id="{903E1440-00E4-BD42-9615-1A71D5E4FC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98212" y="291602"/>
              <a:ext cx="1170989"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a:extLst>
                <a:ext uri="{FF2B5EF4-FFF2-40B4-BE49-F238E27FC236}">
                  <a16:creationId xmlns:a16="http://schemas.microsoft.com/office/drawing/2014/main" id="{0C48CB48-E4A6-874C-A259-848D582BEB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9089" y="291602"/>
              <a:ext cx="1172348"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4E9A0DD7-A020-2848-A9F4-5C4EBEEFE6EC}"/>
                </a:ext>
              </a:extLst>
            </p:cNvPr>
            <p:cNvSpPr txBox="1"/>
            <p:nvPr/>
          </p:nvSpPr>
          <p:spPr bwMode="auto">
            <a:xfrm>
              <a:off x="7497777" y="412671"/>
              <a:ext cx="289887" cy="39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rtlCol="0" anchor="ctr" anchorCtr="0" compatLnSpc="1">
              <a:prstTxWarp prst="textNoShape">
                <a:avLst/>
              </a:prstTxWarp>
              <a:noAutofit/>
            </a:bodyPr>
            <a:lstStyle/>
            <a:p>
              <a:pPr algn="ctr"/>
              <a:r>
                <a:rPr lang="en-US" sz="2800" b="0" dirty="0">
                  <a:solidFill>
                    <a:srgbClr val="646566"/>
                  </a:solidFill>
                </a:rPr>
                <a:t>+</a:t>
              </a:r>
            </a:p>
          </p:txBody>
        </p:sp>
        <p:sp>
          <p:nvSpPr>
            <p:cNvPr id="24" name="Rounded Rectangle 23">
              <a:extLst>
                <a:ext uri="{FF2B5EF4-FFF2-40B4-BE49-F238E27FC236}">
                  <a16:creationId xmlns:a16="http://schemas.microsoft.com/office/drawing/2014/main" id="{50E9D0EA-D582-2D46-998E-B6EC8BC99392}"/>
                </a:ext>
              </a:extLst>
            </p:cNvPr>
            <p:cNvSpPr/>
            <p:nvPr/>
          </p:nvSpPr>
          <p:spPr>
            <a:xfrm>
              <a:off x="6198348" y="289558"/>
              <a:ext cx="2802777" cy="642124"/>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5" name="Curved Connector 24">
            <a:extLst>
              <a:ext uri="{FF2B5EF4-FFF2-40B4-BE49-F238E27FC236}">
                <a16:creationId xmlns:a16="http://schemas.microsoft.com/office/drawing/2014/main" id="{3C03FA84-BC71-4D4C-93C3-15CD85F416DA}"/>
              </a:ext>
            </a:extLst>
          </p:cNvPr>
          <p:cNvCxnSpPr>
            <a:stCxn id="24" idx="3"/>
            <a:endCxn id="11" idx="3"/>
          </p:cNvCxnSpPr>
          <p:nvPr/>
        </p:nvCxnSpPr>
        <p:spPr>
          <a:xfrm flipH="1">
            <a:off x="8336581" y="620421"/>
            <a:ext cx="235213" cy="2516105"/>
          </a:xfrm>
          <a:prstGeom prst="curvedConnector3">
            <a:avLst>
              <a:gd name="adj1" fmla="val -97189"/>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1B7CDD3F-9C37-6E42-8747-D07FFD75F9FA}"/>
              </a:ext>
            </a:extLst>
          </p:cNvPr>
          <p:cNvCxnSpPr/>
          <p:nvPr/>
        </p:nvCxnSpPr>
        <p:spPr>
          <a:xfrm>
            <a:off x="2479564" y="2734368"/>
            <a:ext cx="816317" cy="0"/>
          </a:xfrm>
          <a:prstGeom prst="straightConnector1">
            <a:avLst/>
          </a:prstGeom>
          <a:ln>
            <a:solidFill>
              <a:srgbClr val="FFC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684AD6DC-7A84-094F-BBCE-78385C442F63}"/>
              </a:ext>
            </a:extLst>
          </p:cNvPr>
          <p:cNvCxnSpPr/>
          <p:nvPr/>
        </p:nvCxnSpPr>
        <p:spPr>
          <a:xfrm>
            <a:off x="7260868" y="3224977"/>
            <a:ext cx="496481" cy="0"/>
          </a:xfrm>
          <a:prstGeom prst="straightConnector1">
            <a:avLst/>
          </a:prstGeom>
          <a:ln>
            <a:solidFill>
              <a:srgbClr val="FFC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CA4C18C3-79EC-BB45-B6D2-28389E21289B}"/>
              </a:ext>
            </a:extLst>
          </p:cNvPr>
          <p:cNvSpPr txBox="1"/>
          <p:nvPr/>
        </p:nvSpPr>
        <p:spPr bwMode="auto">
          <a:xfrm>
            <a:off x="2658810" y="3032087"/>
            <a:ext cx="6326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r>
              <a:rPr lang="en-US" sz="1600" b="0" dirty="0">
                <a:solidFill>
                  <a:srgbClr val="FFC000"/>
                </a:solidFill>
              </a:rPr>
              <a:t>120˚</a:t>
            </a:r>
          </a:p>
        </p:txBody>
      </p:sp>
      <p:sp>
        <p:nvSpPr>
          <p:cNvPr id="29" name="TextBox 28">
            <a:extLst>
              <a:ext uri="{FF2B5EF4-FFF2-40B4-BE49-F238E27FC236}">
                <a16:creationId xmlns:a16="http://schemas.microsoft.com/office/drawing/2014/main" id="{8E6907DB-48A2-B84A-925C-A8A5302FE83E}"/>
              </a:ext>
            </a:extLst>
          </p:cNvPr>
          <p:cNvSpPr txBox="1"/>
          <p:nvPr/>
        </p:nvSpPr>
        <p:spPr bwMode="auto">
          <a:xfrm>
            <a:off x="7362520" y="3337178"/>
            <a:ext cx="6326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r>
              <a:rPr lang="en-US" sz="1600" b="0" dirty="0">
                <a:solidFill>
                  <a:srgbClr val="FFC000"/>
                </a:solidFill>
              </a:rPr>
              <a:t>60˚</a:t>
            </a:r>
          </a:p>
        </p:txBody>
      </p:sp>
      <p:cxnSp>
        <p:nvCxnSpPr>
          <p:cNvPr id="30" name="Straight Connector 29">
            <a:extLst>
              <a:ext uri="{FF2B5EF4-FFF2-40B4-BE49-F238E27FC236}">
                <a16:creationId xmlns:a16="http://schemas.microsoft.com/office/drawing/2014/main" id="{4CBD7941-150F-B647-A867-C6CD06FC1C9B}"/>
              </a:ext>
            </a:extLst>
          </p:cNvPr>
          <p:cNvCxnSpPr/>
          <p:nvPr/>
        </p:nvCxnSpPr>
        <p:spPr>
          <a:xfrm>
            <a:off x="7260868" y="3136524"/>
            <a:ext cx="0" cy="8585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D5CC73A-AF35-0A4D-8C4C-1D0CC5328631}"/>
              </a:ext>
            </a:extLst>
          </p:cNvPr>
          <p:cNvCxnSpPr/>
          <p:nvPr/>
        </p:nvCxnSpPr>
        <p:spPr>
          <a:xfrm>
            <a:off x="7757349" y="3136524"/>
            <a:ext cx="0" cy="8585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727E6779-F526-9145-898D-1C63B0EA0E5F}"/>
              </a:ext>
            </a:extLst>
          </p:cNvPr>
          <p:cNvCxnSpPr/>
          <p:nvPr/>
        </p:nvCxnSpPr>
        <p:spPr>
          <a:xfrm>
            <a:off x="2465259" y="2336294"/>
            <a:ext cx="0" cy="8585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C04B4214-D47B-B24F-9C44-DC1E7F7A21BD}"/>
              </a:ext>
            </a:extLst>
          </p:cNvPr>
          <p:cNvCxnSpPr/>
          <p:nvPr/>
        </p:nvCxnSpPr>
        <p:spPr>
          <a:xfrm>
            <a:off x="3309801" y="2325133"/>
            <a:ext cx="0" cy="858509"/>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 Placeholder 2">
            <a:extLst>
              <a:ext uri="{FF2B5EF4-FFF2-40B4-BE49-F238E27FC236}">
                <a16:creationId xmlns:a16="http://schemas.microsoft.com/office/drawing/2014/main" id="{F641B035-F7CD-404A-81C6-F4E91D8F8D18}"/>
              </a:ext>
            </a:extLst>
          </p:cNvPr>
          <p:cNvSpPr txBox="1">
            <a:spLocks/>
          </p:cNvSpPr>
          <p:nvPr/>
        </p:nvSpPr>
        <p:spPr>
          <a:xfrm>
            <a:off x="5949925" y="1852574"/>
            <a:ext cx="1558677" cy="472559"/>
          </a:xfrm>
          <a:prstGeom prst="rect">
            <a:avLst/>
          </a:prstGeom>
        </p:spPr>
        <p:txBody>
          <a:bodyPr vert="horz" lIns="91440" tIns="45720" rIns="91440" bIns="45720" rtlCol="0">
            <a:noAutofit/>
          </a:bodyPr>
          <a:lstStyle>
            <a:lvl1pPr marL="0" indent="0" algn="l" defTabSz="685800" rtl="0" eaLnBrk="1" latinLnBrk="0" hangingPunct="1">
              <a:lnSpc>
                <a:spcPts val="1700"/>
              </a:lnSpc>
              <a:spcBef>
                <a:spcPts val="750"/>
              </a:spcBef>
              <a:buClr>
                <a:srgbClr val="0066B3"/>
              </a:buClr>
              <a:buFont typeface="Arial" panose="020B0604020202020204" pitchFamily="34" charset="0"/>
              <a:buNone/>
              <a:tabLst/>
              <a:defRPr sz="1700" b="0" i="0" kern="1200">
                <a:solidFill>
                  <a:srgbClr val="0066B3"/>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ts val="1350"/>
              </a:lnSpc>
              <a:spcBef>
                <a:spcPts val="375"/>
              </a:spcBef>
              <a:buClr>
                <a:srgbClr val="0066B3"/>
              </a:buClr>
              <a:buFont typeface="Arial" panose="020B0604020202020204" pitchFamily="34" charset="0"/>
              <a:buNone/>
              <a:tabLst/>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ts val="1350"/>
              </a:lnSpc>
              <a:spcBef>
                <a:spcPts val="375"/>
              </a:spcBef>
              <a:buClr>
                <a:srgbClr val="0066B3"/>
              </a:buClr>
              <a:buFont typeface="Arial" panose="020B0604020202020204" pitchFamily="34" charset="0"/>
              <a:buNone/>
              <a:tabLst/>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ts val="1350"/>
              </a:lnSpc>
              <a:spcBef>
                <a:spcPts val="375"/>
              </a:spcBef>
              <a:buClr>
                <a:srgbClr val="0066B3"/>
              </a:buClr>
              <a:buFont typeface="Arial" panose="020B0604020202020204" pitchFamily="34" charset="0"/>
              <a:buNone/>
              <a:tabLst/>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ts val="1350"/>
              </a:lnSpc>
              <a:spcBef>
                <a:spcPts val="375"/>
              </a:spcBef>
              <a:buClr>
                <a:srgbClr val="0066B3"/>
              </a:buClr>
              <a:buFont typeface="Arial" panose="020B0604020202020204" pitchFamily="34" charset="0"/>
              <a:buNone/>
              <a:tabLst/>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algn="ctr"/>
            <a:r>
              <a:rPr lang="en-US" sz="1000" b="1" i="1" dirty="0"/>
              <a:t>6 Positive Peaks</a:t>
            </a:r>
          </a:p>
        </p:txBody>
      </p:sp>
      <p:sp>
        <p:nvSpPr>
          <p:cNvPr id="35" name="Text Placeholder 2">
            <a:extLst>
              <a:ext uri="{FF2B5EF4-FFF2-40B4-BE49-F238E27FC236}">
                <a16:creationId xmlns:a16="http://schemas.microsoft.com/office/drawing/2014/main" id="{A8C01831-9200-3247-95D7-735BFA336594}"/>
              </a:ext>
            </a:extLst>
          </p:cNvPr>
          <p:cNvSpPr txBox="1">
            <a:spLocks/>
          </p:cNvSpPr>
          <p:nvPr/>
        </p:nvSpPr>
        <p:spPr bwMode="auto">
          <a:xfrm>
            <a:off x="5949925" y="4092244"/>
            <a:ext cx="1558677" cy="42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rmAutofit/>
          </a:bodyPr>
          <a:lstStyle>
            <a:lvl1pPr marL="117475" indent="-117475" algn="l" defTabSz="457200" rtl="0" eaLnBrk="0" fontAlgn="base" hangingPunct="0">
              <a:spcBef>
                <a:spcPct val="20000"/>
              </a:spcBef>
              <a:spcAft>
                <a:spcPct val="0"/>
              </a:spcAft>
              <a:buClr>
                <a:srgbClr val="0056B9"/>
              </a:buClr>
              <a:buFont typeface="Arial" charset="0"/>
              <a:buChar char="•"/>
              <a:tabLst/>
              <a:defRPr sz="1800" b="0" kern="1200">
                <a:solidFill>
                  <a:srgbClr val="646566"/>
                </a:solidFill>
                <a:latin typeface="+mn-lt"/>
                <a:ea typeface="MS PGothic" panose="020B0600070205080204" pitchFamily="34" charset="-128"/>
                <a:cs typeface="MS PGothic" pitchFamily="34" charset="-128"/>
              </a:defRPr>
            </a:lvl1pPr>
            <a:lvl2pPr marL="571500" marR="0" indent="-114300" algn="l" defTabSz="457200" rtl="0" eaLnBrk="0" fontAlgn="base" latinLnBrk="0" hangingPunct="0">
              <a:lnSpc>
                <a:spcPct val="100000"/>
              </a:lnSpc>
              <a:spcBef>
                <a:spcPct val="20000"/>
              </a:spcBef>
              <a:spcAft>
                <a:spcPct val="0"/>
              </a:spcAft>
              <a:buClr>
                <a:srgbClr val="0066B3"/>
              </a:buClr>
              <a:buSzTx/>
              <a:buFont typeface="Arial" charset="0"/>
              <a:buChar char="•"/>
              <a:tabLst/>
              <a:defRPr sz="1600" kern="1200">
                <a:solidFill>
                  <a:srgbClr val="646566"/>
                </a:solidFill>
                <a:latin typeface="+mn-lt"/>
                <a:ea typeface="MS PGothic" panose="020B0600070205080204" pitchFamily="34" charset="-128"/>
                <a:cs typeface="+mn-cs"/>
              </a:defRPr>
            </a:lvl2pPr>
            <a:lvl3pPr marL="1030288" marR="0" indent="-115888"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3pPr>
            <a:lvl4pPr marL="1490663" marR="0" indent="-119063"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4pPr>
            <a:lvl5pPr marL="1943100" marR="0" indent="-114300" algn="l" defTabSz="457200" rtl="0" eaLnBrk="0" fontAlgn="base" latinLnBrk="0" hangingPunct="0">
              <a:lnSpc>
                <a:spcPct val="100000"/>
              </a:lnSpc>
              <a:spcBef>
                <a:spcPct val="20000"/>
              </a:spcBef>
              <a:spcAft>
                <a:spcPct val="0"/>
              </a:spcAft>
              <a:buClr>
                <a:srgbClr val="0066B3"/>
              </a:buClr>
              <a:buSzTx/>
              <a:buFont typeface="Arial" charset="0"/>
              <a:buChar char="•"/>
              <a:tabLst/>
              <a:defRPr sz="1400" kern="1200">
                <a:solidFill>
                  <a:srgbClr val="646566"/>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000" b="1" i="1" dirty="0">
                <a:solidFill>
                  <a:srgbClr val="0066B3"/>
                </a:solidFill>
                <a:latin typeface="Arial" panose="020B0604020202020204" pitchFamily="34" charset="0"/>
                <a:cs typeface="Arial" panose="020B0604020202020204" pitchFamily="34" charset="0"/>
              </a:rPr>
              <a:t>6 Negative Peaks</a:t>
            </a:r>
          </a:p>
        </p:txBody>
      </p:sp>
      <p:cxnSp>
        <p:nvCxnSpPr>
          <p:cNvPr id="36" name="Straight Connector 35">
            <a:extLst>
              <a:ext uri="{FF2B5EF4-FFF2-40B4-BE49-F238E27FC236}">
                <a16:creationId xmlns:a16="http://schemas.microsoft.com/office/drawing/2014/main" id="{6E976F9B-76E9-EB45-8538-88B4E756D34A}"/>
              </a:ext>
            </a:extLst>
          </p:cNvPr>
          <p:cNvCxnSpPr>
            <a:cxnSpLocks/>
          </p:cNvCxnSpPr>
          <p:nvPr/>
        </p:nvCxnSpPr>
        <p:spPr>
          <a:xfrm>
            <a:off x="4468448" y="1121845"/>
            <a:ext cx="5783" cy="3547872"/>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3E89494-9AE4-3B40-AB9A-BF44813DF9CE}"/>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41621212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1E183-610A-4244-8323-E8CB4B0F07BB}"/>
              </a:ext>
            </a:extLst>
          </p:cNvPr>
          <p:cNvSpPr>
            <a:spLocks noGrp="1"/>
          </p:cNvSpPr>
          <p:nvPr>
            <p:ph type="title"/>
          </p:nvPr>
        </p:nvSpPr>
        <p:spPr/>
        <p:txBody>
          <a:bodyPr/>
          <a:lstStyle/>
          <a:p>
            <a:r>
              <a:rPr lang="en-US" dirty="0"/>
              <a:t>HARMONIC FILTERS</a:t>
            </a:r>
          </a:p>
        </p:txBody>
      </p:sp>
      <p:sp>
        <p:nvSpPr>
          <p:cNvPr id="3" name="Content Placeholder 2">
            <a:extLst>
              <a:ext uri="{FF2B5EF4-FFF2-40B4-BE49-F238E27FC236}">
                <a16:creationId xmlns:a16="http://schemas.microsoft.com/office/drawing/2014/main" id="{782382FF-379F-5141-B6BF-B7FE5056E10E}"/>
              </a:ext>
            </a:extLst>
          </p:cNvPr>
          <p:cNvSpPr>
            <a:spLocks noGrp="1"/>
          </p:cNvSpPr>
          <p:nvPr>
            <p:ph idx="1"/>
          </p:nvPr>
        </p:nvSpPr>
        <p:spPr>
          <a:xfrm>
            <a:off x="204444" y="1751408"/>
            <a:ext cx="2745012" cy="1768119"/>
          </a:xfrm>
        </p:spPr>
        <p:txBody>
          <a:bodyPr/>
          <a:lstStyle/>
          <a:p>
            <a:r>
              <a:rPr lang="en-US" dirty="0"/>
              <a:t>Shift Power Burden to Filter</a:t>
            </a:r>
          </a:p>
          <a:p>
            <a:r>
              <a:rPr lang="en-US" dirty="0"/>
              <a:t>Provides Isolation From Source</a:t>
            </a:r>
          </a:p>
          <a:p>
            <a:r>
              <a:rPr lang="en-US" dirty="0"/>
              <a:t>Constantly Draws Current From Line</a:t>
            </a:r>
          </a:p>
          <a:p>
            <a:r>
              <a:rPr lang="en-US" dirty="0"/>
              <a:t>Harmonics Between Filter and Drive</a:t>
            </a:r>
          </a:p>
          <a:p>
            <a:r>
              <a:rPr lang="en-US" dirty="0"/>
              <a:t>Input iTHD: ~5%</a:t>
            </a:r>
          </a:p>
          <a:p>
            <a:r>
              <a:rPr lang="en-US" dirty="0"/>
              <a:t>Negatives:</a:t>
            </a:r>
          </a:p>
          <a:p>
            <a:pPr lvl="1"/>
            <a:r>
              <a:rPr lang="en-US" dirty="0"/>
              <a:t>Lower Efficiency</a:t>
            </a:r>
          </a:p>
          <a:p>
            <a:pPr lvl="1"/>
            <a:r>
              <a:rPr lang="en-US" dirty="0"/>
              <a:t>Not Reliable</a:t>
            </a:r>
          </a:p>
          <a:p>
            <a:pPr lvl="1"/>
            <a:r>
              <a:rPr lang="en-US" dirty="0"/>
              <a:t>Causes OV Faults</a:t>
            </a:r>
          </a:p>
        </p:txBody>
      </p:sp>
      <p:sp>
        <p:nvSpPr>
          <p:cNvPr id="5" name="Slide Number Placeholder 4">
            <a:extLst>
              <a:ext uri="{FF2B5EF4-FFF2-40B4-BE49-F238E27FC236}">
                <a16:creationId xmlns:a16="http://schemas.microsoft.com/office/drawing/2014/main" id="{73E11410-98A4-AB48-A64D-406469151DF2}"/>
              </a:ext>
            </a:extLst>
          </p:cNvPr>
          <p:cNvSpPr>
            <a:spLocks noGrp="1"/>
          </p:cNvSpPr>
          <p:nvPr>
            <p:ph type="sldNum" sz="quarter" idx="12"/>
          </p:nvPr>
        </p:nvSpPr>
        <p:spPr/>
        <p:txBody>
          <a:bodyPr/>
          <a:lstStyle/>
          <a:p>
            <a:fld id="{F1EC2A1A-2CF9-2B48-957E-C49E111F3EA0}" type="slidenum">
              <a:rPr lang="en-US" smtClean="0"/>
              <a:pPr/>
              <a:t>33</a:t>
            </a:fld>
            <a:endParaRPr lang="en-US" sz="675" dirty="0"/>
          </a:p>
        </p:txBody>
      </p:sp>
      <p:pic>
        <p:nvPicPr>
          <p:cNvPr id="6" name="Picture 6">
            <a:extLst>
              <a:ext uri="{FF2B5EF4-FFF2-40B4-BE49-F238E27FC236}">
                <a16:creationId xmlns:a16="http://schemas.microsoft.com/office/drawing/2014/main" id="{6ED5440F-EC75-634E-AC5D-D15D82F7D6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0" t="30157" r="51915" b="47674"/>
          <a:stretch/>
        </p:blipFill>
        <p:spPr bwMode="auto">
          <a:xfrm>
            <a:off x="3582873" y="3229558"/>
            <a:ext cx="3668627" cy="144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953C431-EE3A-034C-AD8E-B6181642E4FA}"/>
              </a:ext>
            </a:extLst>
          </p:cNvPr>
          <p:cNvSpPr txBox="1"/>
          <p:nvPr/>
        </p:nvSpPr>
        <p:spPr bwMode="auto">
          <a:xfrm>
            <a:off x="3582873" y="29226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r>
              <a:rPr lang="en-US" sz="1000" b="1" i="1" dirty="0">
                <a:solidFill>
                  <a:srgbClr val="0066B3"/>
                </a:solidFill>
              </a:rPr>
              <a:t>Input Current</a:t>
            </a:r>
          </a:p>
        </p:txBody>
      </p:sp>
      <p:pic>
        <p:nvPicPr>
          <p:cNvPr id="8" name="Picture 7">
            <a:extLst>
              <a:ext uri="{FF2B5EF4-FFF2-40B4-BE49-F238E27FC236}">
                <a16:creationId xmlns:a16="http://schemas.microsoft.com/office/drawing/2014/main" id="{17D2C288-45E2-5448-90A3-CE3EEB695E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0144" y="1372115"/>
            <a:ext cx="2745013" cy="1550581"/>
          </a:xfrm>
          <a:prstGeom prst="rect">
            <a:avLst/>
          </a:prstGeom>
        </p:spPr>
      </p:pic>
      <p:sp>
        <p:nvSpPr>
          <p:cNvPr id="9" name="Rectangle 8">
            <a:extLst>
              <a:ext uri="{FF2B5EF4-FFF2-40B4-BE49-F238E27FC236}">
                <a16:creationId xmlns:a16="http://schemas.microsoft.com/office/drawing/2014/main" id="{A7C4CCE8-479F-1145-84EA-A82C44C92974}"/>
              </a:ext>
            </a:extLst>
          </p:cNvPr>
          <p:cNvSpPr/>
          <p:nvPr/>
        </p:nvSpPr>
        <p:spPr>
          <a:xfrm>
            <a:off x="8577205" y="0"/>
            <a:ext cx="566795" cy="4675484"/>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0" name="Rectangle 9">
            <a:extLst>
              <a:ext uri="{FF2B5EF4-FFF2-40B4-BE49-F238E27FC236}">
                <a16:creationId xmlns:a16="http://schemas.microsoft.com/office/drawing/2014/main" id="{AEA201F0-7123-1E4C-BBE2-9B07E8C0B97D}"/>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251814424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6224-5F79-5741-839E-FD748D1FA0A5}"/>
              </a:ext>
            </a:extLst>
          </p:cNvPr>
          <p:cNvSpPr>
            <a:spLocks noGrp="1"/>
          </p:cNvSpPr>
          <p:nvPr>
            <p:ph type="title"/>
          </p:nvPr>
        </p:nvSpPr>
        <p:spPr/>
        <p:txBody>
          <a:bodyPr/>
          <a:lstStyle/>
          <a:p>
            <a:r>
              <a:rPr lang="en-US" dirty="0"/>
              <a:t>ACTIVE FRONT END (AFE)</a:t>
            </a:r>
          </a:p>
        </p:txBody>
      </p:sp>
      <p:sp>
        <p:nvSpPr>
          <p:cNvPr id="3" name="Content Placeholder 2">
            <a:extLst>
              <a:ext uri="{FF2B5EF4-FFF2-40B4-BE49-F238E27FC236}">
                <a16:creationId xmlns:a16="http://schemas.microsoft.com/office/drawing/2014/main" id="{35045681-3283-2442-BA91-B0F1E3C17E98}"/>
              </a:ext>
            </a:extLst>
          </p:cNvPr>
          <p:cNvSpPr>
            <a:spLocks noGrp="1"/>
          </p:cNvSpPr>
          <p:nvPr>
            <p:ph idx="1"/>
          </p:nvPr>
        </p:nvSpPr>
        <p:spPr>
          <a:xfrm>
            <a:off x="204444" y="1471136"/>
            <a:ext cx="2896266" cy="2408082"/>
          </a:xfrm>
        </p:spPr>
        <p:txBody>
          <a:bodyPr/>
          <a:lstStyle/>
          <a:p>
            <a:pPr marL="0" indent="0">
              <a:buNone/>
            </a:pPr>
            <a:r>
              <a:rPr lang="en-US" b="1" dirty="0"/>
              <a:t>Input Switches Constantly ON/OFF</a:t>
            </a:r>
          </a:p>
          <a:p>
            <a:r>
              <a:rPr lang="en-US" dirty="0"/>
              <a:t>Changes How Drive Sees Voltage</a:t>
            </a:r>
          </a:p>
          <a:p>
            <a:r>
              <a:rPr lang="en-US" dirty="0"/>
              <a:t>Current Can’t Just Stop</a:t>
            </a:r>
          </a:p>
          <a:p>
            <a:r>
              <a:rPr lang="en-US" dirty="0"/>
              <a:t>Flows Through Different Phase</a:t>
            </a:r>
          </a:p>
          <a:p>
            <a:pPr marL="0" indent="0">
              <a:buNone/>
            </a:pPr>
            <a:r>
              <a:rPr lang="en-US" b="1" dirty="0"/>
              <a:t>Results</a:t>
            </a:r>
          </a:p>
          <a:p>
            <a:r>
              <a:rPr lang="en-US" dirty="0"/>
              <a:t>Boosted Voltage on Bus</a:t>
            </a:r>
          </a:p>
          <a:p>
            <a:r>
              <a:rPr lang="en-US" dirty="0"/>
              <a:t>Continuous Current Draw</a:t>
            </a:r>
          </a:p>
          <a:p>
            <a:r>
              <a:rPr lang="en-US" dirty="0"/>
              <a:t>Input iTHD: ≤ 5%</a:t>
            </a:r>
          </a:p>
          <a:p>
            <a:endParaRPr lang="en-US" dirty="0"/>
          </a:p>
        </p:txBody>
      </p:sp>
      <p:sp>
        <p:nvSpPr>
          <p:cNvPr id="5" name="Slide Number Placeholder 4">
            <a:extLst>
              <a:ext uri="{FF2B5EF4-FFF2-40B4-BE49-F238E27FC236}">
                <a16:creationId xmlns:a16="http://schemas.microsoft.com/office/drawing/2014/main" id="{ECCBDA73-58A9-944B-9C3E-6EFD96382137}"/>
              </a:ext>
            </a:extLst>
          </p:cNvPr>
          <p:cNvSpPr>
            <a:spLocks noGrp="1"/>
          </p:cNvSpPr>
          <p:nvPr>
            <p:ph type="sldNum" sz="quarter" idx="12"/>
          </p:nvPr>
        </p:nvSpPr>
        <p:spPr/>
        <p:txBody>
          <a:bodyPr/>
          <a:lstStyle/>
          <a:p>
            <a:fld id="{F1EC2A1A-2CF9-2B48-957E-C49E111F3EA0}" type="slidenum">
              <a:rPr lang="en-US" smtClean="0"/>
              <a:pPr/>
              <a:t>34</a:t>
            </a:fld>
            <a:endParaRPr lang="en-US" sz="675" dirty="0"/>
          </a:p>
        </p:txBody>
      </p:sp>
      <p:pic>
        <p:nvPicPr>
          <p:cNvPr id="6" name="Picture 2">
            <a:extLst>
              <a:ext uri="{FF2B5EF4-FFF2-40B4-BE49-F238E27FC236}">
                <a16:creationId xmlns:a16="http://schemas.microsoft.com/office/drawing/2014/main" id="{3A48F0FC-28AA-F74D-A65A-802B6C017C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37" r="2499"/>
          <a:stretch/>
        </p:blipFill>
        <p:spPr bwMode="auto">
          <a:xfrm>
            <a:off x="5970847" y="1997277"/>
            <a:ext cx="2957145" cy="150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F14707BC-99DA-F840-9C5C-193172A69B07}"/>
              </a:ext>
            </a:extLst>
          </p:cNvPr>
          <p:cNvSpPr/>
          <p:nvPr/>
        </p:nvSpPr>
        <p:spPr>
          <a:xfrm>
            <a:off x="5727763" y="2996343"/>
            <a:ext cx="563880" cy="3575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3">
            <a:extLst>
              <a:ext uri="{FF2B5EF4-FFF2-40B4-BE49-F238E27FC236}">
                <a16:creationId xmlns:a16="http://schemas.microsoft.com/office/drawing/2014/main" id="{37EEA0E5-40AA-C24A-AE69-0883796A48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5" t="30283" r="20110" b="47497"/>
          <a:stretch/>
        </p:blipFill>
        <p:spPr bwMode="auto">
          <a:xfrm>
            <a:off x="2651187" y="3676872"/>
            <a:ext cx="4645833" cy="994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B5918620-297B-C545-A155-145638D6B017}"/>
              </a:ext>
            </a:extLst>
          </p:cNvPr>
          <p:cNvSpPr txBox="1"/>
          <p:nvPr/>
        </p:nvSpPr>
        <p:spPr bwMode="auto">
          <a:xfrm>
            <a:off x="2664483" y="339219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r>
              <a:rPr lang="en-US" sz="1000" b="1" i="1" dirty="0">
                <a:solidFill>
                  <a:srgbClr val="0066B3"/>
                </a:solidFill>
              </a:rPr>
              <a:t>Input Current</a:t>
            </a:r>
          </a:p>
        </p:txBody>
      </p:sp>
      <p:sp>
        <p:nvSpPr>
          <p:cNvPr id="10" name="TextBox 9">
            <a:extLst>
              <a:ext uri="{FF2B5EF4-FFF2-40B4-BE49-F238E27FC236}">
                <a16:creationId xmlns:a16="http://schemas.microsoft.com/office/drawing/2014/main" id="{80E8FDEA-449E-4948-9370-78977DAE0BC8}"/>
              </a:ext>
            </a:extLst>
          </p:cNvPr>
          <p:cNvSpPr txBox="1"/>
          <p:nvPr/>
        </p:nvSpPr>
        <p:spPr bwMode="auto">
          <a:xfrm>
            <a:off x="6842823" y="1497251"/>
            <a:ext cx="1173482" cy="28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pPr algn="ctr"/>
            <a:r>
              <a:rPr lang="en-US" sz="1000" b="1" i="1" dirty="0">
                <a:solidFill>
                  <a:srgbClr val="0066B3"/>
                </a:solidFill>
              </a:rPr>
              <a:t>Active Front End</a:t>
            </a:r>
          </a:p>
        </p:txBody>
      </p:sp>
      <p:sp>
        <p:nvSpPr>
          <p:cNvPr id="11" name="Right Brace 10">
            <a:extLst>
              <a:ext uri="{FF2B5EF4-FFF2-40B4-BE49-F238E27FC236}">
                <a16:creationId xmlns:a16="http://schemas.microsoft.com/office/drawing/2014/main" id="{EFC5C147-EE6C-9A46-A475-0B754F5AD98B}"/>
              </a:ext>
            </a:extLst>
          </p:cNvPr>
          <p:cNvSpPr/>
          <p:nvPr/>
        </p:nvSpPr>
        <p:spPr>
          <a:xfrm rot="16200000">
            <a:off x="7240150" y="1101573"/>
            <a:ext cx="286809" cy="1601340"/>
          </a:xfrm>
          <a:prstGeom prst="rightBrace">
            <a:avLst>
              <a:gd name="adj1" fmla="val 61565"/>
              <a:gd name="adj2" fmla="val 50000"/>
            </a:avLst>
          </a:prstGeom>
          <a:ln>
            <a:solidFill>
              <a:srgbClr val="0066B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Right Brace 11">
            <a:extLst>
              <a:ext uri="{FF2B5EF4-FFF2-40B4-BE49-F238E27FC236}">
                <a16:creationId xmlns:a16="http://schemas.microsoft.com/office/drawing/2014/main" id="{AA78218D-A743-934C-B1FA-80C488E071F3}"/>
              </a:ext>
            </a:extLst>
          </p:cNvPr>
          <p:cNvSpPr/>
          <p:nvPr/>
        </p:nvSpPr>
        <p:spPr>
          <a:xfrm rot="16200000">
            <a:off x="8374883" y="1748551"/>
            <a:ext cx="258153" cy="340172"/>
          </a:xfrm>
          <a:prstGeom prst="rightBrace">
            <a:avLst>
              <a:gd name="adj1" fmla="val 61565"/>
              <a:gd name="adj2" fmla="val 50000"/>
            </a:avLst>
          </a:prstGeom>
          <a:ln>
            <a:solidFill>
              <a:srgbClr val="0066B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03C532A2-2071-2C4C-A7E5-08D54920AA9A}"/>
              </a:ext>
            </a:extLst>
          </p:cNvPr>
          <p:cNvSpPr txBox="1"/>
          <p:nvPr/>
        </p:nvSpPr>
        <p:spPr bwMode="auto">
          <a:xfrm>
            <a:off x="7918474" y="1516648"/>
            <a:ext cx="1173482" cy="28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pPr algn="ctr"/>
            <a:r>
              <a:rPr lang="en-US" sz="1000" b="1" i="1" dirty="0">
                <a:solidFill>
                  <a:srgbClr val="0066B3"/>
                </a:solidFill>
              </a:rPr>
              <a:t>Drive</a:t>
            </a:r>
          </a:p>
        </p:txBody>
      </p:sp>
      <p:pic>
        <p:nvPicPr>
          <p:cNvPr id="14" name="Picture 13">
            <a:extLst>
              <a:ext uri="{FF2B5EF4-FFF2-40B4-BE49-F238E27FC236}">
                <a16:creationId xmlns:a16="http://schemas.microsoft.com/office/drawing/2014/main" id="{70BDC5CE-4035-904B-BD20-72B7C3C9372E}"/>
              </a:ext>
            </a:extLst>
          </p:cNvPr>
          <p:cNvPicPr>
            <a:picLocks noChangeAspect="1"/>
          </p:cNvPicPr>
          <p:nvPr/>
        </p:nvPicPr>
        <p:blipFill>
          <a:blip r:embed="rId4"/>
          <a:stretch>
            <a:fillRect/>
          </a:stretch>
        </p:blipFill>
        <p:spPr>
          <a:xfrm>
            <a:off x="2625600" y="2219905"/>
            <a:ext cx="3219616" cy="849346"/>
          </a:xfrm>
          <a:prstGeom prst="rect">
            <a:avLst/>
          </a:prstGeom>
        </p:spPr>
      </p:pic>
      <p:sp>
        <p:nvSpPr>
          <p:cNvPr id="15" name="TextBox 14">
            <a:extLst>
              <a:ext uri="{FF2B5EF4-FFF2-40B4-BE49-F238E27FC236}">
                <a16:creationId xmlns:a16="http://schemas.microsoft.com/office/drawing/2014/main" id="{B250E051-BE37-8F4B-B4D8-2274E3B218F6}"/>
              </a:ext>
            </a:extLst>
          </p:cNvPr>
          <p:cNvSpPr txBox="1"/>
          <p:nvPr/>
        </p:nvSpPr>
        <p:spPr bwMode="auto">
          <a:xfrm>
            <a:off x="2664483" y="1894745"/>
            <a:ext cx="3063280" cy="28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0" tIns="45720" rIns="91440" bIns="45720" numCol="1" rtlCol="0" anchor="t" anchorCtr="0" compatLnSpc="1">
            <a:prstTxWarp prst="textNoShape">
              <a:avLst/>
            </a:prstTxWarp>
            <a:normAutofit/>
          </a:bodyPr>
          <a:lstStyle/>
          <a:p>
            <a:pPr algn="ctr"/>
            <a:r>
              <a:rPr lang="en-US" sz="1000" b="1" i="1" dirty="0">
                <a:solidFill>
                  <a:srgbClr val="0066B3"/>
                </a:solidFill>
              </a:rPr>
              <a:t>All-in-One Active Front End</a:t>
            </a:r>
          </a:p>
        </p:txBody>
      </p:sp>
      <p:sp>
        <p:nvSpPr>
          <p:cNvPr id="16" name="Rectangle 15">
            <a:extLst>
              <a:ext uri="{FF2B5EF4-FFF2-40B4-BE49-F238E27FC236}">
                <a16:creationId xmlns:a16="http://schemas.microsoft.com/office/drawing/2014/main" id="{0C0B79DB-5BAC-084D-8333-E07EE46857BA}"/>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474567364"/>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44BDF-F541-074E-8CE4-B08E57D0723E}"/>
              </a:ext>
            </a:extLst>
          </p:cNvPr>
          <p:cNvSpPr>
            <a:spLocks noGrp="1"/>
          </p:cNvSpPr>
          <p:nvPr>
            <p:ph type="title"/>
          </p:nvPr>
        </p:nvSpPr>
        <p:spPr/>
        <p:txBody>
          <a:bodyPr/>
          <a:lstStyle/>
          <a:p>
            <a:r>
              <a:rPr lang="en-US" dirty="0"/>
              <a:t>REDUCING VFD HARMONICS</a:t>
            </a:r>
          </a:p>
        </p:txBody>
      </p:sp>
      <p:sp>
        <p:nvSpPr>
          <p:cNvPr id="3" name="Content Placeholder 2">
            <a:extLst>
              <a:ext uri="{FF2B5EF4-FFF2-40B4-BE49-F238E27FC236}">
                <a16:creationId xmlns:a16="http://schemas.microsoft.com/office/drawing/2014/main" id="{BD771331-6789-6048-8FBE-DDD30FD73BEB}"/>
              </a:ext>
            </a:extLst>
          </p:cNvPr>
          <p:cNvSpPr>
            <a:spLocks noGrp="1"/>
          </p:cNvSpPr>
          <p:nvPr>
            <p:ph idx="1"/>
          </p:nvPr>
        </p:nvSpPr>
        <p:spPr>
          <a:xfrm>
            <a:off x="204444" y="1668906"/>
            <a:ext cx="3666287" cy="2490584"/>
          </a:xfrm>
        </p:spPr>
        <p:txBody>
          <a:bodyPr/>
          <a:lstStyle/>
          <a:p>
            <a:pPr marL="0" indent="0">
              <a:buNone/>
            </a:pPr>
            <a:r>
              <a:rPr lang="en-US" b="1" dirty="0"/>
              <a:t>VFD Harmonics Mitigation</a:t>
            </a:r>
          </a:p>
          <a:p>
            <a:r>
              <a:rPr lang="en-US" dirty="0"/>
              <a:t>DC Reactor (DC Link Choke)</a:t>
            </a:r>
          </a:p>
          <a:p>
            <a:pPr lvl="1"/>
            <a:r>
              <a:rPr lang="en-US" dirty="0"/>
              <a:t>Maintains Current Draw</a:t>
            </a:r>
          </a:p>
          <a:p>
            <a:r>
              <a:rPr lang="en-US" dirty="0"/>
              <a:t>Multi-Pulse Rectifiers</a:t>
            </a:r>
          </a:p>
          <a:p>
            <a:pPr lvl="1"/>
            <a:r>
              <a:rPr lang="en-US" dirty="0"/>
              <a:t>Draws Current More Often</a:t>
            </a:r>
          </a:p>
          <a:p>
            <a:r>
              <a:rPr lang="en-US" dirty="0"/>
              <a:t>Active Front End</a:t>
            </a:r>
          </a:p>
          <a:p>
            <a:pPr lvl="1"/>
            <a:r>
              <a:rPr lang="en-US" dirty="0"/>
              <a:t>Forces Current Draw by Boosting DC bus</a:t>
            </a:r>
          </a:p>
        </p:txBody>
      </p:sp>
      <p:sp>
        <p:nvSpPr>
          <p:cNvPr id="5" name="Slide Number Placeholder 4">
            <a:extLst>
              <a:ext uri="{FF2B5EF4-FFF2-40B4-BE49-F238E27FC236}">
                <a16:creationId xmlns:a16="http://schemas.microsoft.com/office/drawing/2014/main" id="{52F845B3-EC66-1A4D-B6E3-ECE3291E9787}"/>
              </a:ext>
            </a:extLst>
          </p:cNvPr>
          <p:cNvSpPr>
            <a:spLocks noGrp="1"/>
          </p:cNvSpPr>
          <p:nvPr>
            <p:ph type="sldNum" sz="quarter" idx="12"/>
          </p:nvPr>
        </p:nvSpPr>
        <p:spPr/>
        <p:txBody>
          <a:bodyPr/>
          <a:lstStyle/>
          <a:p>
            <a:fld id="{F1EC2A1A-2CF9-2B48-957E-C49E111F3EA0}" type="slidenum">
              <a:rPr lang="en-US" smtClean="0"/>
              <a:pPr/>
              <a:t>35</a:t>
            </a:fld>
            <a:endParaRPr lang="en-US" sz="675" dirty="0"/>
          </a:p>
        </p:txBody>
      </p:sp>
      <p:grpSp>
        <p:nvGrpSpPr>
          <p:cNvPr id="11" name="Group 10">
            <a:extLst>
              <a:ext uri="{FF2B5EF4-FFF2-40B4-BE49-F238E27FC236}">
                <a16:creationId xmlns:a16="http://schemas.microsoft.com/office/drawing/2014/main" id="{D2748DE9-483E-0E49-952A-86024B188BF0}"/>
              </a:ext>
            </a:extLst>
          </p:cNvPr>
          <p:cNvGrpSpPr/>
          <p:nvPr/>
        </p:nvGrpSpPr>
        <p:grpSpPr>
          <a:xfrm>
            <a:off x="2734690" y="1413359"/>
            <a:ext cx="1693409" cy="1597259"/>
            <a:chOff x="2793783" y="1704841"/>
            <a:chExt cx="1384382" cy="1305778"/>
          </a:xfrm>
        </p:grpSpPr>
        <p:grpSp>
          <p:nvGrpSpPr>
            <p:cNvPr id="6" name="Group 5">
              <a:extLst>
                <a:ext uri="{FF2B5EF4-FFF2-40B4-BE49-F238E27FC236}">
                  <a16:creationId xmlns:a16="http://schemas.microsoft.com/office/drawing/2014/main" id="{43A3B6DC-6377-1240-9C1B-F35A2D5B15F1}"/>
                </a:ext>
              </a:extLst>
            </p:cNvPr>
            <p:cNvGrpSpPr/>
            <p:nvPr/>
          </p:nvGrpSpPr>
          <p:grpSpPr>
            <a:xfrm>
              <a:off x="2833088" y="1704841"/>
              <a:ext cx="1305775" cy="1305778"/>
              <a:chOff x="4242351" y="3055353"/>
              <a:chExt cx="1421293" cy="1421296"/>
            </a:xfrm>
          </p:grpSpPr>
          <p:sp>
            <p:nvSpPr>
              <p:cNvPr id="7" name="Oval 6">
                <a:extLst>
                  <a:ext uri="{FF2B5EF4-FFF2-40B4-BE49-F238E27FC236}">
                    <a16:creationId xmlns:a16="http://schemas.microsoft.com/office/drawing/2014/main" id="{DCD93B76-D7D3-4246-AF08-548C9626E2FE}"/>
                  </a:ext>
                </a:extLst>
              </p:cNvPr>
              <p:cNvSpPr/>
              <p:nvPr/>
            </p:nvSpPr>
            <p:spPr>
              <a:xfrm>
                <a:off x="4242351" y="3055353"/>
                <a:ext cx="1421293" cy="1421296"/>
              </a:xfrm>
              <a:prstGeom prst="ellipse">
                <a:avLst/>
              </a:prstGeom>
              <a:gradFill>
                <a:gsLst>
                  <a:gs pos="0">
                    <a:srgbClr val="01ABB5"/>
                  </a:gs>
                  <a:gs pos="75000">
                    <a:srgbClr val="0066B3"/>
                  </a:gs>
                </a:gsLst>
                <a:lin ang="10800000" scaled="0"/>
              </a:gradFill>
              <a:ln w="12700">
                <a:solidFill>
                  <a:srgbClr val="CAD5DB"/>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F8E0353-B40B-874A-AF97-4E863D30DE27}"/>
                  </a:ext>
                </a:extLst>
              </p:cNvPr>
              <p:cNvSpPr/>
              <p:nvPr/>
            </p:nvSpPr>
            <p:spPr>
              <a:xfrm rot="20871108">
                <a:off x="4852461" y="3583915"/>
                <a:ext cx="201074" cy="528888"/>
              </a:xfrm>
              <a:prstGeom prst="rect">
                <a:avLst/>
              </a:prstGeom>
              <a:noFill/>
            </p:spPr>
            <p:txBody>
              <a:bodyPr wrap="none" lIns="91440" tIns="45720" rIns="91440" bIns="45720">
                <a:spAutoFit/>
              </a:bodyPr>
              <a:lstStyle/>
              <a:p>
                <a:pPr algn="ctr">
                  <a:lnSpc>
                    <a:spcPts val="3000"/>
                  </a:lnSpc>
                </a:pPr>
                <a:endParaRPr lang="en-US" sz="3600" b="1" cap="none" spc="0" dirty="0">
                  <a:ln w="10541" cmpd="sng">
                    <a:noFill/>
                    <a:prstDash val="solid"/>
                  </a:ln>
                  <a:solidFill>
                    <a:schemeClr val="bg1"/>
                  </a:solidFill>
                  <a:effectLst/>
                </a:endParaRPr>
              </a:p>
            </p:txBody>
          </p:sp>
        </p:grpSp>
        <p:sp>
          <p:nvSpPr>
            <p:cNvPr id="9" name="Rectangle 8">
              <a:extLst>
                <a:ext uri="{FF2B5EF4-FFF2-40B4-BE49-F238E27FC236}">
                  <a16:creationId xmlns:a16="http://schemas.microsoft.com/office/drawing/2014/main" id="{C8498C92-9506-C54A-BA11-3736FEF4B3AA}"/>
                </a:ext>
              </a:extLst>
            </p:cNvPr>
            <p:cNvSpPr/>
            <p:nvPr/>
          </p:nvSpPr>
          <p:spPr>
            <a:xfrm>
              <a:off x="2793783" y="1900636"/>
              <a:ext cx="1384382" cy="914187"/>
            </a:xfrm>
            <a:prstGeom prst="rect">
              <a:avLst/>
            </a:prstGeom>
          </p:spPr>
          <p:txBody>
            <a:bodyPr wrap="square">
              <a:spAutoFit/>
            </a:bodyPr>
            <a:lstStyle/>
            <a:p>
              <a:pPr algn="ctr">
                <a:lnSpc>
                  <a:spcPts val="2000"/>
                </a:lnSpc>
              </a:pPr>
              <a:r>
                <a:rPr lang="en-US" sz="2000" b="1" dirty="0">
                  <a:solidFill>
                    <a:schemeClr val="bg1"/>
                  </a:solidFill>
                </a:rPr>
                <a:t>All these</a:t>
              </a:r>
              <a:br>
                <a:rPr lang="en-US" sz="2000" b="1" dirty="0">
                  <a:solidFill>
                    <a:schemeClr val="bg1"/>
                  </a:solidFill>
                </a:rPr>
              </a:br>
              <a:r>
                <a:rPr lang="en-US" sz="2000" b="1" dirty="0">
                  <a:solidFill>
                    <a:schemeClr val="bg1"/>
                  </a:solidFill>
                </a:rPr>
                <a:t>cost money and reduce efficiency!</a:t>
              </a:r>
            </a:p>
          </p:txBody>
        </p:sp>
      </p:grpSp>
      <p:sp>
        <p:nvSpPr>
          <p:cNvPr id="10" name="Content Placeholder 2">
            <a:extLst>
              <a:ext uri="{FF2B5EF4-FFF2-40B4-BE49-F238E27FC236}">
                <a16:creationId xmlns:a16="http://schemas.microsoft.com/office/drawing/2014/main" id="{5DF1FACC-073E-8E40-874A-09C804A093B1}"/>
              </a:ext>
            </a:extLst>
          </p:cNvPr>
          <p:cNvSpPr txBox="1">
            <a:spLocks/>
          </p:cNvSpPr>
          <p:nvPr/>
        </p:nvSpPr>
        <p:spPr>
          <a:xfrm>
            <a:off x="4985468" y="1668906"/>
            <a:ext cx="3666287" cy="2490584"/>
          </a:xfrm>
          <a:prstGeom prst="rect">
            <a:avLst/>
          </a:prstGeom>
        </p:spPr>
        <p:txBody>
          <a:bodyPr vert="horz" lIns="91440" tIns="45720" rIns="91440" bIns="45720" rtlCol="0">
            <a:noAutofit/>
          </a:bodyPr>
          <a:lstStyle>
            <a:lvl1pPr marL="90488" indent="-90488" algn="l" defTabSz="685800" rtl="0" eaLnBrk="1" latinLnBrk="0" hangingPunct="1">
              <a:lnSpc>
                <a:spcPts val="1400"/>
              </a:lnSpc>
              <a:spcBef>
                <a:spcPts val="750"/>
              </a:spcBef>
              <a:buClr>
                <a:srgbClr val="0066B3"/>
              </a:buClr>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400"/>
              </a:lnSpc>
              <a:spcBef>
                <a:spcPts val="375"/>
              </a:spcBef>
              <a:buClr>
                <a:srgbClr val="0066B3"/>
              </a:buClr>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400"/>
              </a:lnSpc>
              <a:spcBef>
                <a:spcPts val="375"/>
              </a:spcBef>
              <a:buClr>
                <a:srgbClr val="0066B3"/>
              </a:buClr>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400"/>
              </a:lnSpc>
              <a:spcBef>
                <a:spcPts val="375"/>
              </a:spcBef>
              <a:buClr>
                <a:srgbClr val="0066B3"/>
              </a:buClr>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400"/>
              </a:lnSpc>
              <a:spcBef>
                <a:spcPts val="375"/>
              </a:spcBef>
              <a:buClr>
                <a:srgbClr val="0066B3"/>
              </a:buClr>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t>Low-Harmonics VFD Design</a:t>
            </a:r>
          </a:p>
          <a:p>
            <a:r>
              <a:rPr lang="en-US" dirty="0"/>
              <a:t>AC-to-AC Design Creates Sinusoidal Current</a:t>
            </a:r>
          </a:p>
        </p:txBody>
      </p:sp>
      <p:sp>
        <p:nvSpPr>
          <p:cNvPr id="12" name="Rectangle 11">
            <a:extLst>
              <a:ext uri="{FF2B5EF4-FFF2-40B4-BE49-F238E27FC236}">
                <a16:creationId xmlns:a16="http://schemas.microsoft.com/office/drawing/2014/main" id="{9ED26846-4527-B54D-BC06-3CA127081A17}"/>
              </a:ext>
            </a:extLst>
          </p:cNvPr>
          <p:cNvSpPr/>
          <p:nvPr/>
        </p:nvSpPr>
        <p:spPr>
          <a:xfrm>
            <a:off x="216008" y="537639"/>
            <a:ext cx="268695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SOLUTIONS</a:t>
            </a:r>
          </a:p>
        </p:txBody>
      </p:sp>
    </p:spTree>
    <p:extLst>
      <p:ext uri="{BB962C8B-B14F-4D97-AF65-F5344CB8AC3E}">
        <p14:creationId xmlns:p14="http://schemas.microsoft.com/office/powerpoint/2010/main" val="845129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a:blip r:embed="rId3"/>
          <a:srcRect/>
          <a:stretch>
            <a:fillRect/>
          </a:stretch>
        </p:blipFill>
        <p:spPr>
          <a:xfrm>
            <a:off x="0" y="0"/>
            <a:ext cx="3219450" cy="4676775"/>
          </a:xfrm>
          <a:prstGeom prst="rect">
            <a:avLst/>
          </a:prstGeom>
        </p:spPr>
      </p:pic>
      <p:sp>
        <p:nvSpPr>
          <p:cNvPr id="9" name="Title 8">
            <a:extLst>
              <a:ext uri="{FF2B5EF4-FFF2-40B4-BE49-F238E27FC236}">
                <a16:creationId xmlns:a16="http://schemas.microsoft.com/office/drawing/2014/main" id="{D0FD1240-4ADC-EB4E-AE4E-43C1DFA566CB}"/>
              </a:ext>
            </a:extLst>
          </p:cNvPr>
          <p:cNvSpPr>
            <a:spLocks noGrp="1"/>
          </p:cNvSpPr>
          <p:nvPr>
            <p:ph type="title"/>
          </p:nvPr>
        </p:nvSpPr>
        <p:spPr>
          <a:xfrm>
            <a:off x="3542889" y="666110"/>
            <a:ext cx="4791628" cy="312975"/>
          </a:xfrm>
        </p:spPr>
        <p:txBody>
          <a:bodyPr/>
          <a:lstStyle/>
          <a:p>
            <a:r>
              <a:rPr lang="en-US" dirty="0"/>
              <a:t>REDUCING</a:t>
            </a:r>
            <a:br>
              <a:rPr lang="en-US" dirty="0"/>
            </a:br>
            <a:r>
              <a:rPr lang="en-US" dirty="0"/>
              <a:t>VFD HARMONICS</a:t>
            </a:r>
            <a:endParaRPr lang="en-US" dirty="0">
              <a:solidFill>
                <a:srgbClr val="9FADB4"/>
              </a:solidFill>
            </a:endParaRPr>
          </a:p>
        </p:txBody>
      </p:sp>
      <p:sp>
        <p:nvSpPr>
          <p:cNvPr id="2" name="Content Placeholder 1">
            <a:extLst>
              <a:ext uri="{FF2B5EF4-FFF2-40B4-BE49-F238E27FC236}">
                <a16:creationId xmlns:a16="http://schemas.microsoft.com/office/drawing/2014/main" id="{0EAD30AF-4110-F247-B4D9-2CD53FD93743}"/>
              </a:ext>
            </a:extLst>
          </p:cNvPr>
          <p:cNvSpPr>
            <a:spLocks noGrp="1"/>
          </p:cNvSpPr>
          <p:nvPr>
            <p:ph idx="1"/>
          </p:nvPr>
        </p:nvSpPr>
        <p:spPr>
          <a:xfrm>
            <a:off x="3531459" y="1422064"/>
            <a:ext cx="4791628" cy="1571771"/>
          </a:xfrm>
        </p:spPr>
        <p:txBody>
          <a:bodyPr/>
          <a:lstStyle/>
          <a:p>
            <a:pPr marL="0" indent="0">
              <a:buNone/>
            </a:pPr>
            <a:r>
              <a:rPr lang="en-US" b="1" dirty="0"/>
              <a:t>VFD Harmonics Mitigation</a:t>
            </a:r>
          </a:p>
          <a:p>
            <a:r>
              <a:rPr lang="en-US" dirty="0"/>
              <a:t>DC Reactor (DC Link Choke)</a:t>
            </a:r>
          </a:p>
          <a:p>
            <a:pPr lvl="1"/>
            <a:r>
              <a:rPr lang="en-US" dirty="0"/>
              <a:t>Maintains Current Draw</a:t>
            </a:r>
          </a:p>
          <a:p>
            <a:r>
              <a:rPr lang="en-US" dirty="0"/>
              <a:t>Multi-pulse Rectifiers</a:t>
            </a:r>
          </a:p>
          <a:p>
            <a:pPr lvl="1"/>
            <a:r>
              <a:rPr lang="en-US" dirty="0"/>
              <a:t>Draws Current More Often</a:t>
            </a:r>
          </a:p>
          <a:p>
            <a:r>
              <a:rPr lang="en-US" dirty="0"/>
              <a:t>Active Front End</a:t>
            </a:r>
          </a:p>
          <a:p>
            <a:pPr lvl="1"/>
            <a:r>
              <a:rPr lang="en-US" dirty="0"/>
              <a:t>Forces Current Draw by Boosting DC Bus</a:t>
            </a:r>
          </a:p>
          <a:p>
            <a:pPr marL="0" indent="0">
              <a:buNone/>
            </a:pPr>
            <a:r>
              <a:rPr lang="en-US" b="1" dirty="0"/>
              <a:t>Low-harmonics VFD Design</a:t>
            </a:r>
          </a:p>
          <a:p>
            <a:r>
              <a:rPr lang="en-US" dirty="0"/>
              <a:t>AC-to-AC Design Creates Sinusoidal Current</a:t>
            </a:r>
          </a:p>
          <a:p>
            <a:endParaRPr lang="en-US" dirty="0"/>
          </a:p>
        </p:txBody>
      </p:sp>
      <p:grpSp>
        <p:nvGrpSpPr>
          <p:cNvPr id="3" name="Group 2">
            <a:extLst>
              <a:ext uri="{FF2B5EF4-FFF2-40B4-BE49-F238E27FC236}">
                <a16:creationId xmlns:a16="http://schemas.microsoft.com/office/drawing/2014/main" id="{F0296281-D058-D547-9485-EC7798AE95E2}"/>
              </a:ext>
            </a:extLst>
          </p:cNvPr>
          <p:cNvGrpSpPr/>
          <p:nvPr/>
        </p:nvGrpSpPr>
        <p:grpSpPr>
          <a:xfrm>
            <a:off x="731572" y="1529490"/>
            <a:ext cx="1650445" cy="1617794"/>
            <a:chOff x="7420850" y="2035294"/>
            <a:chExt cx="1650445" cy="1617794"/>
          </a:xfrm>
        </p:grpSpPr>
        <p:sp>
          <p:nvSpPr>
            <p:cNvPr id="7" name="Oval 6">
              <a:extLst>
                <a:ext uri="{FF2B5EF4-FFF2-40B4-BE49-F238E27FC236}">
                  <a16:creationId xmlns:a16="http://schemas.microsoft.com/office/drawing/2014/main" id="{3D079F59-ADFF-2B40-8B14-9BD261DB1C98}"/>
                </a:ext>
              </a:extLst>
            </p:cNvPr>
            <p:cNvSpPr/>
            <p:nvPr/>
          </p:nvSpPr>
          <p:spPr>
            <a:xfrm>
              <a:off x="7420850" y="2035294"/>
              <a:ext cx="1617790" cy="1617794"/>
            </a:xfrm>
            <a:prstGeom prst="ellipse">
              <a:avLst/>
            </a:prstGeom>
            <a:gradFill>
              <a:gsLst>
                <a:gs pos="0">
                  <a:srgbClr val="F99E1C"/>
                </a:gs>
                <a:gs pos="75000">
                  <a:srgbClr val="F57020"/>
                </a:gs>
              </a:gsLst>
              <a:lin ang="10800000" scaled="0"/>
            </a:gradFill>
            <a:ln w="6350">
              <a:solidFill>
                <a:srgbClr val="CAD5DB"/>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595DB11-F970-4C42-BC48-E66C0C5526F4}"/>
                </a:ext>
              </a:extLst>
            </p:cNvPr>
            <p:cNvSpPr/>
            <p:nvPr/>
          </p:nvSpPr>
          <p:spPr>
            <a:xfrm>
              <a:off x="7420850" y="2207949"/>
              <a:ext cx="1650445" cy="1120820"/>
            </a:xfrm>
            <a:prstGeom prst="rect">
              <a:avLst/>
            </a:prstGeom>
            <a:noFill/>
          </p:spPr>
          <p:txBody>
            <a:bodyPr wrap="square" lIns="91440" tIns="45720" rIns="91440" bIns="45720">
              <a:spAutoFit/>
            </a:bodyPr>
            <a:lstStyle/>
            <a:p>
              <a:pPr algn="ctr">
                <a:lnSpc>
                  <a:spcPts val="2000"/>
                </a:lnSpc>
              </a:pPr>
              <a:r>
                <a:rPr lang="en-US" sz="1000" b="1" dirty="0">
                  <a:ln w="10541" cmpd="sng">
                    <a:noFill/>
                    <a:prstDash val="solid"/>
                  </a:ln>
                  <a:solidFill>
                    <a:schemeClr val="bg1"/>
                  </a:solidFill>
                  <a:latin typeface="Arial Black" panose="020B0604020202020204" pitchFamily="34" charset="0"/>
                  <a:cs typeface="Arial Black" panose="020B0604020202020204" pitchFamily="34" charset="0"/>
                </a:rPr>
                <a:t>All of these </a:t>
              </a:r>
            </a:p>
            <a:p>
              <a:pPr algn="ctr">
                <a:lnSpc>
                  <a:spcPts val="1500"/>
                </a:lnSpc>
              </a:pPr>
              <a:r>
                <a:rPr lang="en-US" sz="1500" b="1" dirty="0">
                  <a:ln w="10541" cmpd="sng">
                    <a:noFill/>
                    <a:prstDash val="solid"/>
                  </a:ln>
                  <a:solidFill>
                    <a:schemeClr val="bg1"/>
                  </a:solidFill>
                  <a:latin typeface="Arial Black" panose="020B0604020202020204" pitchFamily="34" charset="0"/>
                  <a:cs typeface="Arial Black" panose="020B0604020202020204" pitchFamily="34" charset="0"/>
                </a:rPr>
                <a:t>COST</a:t>
              </a:r>
              <a:br>
                <a:rPr lang="en-US" sz="1500" b="1" dirty="0">
                  <a:ln w="10541" cmpd="sng">
                    <a:noFill/>
                    <a:prstDash val="solid"/>
                  </a:ln>
                  <a:solidFill>
                    <a:schemeClr val="bg1"/>
                  </a:solidFill>
                  <a:latin typeface="Arial Black" panose="020B0604020202020204" pitchFamily="34" charset="0"/>
                  <a:cs typeface="Arial Black" panose="020B0604020202020204" pitchFamily="34" charset="0"/>
                </a:rPr>
              </a:br>
              <a:r>
                <a:rPr lang="en-US" sz="1500" b="1" dirty="0">
                  <a:ln w="10541" cmpd="sng">
                    <a:noFill/>
                    <a:prstDash val="solid"/>
                  </a:ln>
                  <a:solidFill>
                    <a:schemeClr val="bg1"/>
                  </a:solidFill>
                  <a:latin typeface="Arial Black" panose="020B0604020202020204" pitchFamily="34" charset="0"/>
                  <a:cs typeface="Arial Black" panose="020B0604020202020204" pitchFamily="34" charset="0"/>
                </a:rPr>
                <a:t>MONEY</a:t>
              </a:r>
              <a:br>
                <a:rPr lang="en-US" sz="1500" b="1" dirty="0">
                  <a:ln w="10541" cmpd="sng">
                    <a:noFill/>
                    <a:prstDash val="solid"/>
                  </a:ln>
                  <a:solidFill>
                    <a:schemeClr val="bg1"/>
                  </a:solidFill>
                  <a:latin typeface="Arial Black" panose="020B0604020202020204" pitchFamily="34" charset="0"/>
                  <a:cs typeface="Arial Black" panose="020B0604020202020204" pitchFamily="34" charset="0"/>
                </a:rPr>
              </a:br>
              <a:r>
                <a:rPr lang="en-US" sz="1500" b="1" dirty="0">
                  <a:ln w="10541" cmpd="sng">
                    <a:noFill/>
                    <a:prstDash val="solid"/>
                  </a:ln>
                  <a:solidFill>
                    <a:schemeClr val="bg1"/>
                  </a:solidFill>
                  <a:latin typeface="Arial Black" panose="020B0604020202020204" pitchFamily="34" charset="0"/>
                  <a:cs typeface="Arial Black" panose="020B0604020202020204" pitchFamily="34" charset="0"/>
                </a:rPr>
                <a:t>&amp; REDUCE</a:t>
              </a:r>
              <a:br>
                <a:rPr lang="en-US" sz="1500" b="1" dirty="0">
                  <a:ln w="10541" cmpd="sng">
                    <a:noFill/>
                    <a:prstDash val="solid"/>
                  </a:ln>
                  <a:solidFill>
                    <a:schemeClr val="bg1"/>
                  </a:solidFill>
                  <a:latin typeface="Arial Black" panose="020B0604020202020204" pitchFamily="34" charset="0"/>
                  <a:cs typeface="Arial Black" panose="020B0604020202020204" pitchFamily="34" charset="0"/>
                </a:rPr>
              </a:br>
              <a:r>
                <a:rPr lang="en-US" sz="1500" b="1" dirty="0">
                  <a:ln w="10541" cmpd="sng">
                    <a:noFill/>
                    <a:prstDash val="solid"/>
                  </a:ln>
                  <a:solidFill>
                    <a:schemeClr val="bg1"/>
                  </a:solidFill>
                  <a:latin typeface="Arial Black" panose="020B0604020202020204" pitchFamily="34" charset="0"/>
                  <a:cs typeface="Arial Black" panose="020B0604020202020204" pitchFamily="34" charset="0"/>
                </a:rPr>
                <a:t>EFFICIENCY</a:t>
              </a:r>
            </a:p>
          </p:txBody>
        </p:sp>
      </p:grpSp>
      <p:sp>
        <p:nvSpPr>
          <p:cNvPr id="10" name="Rectangle 9">
            <a:extLst>
              <a:ext uri="{FF2B5EF4-FFF2-40B4-BE49-F238E27FC236}">
                <a16:creationId xmlns:a16="http://schemas.microsoft.com/office/drawing/2014/main" id="{E5281B6C-1D4D-5542-A608-EA6E2B3966D0}"/>
              </a:ext>
            </a:extLst>
          </p:cNvPr>
          <p:cNvSpPr/>
          <p:nvPr/>
        </p:nvSpPr>
        <p:spPr>
          <a:xfrm>
            <a:off x="3542889" y="100020"/>
            <a:ext cx="173156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COMPACT SIZE</a:t>
            </a:r>
          </a:p>
        </p:txBody>
      </p:sp>
    </p:spTree>
    <p:extLst>
      <p:ext uri="{BB962C8B-B14F-4D97-AF65-F5344CB8AC3E}">
        <p14:creationId xmlns:p14="http://schemas.microsoft.com/office/powerpoint/2010/main" val="3761925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1DC0CC48-71FD-4F4A-9E21-A2A8C5F85AE0}"/>
              </a:ext>
            </a:extLst>
          </p:cNvPr>
          <p:cNvSpPr txBox="1"/>
          <p:nvPr/>
        </p:nvSpPr>
        <p:spPr>
          <a:xfrm>
            <a:off x="2384333" y="1841972"/>
            <a:ext cx="4574522" cy="400110"/>
          </a:xfrm>
          <a:prstGeom prst="rect">
            <a:avLst/>
          </a:prstGeom>
          <a:noFill/>
        </p:spPr>
        <p:txBody>
          <a:bodyPr wrap="none" rtlCol="0">
            <a:spAutoFit/>
          </a:bodyPr>
          <a:lstStyle/>
          <a:p>
            <a:r>
              <a:rPr lang="en-US" sz="2000" b="1" dirty="0"/>
              <a:t>Variable Frequency Drive without reactor</a:t>
            </a:r>
          </a:p>
        </p:txBody>
      </p:sp>
      <p:sp>
        <p:nvSpPr>
          <p:cNvPr id="59" name="TextBox 58">
            <a:extLst>
              <a:ext uri="{FF2B5EF4-FFF2-40B4-BE49-F238E27FC236}">
                <a16:creationId xmlns:a16="http://schemas.microsoft.com/office/drawing/2014/main" id="{6C40A8FC-B9D3-D641-8DC8-5C762C7DE828}"/>
              </a:ext>
            </a:extLst>
          </p:cNvPr>
          <p:cNvSpPr txBox="1"/>
          <p:nvPr/>
        </p:nvSpPr>
        <p:spPr>
          <a:xfrm>
            <a:off x="2384333" y="2573850"/>
            <a:ext cx="4566507" cy="400110"/>
          </a:xfrm>
          <a:prstGeom prst="rect">
            <a:avLst/>
          </a:prstGeom>
          <a:noFill/>
        </p:spPr>
        <p:txBody>
          <a:bodyPr wrap="none" rtlCol="0">
            <a:spAutoFit/>
          </a:bodyPr>
          <a:lstStyle/>
          <a:p>
            <a:r>
              <a:rPr lang="en-US" sz="2000" b="1" dirty="0"/>
              <a:t>Variable Frequency Drive with DC reactor</a:t>
            </a:r>
          </a:p>
        </p:txBody>
      </p:sp>
      <p:sp>
        <p:nvSpPr>
          <p:cNvPr id="60" name="TextBox 59">
            <a:extLst>
              <a:ext uri="{FF2B5EF4-FFF2-40B4-BE49-F238E27FC236}">
                <a16:creationId xmlns:a16="http://schemas.microsoft.com/office/drawing/2014/main" id="{54FC46FB-D9DC-A44D-A8C7-ED6402C8A9B7}"/>
              </a:ext>
            </a:extLst>
          </p:cNvPr>
          <p:cNvSpPr txBox="1"/>
          <p:nvPr/>
        </p:nvSpPr>
        <p:spPr>
          <a:xfrm>
            <a:off x="2384333" y="3313114"/>
            <a:ext cx="4652043" cy="400110"/>
          </a:xfrm>
          <a:prstGeom prst="rect">
            <a:avLst/>
          </a:prstGeom>
          <a:noFill/>
        </p:spPr>
        <p:txBody>
          <a:bodyPr wrap="none" rtlCol="0">
            <a:spAutoFit/>
          </a:bodyPr>
          <a:lstStyle/>
          <a:p>
            <a:r>
              <a:rPr lang="en-US" sz="2000" b="1" dirty="0"/>
              <a:t>Variable Frequency Drive with multi-pulse</a:t>
            </a:r>
          </a:p>
        </p:txBody>
      </p:sp>
      <p:sp>
        <p:nvSpPr>
          <p:cNvPr id="61" name="TextBox 60">
            <a:extLst>
              <a:ext uri="{FF2B5EF4-FFF2-40B4-BE49-F238E27FC236}">
                <a16:creationId xmlns:a16="http://schemas.microsoft.com/office/drawing/2014/main" id="{9FFE0CEC-690E-A54D-B400-0ADC30F99C2A}"/>
              </a:ext>
            </a:extLst>
          </p:cNvPr>
          <p:cNvSpPr txBox="1"/>
          <p:nvPr/>
        </p:nvSpPr>
        <p:spPr>
          <a:xfrm>
            <a:off x="2384333" y="4054327"/>
            <a:ext cx="3615733" cy="400110"/>
          </a:xfrm>
          <a:prstGeom prst="rect">
            <a:avLst/>
          </a:prstGeom>
          <a:noFill/>
        </p:spPr>
        <p:txBody>
          <a:bodyPr wrap="none" rtlCol="0">
            <a:spAutoFit/>
          </a:bodyPr>
          <a:lstStyle/>
          <a:p>
            <a:r>
              <a:rPr lang="en-US" sz="2000" b="1" dirty="0"/>
              <a:t>Matrix Variable Frequency Drive</a:t>
            </a:r>
          </a:p>
        </p:txBody>
      </p:sp>
      <p:sp>
        <p:nvSpPr>
          <p:cNvPr id="2" name="Title 1">
            <a:extLst>
              <a:ext uri="{FF2B5EF4-FFF2-40B4-BE49-F238E27FC236}">
                <a16:creationId xmlns:a16="http://schemas.microsoft.com/office/drawing/2014/main" id="{D1B4F110-CB2E-5749-BD71-72A96E087D61}"/>
              </a:ext>
            </a:extLst>
          </p:cNvPr>
          <p:cNvSpPr>
            <a:spLocks noGrp="1"/>
          </p:cNvSpPr>
          <p:nvPr>
            <p:ph type="title"/>
          </p:nvPr>
        </p:nvSpPr>
        <p:spPr>
          <a:xfrm>
            <a:off x="204444" y="866369"/>
            <a:ext cx="8723548" cy="312975"/>
          </a:xfrm>
        </p:spPr>
        <p:txBody>
          <a:bodyPr/>
          <a:lstStyle/>
          <a:p>
            <a:r>
              <a:rPr lang="en-US" dirty="0">
                <a:solidFill>
                  <a:srgbClr val="002060"/>
                </a:solidFill>
              </a:rPr>
              <a:t>COMPARISON DETAILS</a:t>
            </a:r>
          </a:p>
        </p:txBody>
      </p:sp>
      <p:sp>
        <p:nvSpPr>
          <p:cNvPr id="5" name="Slide Number Placeholder 4">
            <a:extLst>
              <a:ext uri="{FF2B5EF4-FFF2-40B4-BE49-F238E27FC236}">
                <a16:creationId xmlns:a16="http://schemas.microsoft.com/office/drawing/2014/main" id="{406FAA4B-DE29-5B41-AF2E-5FBBD6F039CA}"/>
              </a:ext>
            </a:extLst>
          </p:cNvPr>
          <p:cNvSpPr>
            <a:spLocks noGrp="1"/>
          </p:cNvSpPr>
          <p:nvPr>
            <p:ph type="sldNum" sz="quarter" idx="12"/>
          </p:nvPr>
        </p:nvSpPr>
        <p:spPr/>
        <p:txBody>
          <a:bodyPr/>
          <a:lstStyle/>
          <a:p>
            <a:fld id="{F1EC2A1A-2CF9-2B48-957E-C49E111F3EA0}" type="slidenum">
              <a:rPr lang="en-US" smtClean="0"/>
              <a:pPr/>
              <a:t>37</a:t>
            </a:fld>
            <a:endParaRPr lang="en-US" sz="675" dirty="0"/>
          </a:p>
        </p:txBody>
      </p:sp>
      <p:sp>
        <p:nvSpPr>
          <p:cNvPr id="50" name="Rounded Rectangle 49">
            <a:extLst>
              <a:ext uri="{FF2B5EF4-FFF2-40B4-BE49-F238E27FC236}">
                <a16:creationId xmlns:a16="http://schemas.microsoft.com/office/drawing/2014/main" id="{01F1BC69-FF6D-0D48-A1C4-58D5A55BBE0E}"/>
              </a:ext>
            </a:extLst>
          </p:cNvPr>
          <p:cNvSpPr/>
          <p:nvPr/>
        </p:nvSpPr>
        <p:spPr>
          <a:xfrm>
            <a:off x="968008" y="1694202"/>
            <a:ext cx="914400" cy="609600"/>
          </a:xfrm>
          <a:prstGeom prst="roundRect">
            <a:avLst/>
          </a:prstGeom>
          <a:solidFill>
            <a:schemeClr val="bg1">
              <a:lumMod val="75000"/>
            </a:schemeClr>
          </a:solidFill>
          <a:ln w="12700">
            <a:solidFill>
              <a:schemeClr val="tx1"/>
            </a:solidFill>
            <a:headEnd type="none"/>
            <a:tailEnd type="none"/>
          </a:ln>
          <a:scene3d>
            <a:camera prst="orthographicFront"/>
            <a:lightRig rig="threePt" dir="t"/>
          </a:scene3d>
          <a:sp3d prstMaterial="dkEdge">
            <a:bevelT/>
          </a:sp3d>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500" b="1" dirty="0">
                <a:latin typeface="Arial Black" panose="020B0604020202020204" pitchFamily="34" charset="0"/>
                <a:cs typeface="Arial Black" panose="020B0604020202020204" pitchFamily="34" charset="0"/>
              </a:rPr>
              <a:t>VFD</a:t>
            </a:r>
          </a:p>
        </p:txBody>
      </p:sp>
      <p:sp>
        <p:nvSpPr>
          <p:cNvPr id="51" name="Rounded Rectangle 50">
            <a:extLst>
              <a:ext uri="{FF2B5EF4-FFF2-40B4-BE49-F238E27FC236}">
                <a16:creationId xmlns:a16="http://schemas.microsoft.com/office/drawing/2014/main" id="{EC53352E-9EA4-194B-98F9-66681E725B38}"/>
              </a:ext>
            </a:extLst>
          </p:cNvPr>
          <p:cNvSpPr/>
          <p:nvPr/>
        </p:nvSpPr>
        <p:spPr>
          <a:xfrm>
            <a:off x="954456" y="3949582"/>
            <a:ext cx="914400" cy="609600"/>
          </a:xfrm>
          <a:prstGeom prst="roundRect">
            <a:avLst/>
          </a:prstGeom>
          <a:gradFill>
            <a:gsLst>
              <a:gs pos="0">
                <a:srgbClr val="002F5F"/>
              </a:gs>
              <a:gs pos="70000">
                <a:srgbClr val="0066B3"/>
              </a:gs>
            </a:gsLst>
            <a:lin ang="0" scaled="0"/>
          </a:gradFill>
          <a:ln w="12700">
            <a:solidFill>
              <a:schemeClr val="tx1"/>
            </a:solidFill>
            <a:headEnd type="none"/>
            <a:tailEnd type="none"/>
          </a:ln>
          <a:scene3d>
            <a:camera prst="orthographicFront"/>
            <a:lightRig rig="threePt" dir="t"/>
          </a:scene3d>
          <a:sp3d prstMaterial="dkEdge">
            <a:bevelT/>
          </a:sp3d>
        </p:spPr>
        <p:style>
          <a:lnRef idx="1">
            <a:schemeClr val="accent1"/>
          </a:lnRef>
          <a:fillRef idx="0">
            <a:schemeClr val="accent1"/>
          </a:fillRef>
          <a:effectRef idx="0">
            <a:schemeClr val="accent1"/>
          </a:effectRef>
          <a:fontRef idx="minor">
            <a:schemeClr val="tx1"/>
          </a:fontRef>
        </p:style>
        <p:txBody>
          <a:bodyPr lIns="0" rIns="0" rtlCol="0" anchor="ctr"/>
          <a:lstStyle/>
          <a:p>
            <a:pPr algn="ctr"/>
            <a:r>
              <a:rPr lang="en-US" sz="1400" b="1" dirty="0">
                <a:solidFill>
                  <a:schemeClr val="bg1"/>
                </a:solidFill>
                <a:latin typeface="Arial Black" panose="020B0604020202020204" pitchFamily="34" charset="0"/>
                <a:cs typeface="Arial Black" panose="020B0604020202020204" pitchFamily="34" charset="0"/>
              </a:rPr>
              <a:t>MATRIX</a:t>
            </a:r>
          </a:p>
        </p:txBody>
      </p:sp>
      <p:grpSp>
        <p:nvGrpSpPr>
          <p:cNvPr id="52" name="Group 51">
            <a:extLst>
              <a:ext uri="{FF2B5EF4-FFF2-40B4-BE49-F238E27FC236}">
                <a16:creationId xmlns:a16="http://schemas.microsoft.com/office/drawing/2014/main" id="{73F0450A-019E-5740-A7BB-074F43AB9A6D}"/>
              </a:ext>
            </a:extLst>
          </p:cNvPr>
          <p:cNvGrpSpPr/>
          <p:nvPr/>
        </p:nvGrpSpPr>
        <p:grpSpPr>
          <a:xfrm>
            <a:off x="50136" y="3191176"/>
            <a:ext cx="1818720" cy="609600"/>
            <a:chOff x="50136" y="3082503"/>
            <a:chExt cx="1818720" cy="609600"/>
          </a:xfrm>
        </p:grpSpPr>
        <p:pic>
          <p:nvPicPr>
            <p:cNvPr id="53" name="Picture 11">
              <a:extLst>
                <a:ext uri="{FF2B5EF4-FFF2-40B4-BE49-F238E27FC236}">
                  <a16:creationId xmlns:a16="http://schemas.microsoft.com/office/drawing/2014/main" id="{D592E39D-8E97-5A41-8FA0-06EB911E90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69" t="8941" r="6091" b="8207"/>
            <a:stretch/>
          </p:blipFill>
          <p:spPr bwMode="auto">
            <a:xfrm>
              <a:off x="50136" y="3095310"/>
              <a:ext cx="802341" cy="58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ounded Rectangle 53">
              <a:extLst>
                <a:ext uri="{FF2B5EF4-FFF2-40B4-BE49-F238E27FC236}">
                  <a16:creationId xmlns:a16="http://schemas.microsoft.com/office/drawing/2014/main" id="{E7D910B8-0631-DD49-917A-12EE6432D7B5}"/>
                </a:ext>
              </a:extLst>
            </p:cNvPr>
            <p:cNvSpPr/>
            <p:nvPr/>
          </p:nvSpPr>
          <p:spPr>
            <a:xfrm>
              <a:off x="954456" y="3082503"/>
              <a:ext cx="914400" cy="609600"/>
            </a:xfrm>
            <a:prstGeom prst="roundRect">
              <a:avLst/>
            </a:prstGeom>
            <a:solidFill>
              <a:schemeClr val="bg1">
                <a:lumMod val="75000"/>
              </a:schemeClr>
            </a:solidFill>
            <a:ln w="12700">
              <a:solidFill>
                <a:schemeClr val="tx1"/>
              </a:solidFill>
              <a:headEnd type="none"/>
              <a:tailEnd type="none"/>
            </a:ln>
            <a:scene3d>
              <a:camera prst="orthographicFront"/>
              <a:lightRig rig="threePt" dir="t"/>
            </a:scene3d>
            <a:sp3d prstMaterial="dkEdge">
              <a:bevelT/>
            </a:sp3d>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500" b="1" dirty="0">
                  <a:latin typeface="Arial Black" panose="020B0604020202020204" pitchFamily="34" charset="0"/>
                  <a:cs typeface="Arial Black" panose="020B0604020202020204" pitchFamily="34" charset="0"/>
                </a:rPr>
                <a:t>VFD</a:t>
              </a:r>
            </a:p>
          </p:txBody>
        </p:sp>
      </p:grpSp>
      <p:grpSp>
        <p:nvGrpSpPr>
          <p:cNvPr id="55" name="Group 54">
            <a:extLst>
              <a:ext uri="{FF2B5EF4-FFF2-40B4-BE49-F238E27FC236}">
                <a16:creationId xmlns:a16="http://schemas.microsoft.com/office/drawing/2014/main" id="{23141010-8369-F949-AD1C-DD8776EA9D45}"/>
              </a:ext>
            </a:extLst>
          </p:cNvPr>
          <p:cNvGrpSpPr/>
          <p:nvPr/>
        </p:nvGrpSpPr>
        <p:grpSpPr>
          <a:xfrm>
            <a:off x="371729" y="2451764"/>
            <a:ext cx="1497127" cy="609600"/>
            <a:chOff x="356264" y="2217682"/>
            <a:chExt cx="1497127" cy="609600"/>
          </a:xfrm>
        </p:grpSpPr>
        <p:sp>
          <p:nvSpPr>
            <p:cNvPr id="56" name="Rounded Rectangle 55">
              <a:extLst>
                <a:ext uri="{FF2B5EF4-FFF2-40B4-BE49-F238E27FC236}">
                  <a16:creationId xmlns:a16="http://schemas.microsoft.com/office/drawing/2014/main" id="{0130F9ED-87FA-B944-BCB0-5D496731201A}"/>
                </a:ext>
              </a:extLst>
            </p:cNvPr>
            <p:cNvSpPr/>
            <p:nvPr/>
          </p:nvSpPr>
          <p:spPr>
            <a:xfrm>
              <a:off x="938991" y="2217682"/>
              <a:ext cx="914400" cy="609600"/>
            </a:xfrm>
            <a:prstGeom prst="roundRect">
              <a:avLst/>
            </a:prstGeom>
            <a:solidFill>
              <a:schemeClr val="bg1">
                <a:lumMod val="75000"/>
              </a:schemeClr>
            </a:solidFill>
            <a:ln w="12700">
              <a:solidFill>
                <a:schemeClr val="tx1"/>
              </a:solidFill>
              <a:headEnd type="none"/>
              <a:tailEnd type="none"/>
            </a:ln>
            <a:scene3d>
              <a:camera prst="orthographicFront"/>
              <a:lightRig rig="threePt" dir="t"/>
            </a:scene3d>
            <a:sp3d prstMaterial="dkEdge">
              <a:bevelT/>
            </a:sp3d>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500" b="1" dirty="0">
                  <a:latin typeface="Arial Black" panose="020B0604020202020204" pitchFamily="34" charset="0"/>
                  <a:cs typeface="Arial Black" panose="020B0604020202020204" pitchFamily="34" charset="0"/>
                </a:rPr>
                <a:t>VFD</a:t>
              </a:r>
            </a:p>
          </p:txBody>
        </p:sp>
        <p:pic>
          <p:nvPicPr>
            <p:cNvPr id="57" name="Picture 43">
              <a:extLst>
                <a:ext uri="{FF2B5EF4-FFF2-40B4-BE49-F238E27FC236}">
                  <a16:creationId xmlns:a16="http://schemas.microsoft.com/office/drawing/2014/main" id="{69C06E27-B421-8B49-8B67-0CB7337FF88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264" y="2273228"/>
              <a:ext cx="536855" cy="498508"/>
            </a:xfrm>
            <a:prstGeom prst="rect">
              <a:avLst/>
            </a:prstGeom>
            <a:noFill/>
          </p:spPr>
        </p:pic>
      </p:grpSp>
      <p:grpSp>
        <p:nvGrpSpPr>
          <p:cNvPr id="62" name="Group 61">
            <a:extLst>
              <a:ext uri="{FF2B5EF4-FFF2-40B4-BE49-F238E27FC236}">
                <a16:creationId xmlns:a16="http://schemas.microsoft.com/office/drawing/2014/main" id="{39B10E93-C0D6-9C44-AB76-CBF3C5F55465}"/>
              </a:ext>
            </a:extLst>
          </p:cNvPr>
          <p:cNvGrpSpPr/>
          <p:nvPr/>
        </p:nvGrpSpPr>
        <p:grpSpPr>
          <a:xfrm>
            <a:off x="1869142" y="2397213"/>
            <a:ext cx="6579420" cy="796037"/>
            <a:chOff x="1869142" y="2163131"/>
            <a:chExt cx="6579420" cy="796037"/>
          </a:xfrm>
        </p:grpSpPr>
        <p:sp>
          <p:nvSpPr>
            <p:cNvPr id="63" name="Rectangle 62">
              <a:extLst>
                <a:ext uri="{FF2B5EF4-FFF2-40B4-BE49-F238E27FC236}">
                  <a16:creationId xmlns:a16="http://schemas.microsoft.com/office/drawing/2014/main" id="{9C4D52B5-44D8-B044-84B5-E01D1700775A}"/>
                </a:ext>
              </a:extLst>
            </p:cNvPr>
            <p:cNvSpPr/>
            <p:nvPr/>
          </p:nvSpPr>
          <p:spPr>
            <a:xfrm>
              <a:off x="2354516" y="2336751"/>
              <a:ext cx="5265484" cy="366947"/>
            </a:xfrm>
            <a:prstGeom prst="rect">
              <a:avLst/>
            </a:prstGeom>
            <a:solidFill>
              <a:schemeClr val="bg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sp>
          <p:nvSpPr>
            <p:cNvPr id="64" name="Rectangle 63">
              <a:extLst>
                <a:ext uri="{FF2B5EF4-FFF2-40B4-BE49-F238E27FC236}">
                  <a16:creationId xmlns:a16="http://schemas.microsoft.com/office/drawing/2014/main" id="{D7798E3E-7F28-FA40-8634-6016A84D77B4}"/>
                </a:ext>
              </a:extLst>
            </p:cNvPr>
            <p:cNvSpPr/>
            <p:nvPr/>
          </p:nvSpPr>
          <p:spPr>
            <a:xfrm>
              <a:off x="2362200" y="2310133"/>
              <a:ext cx="5265484" cy="366947"/>
            </a:xfrm>
            <a:prstGeom prst="rect">
              <a:avLst/>
            </a:prstGeom>
            <a:solidFill>
              <a:schemeClr val="bg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pic>
          <p:nvPicPr>
            <p:cNvPr id="65" name="Picture 3">
              <a:extLst>
                <a:ext uri="{FF2B5EF4-FFF2-40B4-BE49-F238E27FC236}">
                  <a16:creationId xmlns:a16="http://schemas.microsoft.com/office/drawing/2014/main" id="{0D5BE4E4-7A5D-0B45-A003-612E33B1EC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9142" y="2163131"/>
              <a:ext cx="2098772" cy="79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7">
              <a:extLst>
                <a:ext uri="{FF2B5EF4-FFF2-40B4-BE49-F238E27FC236}">
                  <a16:creationId xmlns:a16="http://schemas.microsoft.com/office/drawing/2014/main" id="{4A1F745E-9802-EC4C-ADCF-1AFC21D51A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0" t="8715" b="4532"/>
            <a:stretch/>
          </p:blipFill>
          <p:spPr bwMode="auto">
            <a:xfrm>
              <a:off x="4470819" y="2257236"/>
              <a:ext cx="1491236" cy="6377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66">
              <a:extLst>
                <a:ext uri="{FF2B5EF4-FFF2-40B4-BE49-F238E27FC236}">
                  <a16:creationId xmlns:a16="http://schemas.microsoft.com/office/drawing/2014/main" id="{D0761A01-AE65-FE45-B20D-7A1386DC9858}"/>
                </a:ext>
              </a:extLst>
            </p:cNvPr>
            <p:cNvSpPr txBox="1"/>
            <p:nvPr/>
          </p:nvSpPr>
          <p:spPr>
            <a:xfrm>
              <a:off x="6638899" y="2322427"/>
              <a:ext cx="666802" cy="300082"/>
            </a:xfrm>
            <a:prstGeom prst="rect">
              <a:avLst/>
            </a:prstGeom>
            <a:noFill/>
          </p:spPr>
          <p:txBody>
            <a:bodyPr wrap="square" rtlCol="0">
              <a:spAutoFit/>
            </a:bodyPr>
            <a:lstStyle/>
            <a:p>
              <a:pPr algn="ctr"/>
              <a:r>
                <a:rPr lang="en-US" b="1" dirty="0"/>
                <a:t>33%</a:t>
              </a:r>
            </a:p>
          </p:txBody>
        </p:sp>
        <p:sp>
          <p:nvSpPr>
            <p:cNvPr id="68" name="TextBox 67">
              <a:extLst>
                <a:ext uri="{FF2B5EF4-FFF2-40B4-BE49-F238E27FC236}">
                  <a16:creationId xmlns:a16="http://schemas.microsoft.com/office/drawing/2014/main" id="{1114DE6F-0B5F-CA4A-9434-EFF603F1AB8E}"/>
                </a:ext>
              </a:extLst>
            </p:cNvPr>
            <p:cNvSpPr txBox="1"/>
            <p:nvPr/>
          </p:nvSpPr>
          <p:spPr>
            <a:xfrm>
              <a:off x="7782039" y="2322427"/>
              <a:ext cx="666523" cy="300082"/>
            </a:xfrm>
            <a:prstGeom prst="rect">
              <a:avLst/>
            </a:prstGeom>
            <a:noFill/>
          </p:spPr>
          <p:txBody>
            <a:bodyPr wrap="square" rtlCol="0">
              <a:spAutoFit/>
            </a:bodyPr>
            <a:lstStyle/>
            <a:p>
              <a:pPr algn="ctr"/>
              <a:r>
                <a:rPr lang="en-US" b="1" dirty="0"/>
                <a:t>0.90</a:t>
              </a:r>
            </a:p>
          </p:txBody>
        </p:sp>
      </p:grpSp>
      <p:grpSp>
        <p:nvGrpSpPr>
          <p:cNvPr id="69" name="Group 68">
            <a:extLst>
              <a:ext uri="{FF2B5EF4-FFF2-40B4-BE49-F238E27FC236}">
                <a16:creationId xmlns:a16="http://schemas.microsoft.com/office/drawing/2014/main" id="{3BB31178-7154-F54E-BFE0-8BE68B3F3FCE}"/>
              </a:ext>
            </a:extLst>
          </p:cNvPr>
          <p:cNvGrpSpPr/>
          <p:nvPr/>
        </p:nvGrpSpPr>
        <p:grpSpPr>
          <a:xfrm>
            <a:off x="1868856" y="3144640"/>
            <a:ext cx="6583548" cy="801090"/>
            <a:chOff x="1868856" y="3025157"/>
            <a:chExt cx="6583548" cy="801090"/>
          </a:xfrm>
        </p:grpSpPr>
        <p:sp>
          <p:nvSpPr>
            <p:cNvPr id="70" name="Rectangle 69">
              <a:extLst>
                <a:ext uri="{FF2B5EF4-FFF2-40B4-BE49-F238E27FC236}">
                  <a16:creationId xmlns:a16="http://schemas.microsoft.com/office/drawing/2014/main" id="{B1925CB5-45FF-B84C-9EE8-77419C86F151}"/>
                </a:ext>
              </a:extLst>
            </p:cNvPr>
            <p:cNvSpPr/>
            <p:nvPr/>
          </p:nvSpPr>
          <p:spPr>
            <a:xfrm>
              <a:off x="2362200" y="3203829"/>
              <a:ext cx="5265484" cy="366947"/>
            </a:xfrm>
            <a:prstGeom prst="rect">
              <a:avLst/>
            </a:prstGeom>
            <a:solidFill>
              <a:schemeClr val="bg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pic>
          <p:nvPicPr>
            <p:cNvPr id="71" name="Picture 4">
              <a:extLst>
                <a:ext uri="{FF2B5EF4-FFF2-40B4-BE49-F238E27FC236}">
                  <a16:creationId xmlns:a16="http://schemas.microsoft.com/office/drawing/2014/main" id="{BEDFED7B-9513-C641-B4A9-10F22107CD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8856" y="3025157"/>
              <a:ext cx="2099057" cy="80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9">
              <a:extLst>
                <a:ext uri="{FF2B5EF4-FFF2-40B4-BE49-F238E27FC236}">
                  <a16:creationId xmlns:a16="http://schemas.microsoft.com/office/drawing/2014/main" id="{681A5DF1-7C9E-6E4E-86B2-6BD8AE96CC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87" t="5678" r="2601" b="5700"/>
            <a:stretch/>
          </p:blipFill>
          <p:spPr bwMode="auto">
            <a:xfrm>
              <a:off x="4470818" y="3124313"/>
              <a:ext cx="1491237" cy="637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TextBox 72">
              <a:extLst>
                <a:ext uri="{FF2B5EF4-FFF2-40B4-BE49-F238E27FC236}">
                  <a16:creationId xmlns:a16="http://schemas.microsoft.com/office/drawing/2014/main" id="{E0D4F18D-6EF0-2A41-A2AE-65EFCD4B337D}"/>
                </a:ext>
              </a:extLst>
            </p:cNvPr>
            <p:cNvSpPr txBox="1"/>
            <p:nvPr/>
          </p:nvSpPr>
          <p:spPr>
            <a:xfrm>
              <a:off x="6381431" y="3187248"/>
              <a:ext cx="1181739" cy="300082"/>
            </a:xfrm>
            <a:prstGeom prst="rect">
              <a:avLst/>
            </a:prstGeom>
            <a:noFill/>
          </p:spPr>
          <p:txBody>
            <a:bodyPr wrap="square" rtlCol="0">
              <a:spAutoFit/>
            </a:bodyPr>
            <a:lstStyle/>
            <a:p>
              <a:pPr algn="ctr"/>
              <a:r>
                <a:rPr lang="en-US" b="1" dirty="0"/>
                <a:t>6 to 12%</a:t>
              </a:r>
            </a:p>
          </p:txBody>
        </p:sp>
        <p:sp>
          <p:nvSpPr>
            <p:cNvPr id="74" name="TextBox 73">
              <a:extLst>
                <a:ext uri="{FF2B5EF4-FFF2-40B4-BE49-F238E27FC236}">
                  <a16:creationId xmlns:a16="http://schemas.microsoft.com/office/drawing/2014/main" id="{F431754C-D483-2B4A-9F83-7878EE812495}"/>
                </a:ext>
              </a:extLst>
            </p:cNvPr>
            <p:cNvSpPr txBox="1"/>
            <p:nvPr/>
          </p:nvSpPr>
          <p:spPr>
            <a:xfrm>
              <a:off x="7785881" y="3187248"/>
              <a:ext cx="666523" cy="300082"/>
            </a:xfrm>
            <a:prstGeom prst="rect">
              <a:avLst/>
            </a:prstGeom>
            <a:noFill/>
          </p:spPr>
          <p:txBody>
            <a:bodyPr wrap="square" rtlCol="0">
              <a:spAutoFit/>
            </a:bodyPr>
            <a:lstStyle/>
            <a:p>
              <a:pPr algn="ctr"/>
              <a:r>
                <a:rPr lang="en-US" b="1" dirty="0"/>
                <a:t>0.95</a:t>
              </a:r>
            </a:p>
          </p:txBody>
        </p:sp>
      </p:grpSp>
      <p:grpSp>
        <p:nvGrpSpPr>
          <p:cNvPr id="75" name="Group 74">
            <a:extLst>
              <a:ext uri="{FF2B5EF4-FFF2-40B4-BE49-F238E27FC236}">
                <a16:creationId xmlns:a16="http://schemas.microsoft.com/office/drawing/2014/main" id="{E30C06A9-FA98-764C-8EAC-B875C46A7B83}"/>
              </a:ext>
            </a:extLst>
          </p:cNvPr>
          <p:cNvGrpSpPr/>
          <p:nvPr/>
        </p:nvGrpSpPr>
        <p:grpSpPr>
          <a:xfrm>
            <a:off x="1869141" y="3904472"/>
            <a:ext cx="6579421" cy="799663"/>
            <a:chOff x="1869141" y="3893662"/>
            <a:chExt cx="6579421" cy="799663"/>
          </a:xfrm>
        </p:grpSpPr>
        <p:sp>
          <p:nvSpPr>
            <p:cNvPr id="76" name="Rectangle 75">
              <a:extLst>
                <a:ext uri="{FF2B5EF4-FFF2-40B4-BE49-F238E27FC236}">
                  <a16:creationId xmlns:a16="http://schemas.microsoft.com/office/drawing/2014/main" id="{6F20A080-768B-D34E-8F62-3F16556959D2}"/>
                </a:ext>
              </a:extLst>
            </p:cNvPr>
            <p:cNvSpPr/>
            <p:nvPr/>
          </p:nvSpPr>
          <p:spPr>
            <a:xfrm>
              <a:off x="2362200" y="4070908"/>
              <a:ext cx="5265484" cy="366947"/>
            </a:xfrm>
            <a:prstGeom prst="rect">
              <a:avLst/>
            </a:prstGeom>
            <a:solidFill>
              <a:schemeClr val="bg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pic>
          <p:nvPicPr>
            <p:cNvPr id="77" name="Picture 5">
              <a:extLst>
                <a:ext uri="{FF2B5EF4-FFF2-40B4-BE49-F238E27FC236}">
                  <a16:creationId xmlns:a16="http://schemas.microsoft.com/office/drawing/2014/main" id="{9CE30A2C-194D-ED4A-ABF2-3430C785E2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9141" y="3893662"/>
              <a:ext cx="2108333" cy="79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13">
              <a:extLst>
                <a:ext uri="{FF2B5EF4-FFF2-40B4-BE49-F238E27FC236}">
                  <a16:creationId xmlns:a16="http://schemas.microsoft.com/office/drawing/2014/main" id="{245AAE46-15C6-BA4B-91A2-E3674242A54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357" t="11653" r="3373" b="28732"/>
            <a:stretch/>
          </p:blipFill>
          <p:spPr bwMode="auto">
            <a:xfrm>
              <a:off x="4470818" y="3991392"/>
              <a:ext cx="1491237" cy="637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a:extLst>
                <a:ext uri="{FF2B5EF4-FFF2-40B4-BE49-F238E27FC236}">
                  <a16:creationId xmlns:a16="http://schemas.microsoft.com/office/drawing/2014/main" id="{84017336-BB18-9F44-B0E8-39FD56BE3521}"/>
                </a:ext>
              </a:extLst>
            </p:cNvPr>
            <p:cNvSpPr txBox="1"/>
            <p:nvPr/>
          </p:nvSpPr>
          <p:spPr>
            <a:xfrm>
              <a:off x="6381431" y="4054327"/>
              <a:ext cx="1181739" cy="300082"/>
            </a:xfrm>
            <a:prstGeom prst="rect">
              <a:avLst/>
            </a:prstGeom>
            <a:noFill/>
          </p:spPr>
          <p:txBody>
            <a:bodyPr wrap="square" rtlCol="0">
              <a:spAutoFit/>
            </a:bodyPr>
            <a:lstStyle/>
            <a:p>
              <a:pPr algn="ctr"/>
              <a:r>
                <a:rPr lang="en-US" b="1" dirty="0">
                  <a:solidFill>
                    <a:srgbClr val="0066B3"/>
                  </a:solidFill>
                  <a:latin typeface="Arial Black" panose="020B0604020202020204" pitchFamily="34" charset="0"/>
                  <a:cs typeface="Arial Black" panose="020B0604020202020204" pitchFamily="34" charset="0"/>
                </a:rPr>
                <a:t>3 to 5%</a:t>
              </a:r>
            </a:p>
          </p:txBody>
        </p:sp>
        <p:sp>
          <p:nvSpPr>
            <p:cNvPr id="80" name="TextBox 79">
              <a:extLst>
                <a:ext uri="{FF2B5EF4-FFF2-40B4-BE49-F238E27FC236}">
                  <a16:creationId xmlns:a16="http://schemas.microsoft.com/office/drawing/2014/main" id="{0F354CBE-36F1-CC48-9B25-C22564AB6D24}"/>
                </a:ext>
              </a:extLst>
            </p:cNvPr>
            <p:cNvSpPr txBox="1"/>
            <p:nvPr/>
          </p:nvSpPr>
          <p:spPr>
            <a:xfrm>
              <a:off x="7782039" y="4054327"/>
              <a:ext cx="666523" cy="300082"/>
            </a:xfrm>
            <a:prstGeom prst="rect">
              <a:avLst/>
            </a:prstGeom>
            <a:noFill/>
          </p:spPr>
          <p:txBody>
            <a:bodyPr wrap="square" rtlCol="0">
              <a:spAutoFit/>
            </a:bodyPr>
            <a:lstStyle/>
            <a:p>
              <a:pPr algn="ctr"/>
              <a:r>
                <a:rPr lang="en-US" b="1" dirty="0">
                  <a:solidFill>
                    <a:srgbClr val="0066B3"/>
                  </a:solidFill>
                  <a:latin typeface="Arial Black" panose="020B0604020202020204" pitchFamily="34" charset="0"/>
                  <a:cs typeface="Arial Black" panose="020B0604020202020204" pitchFamily="34" charset="0"/>
                </a:rPr>
                <a:t>0.98</a:t>
              </a:r>
            </a:p>
          </p:txBody>
        </p:sp>
      </p:grpSp>
      <p:grpSp>
        <p:nvGrpSpPr>
          <p:cNvPr id="81" name="Group 80">
            <a:extLst>
              <a:ext uri="{FF2B5EF4-FFF2-40B4-BE49-F238E27FC236}">
                <a16:creationId xmlns:a16="http://schemas.microsoft.com/office/drawing/2014/main" id="{951BF9E4-DE66-8D4D-8BA1-7F221C0DA2AA}"/>
              </a:ext>
            </a:extLst>
          </p:cNvPr>
          <p:cNvGrpSpPr/>
          <p:nvPr/>
        </p:nvGrpSpPr>
        <p:grpSpPr>
          <a:xfrm>
            <a:off x="1752600" y="1205752"/>
            <a:ext cx="7219950" cy="1241497"/>
            <a:chOff x="1752600" y="859897"/>
            <a:chExt cx="7219950" cy="1241497"/>
          </a:xfrm>
        </p:grpSpPr>
        <p:sp>
          <p:nvSpPr>
            <p:cNvPr id="82" name="Rectangle 81">
              <a:extLst>
                <a:ext uri="{FF2B5EF4-FFF2-40B4-BE49-F238E27FC236}">
                  <a16:creationId xmlns:a16="http://schemas.microsoft.com/office/drawing/2014/main" id="{4224E9EF-22DF-8046-A2D4-A90F8932FBA3}"/>
                </a:ext>
              </a:extLst>
            </p:cNvPr>
            <p:cNvSpPr/>
            <p:nvPr/>
          </p:nvSpPr>
          <p:spPr>
            <a:xfrm>
              <a:off x="2354516" y="1486255"/>
              <a:ext cx="5265484" cy="366947"/>
            </a:xfrm>
            <a:prstGeom prst="rect">
              <a:avLst/>
            </a:prstGeom>
            <a:solidFill>
              <a:schemeClr val="bg1"/>
            </a:solidFill>
            <a:ln w="12700">
              <a:no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2"/>
                </a:solidFill>
              </a:endParaRPr>
            </a:p>
          </p:txBody>
        </p:sp>
        <p:graphicFrame>
          <p:nvGraphicFramePr>
            <p:cNvPr id="85" name="Chart 84">
              <a:extLst>
                <a:ext uri="{FF2B5EF4-FFF2-40B4-BE49-F238E27FC236}">
                  <a16:creationId xmlns:a16="http://schemas.microsoft.com/office/drawing/2014/main" id="{847D553B-2B94-1A4A-AD75-AB23AE80956E}"/>
                </a:ext>
              </a:extLst>
            </p:cNvPr>
            <p:cNvGraphicFramePr>
              <a:graphicFrameLocks/>
            </p:cNvGraphicFramePr>
            <p:nvPr>
              <p:extLst/>
            </p:nvPr>
          </p:nvGraphicFramePr>
          <p:xfrm>
            <a:off x="1859111" y="1231736"/>
            <a:ext cx="2098772" cy="802676"/>
          </p:xfrm>
          <a:graphic>
            <a:graphicData uri="http://schemas.openxmlformats.org/drawingml/2006/chart">
              <c:chart xmlns:c="http://schemas.openxmlformats.org/drawingml/2006/chart" xmlns:r="http://schemas.openxmlformats.org/officeDocument/2006/relationships" r:id="rId11"/>
            </a:graphicData>
          </a:graphic>
        </p:graphicFrame>
        <p:pic>
          <p:nvPicPr>
            <p:cNvPr id="86" name="Picture 3">
              <a:extLst>
                <a:ext uri="{FF2B5EF4-FFF2-40B4-BE49-F238E27FC236}">
                  <a16:creationId xmlns:a16="http://schemas.microsoft.com/office/drawing/2014/main" id="{A3192A6A-F1C7-AC48-9555-4CDC241E599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87" t="3846" r="2601" b="5543"/>
            <a:stretch/>
          </p:blipFill>
          <p:spPr bwMode="auto">
            <a:xfrm>
              <a:off x="4470818" y="1386067"/>
              <a:ext cx="1497437" cy="6438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TextBox 86">
              <a:extLst>
                <a:ext uri="{FF2B5EF4-FFF2-40B4-BE49-F238E27FC236}">
                  <a16:creationId xmlns:a16="http://schemas.microsoft.com/office/drawing/2014/main" id="{2935E69D-8936-7249-ADC9-6940DC24B8A6}"/>
                </a:ext>
              </a:extLst>
            </p:cNvPr>
            <p:cNvSpPr txBox="1"/>
            <p:nvPr/>
          </p:nvSpPr>
          <p:spPr>
            <a:xfrm>
              <a:off x="4755861" y="859897"/>
              <a:ext cx="921150" cy="400110"/>
            </a:xfrm>
            <a:prstGeom prst="rect">
              <a:avLst/>
            </a:prstGeom>
            <a:noFill/>
          </p:spPr>
          <p:txBody>
            <a:bodyPr wrap="none" rtlCol="0">
              <a:spAutoFit/>
            </a:bodyPr>
            <a:lstStyle/>
            <a:p>
              <a:pPr algn="ctr">
                <a:lnSpc>
                  <a:spcPts val="1200"/>
                </a:lnSpc>
              </a:pPr>
              <a:r>
                <a:rPr lang="en-US" sz="1200" b="1" dirty="0">
                  <a:solidFill>
                    <a:srgbClr val="0066B3"/>
                  </a:solidFill>
                </a:rPr>
                <a:t>Current</a:t>
              </a:r>
              <a:br>
                <a:rPr lang="en-US" sz="1200" b="1" dirty="0">
                  <a:solidFill>
                    <a:srgbClr val="0066B3"/>
                  </a:solidFill>
                </a:rPr>
              </a:br>
              <a:r>
                <a:rPr lang="en-US" sz="1200" b="1" dirty="0">
                  <a:solidFill>
                    <a:srgbClr val="0066B3"/>
                  </a:solidFill>
                </a:rPr>
                <a:t>Waveform</a:t>
              </a:r>
            </a:p>
          </p:txBody>
        </p:sp>
        <p:sp>
          <p:nvSpPr>
            <p:cNvPr id="88" name="TextBox 87">
              <a:extLst>
                <a:ext uri="{FF2B5EF4-FFF2-40B4-BE49-F238E27FC236}">
                  <a16:creationId xmlns:a16="http://schemas.microsoft.com/office/drawing/2014/main" id="{FBC8E53B-9BB3-AD4F-8CA5-CE7EB8678901}"/>
                </a:ext>
              </a:extLst>
            </p:cNvPr>
            <p:cNvSpPr txBox="1"/>
            <p:nvPr/>
          </p:nvSpPr>
          <p:spPr>
            <a:xfrm>
              <a:off x="6182088" y="859897"/>
              <a:ext cx="1537504" cy="400110"/>
            </a:xfrm>
            <a:prstGeom prst="rect">
              <a:avLst/>
            </a:prstGeom>
            <a:noFill/>
          </p:spPr>
          <p:txBody>
            <a:bodyPr wrap="square" rtlCol="0">
              <a:spAutoFit/>
            </a:bodyPr>
            <a:lstStyle/>
            <a:p>
              <a:pPr algn="ctr">
                <a:lnSpc>
                  <a:spcPts val="1200"/>
                </a:lnSpc>
              </a:pPr>
              <a:r>
                <a:rPr lang="en-US" sz="1200" b="1" dirty="0">
                  <a:solidFill>
                    <a:srgbClr val="0066B3"/>
                  </a:solidFill>
                </a:rPr>
                <a:t>Current </a:t>
              </a:r>
              <a:br>
                <a:rPr lang="en-US" sz="1200" b="1" dirty="0">
                  <a:solidFill>
                    <a:srgbClr val="0066B3"/>
                  </a:solidFill>
                </a:rPr>
              </a:br>
              <a:r>
                <a:rPr lang="en-US" sz="1200" b="1" dirty="0">
                  <a:solidFill>
                    <a:srgbClr val="0066B3"/>
                  </a:solidFill>
                </a:rPr>
                <a:t>Distortion</a:t>
              </a:r>
            </a:p>
          </p:txBody>
        </p:sp>
        <p:sp>
          <p:nvSpPr>
            <p:cNvPr id="89" name="TextBox 88">
              <a:extLst>
                <a:ext uri="{FF2B5EF4-FFF2-40B4-BE49-F238E27FC236}">
                  <a16:creationId xmlns:a16="http://schemas.microsoft.com/office/drawing/2014/main" id="{6AC3F468-0D43-0D49-A54B-493C1F7B34FB}"/>
                </a:ext>
              </a:extLst>
            </p:cNvPr>
            <p:cNvSpPr txBox="1"/>
            <p:nvPr/>
          </p:nvSpPr>
          <p:spPr>
            <a:xfrm>
              <a:off x="7258050" y="859897"/>
              <a:ext cx="1714500" cy="400110"/>
            </a:xfrm>
            <a:prstGeom prst="rect">
              <a:avLst/>
            </a:prstGeom>
            <a:noFill/>
          </p:spPr>
          <p:txBody>
            <a:bodyPr wrap="square" rtlCol="0">
              <a:spAutoFit/>
            </a:bodyPr>
            <a:lstStyle/>
            <a:p>
              <a:pPr algn="ctr">
                <a:lnSpc>
                  <a:spcPts val="1200"/>
                </a:lnSpc>
              </a:pPr>
              <a:r>
                <a:rPr lang="en-US" sz="1200" b="1" dirty="0">
                  <a:solidFill>
                    <a:srgbClr val="0066B3"/>
                  </a:solidFill>
                </a:rPr>
                <a:t>True </a:t>
              </a:r>
              <a:br>
                <a:rPr lang="en-US" sz="1200" b="1" dirty="0">
                  <a:solidFill>
                    <a:srgbClr val="0066B3"/>
                  </a:solidFill>
                </a:rPr>
              </a:br>
              <a:r>
                <a:rPr lang="en-US" sz="1200" b="1" dirty="0">
                  <a:solidFill>
                    <a:srgbClr val="0066B3"/>
                  </a:solidFill>
                </a:rPr>
                <a:t>Power Factor</a:t>
              </a:r>
            </a:p>
          </p:txBody>
        </p:sp>
        <p:sp>
          <p:nvSpPr>
            <p:cNvPr id="90" name="TextBox 89">
              <a:extLst>
                <a:ext uri="{FF2B5EF4-FFF2-40B4-BE49-F238E27FC236}">
                  <a16:creationId xmlns:a16="http://schemas.microsoft.com/office/drawing/2014/main" id="{ECDBE03B-6E3F-D24D-8F24-419233E06244}"/>
                </a:ext>
              </a:extLst>
            </p:cNvPr>
            <p:cNvSpPr txBox="1"/>
            <p:nvPr/>
          </p:nvSpPr>
          <p:spPr>
            <a:xfrm>
              <a:off x="6629400" y="1504950"/>
              <a:ext cx="685800" cy="300082"/>
            </a:xfrm>
            <a:prstGeom prst="rect">
              <a:avLst/>
            </a:prstGeom>
            <a:noFill/>
          </p:spPr>
          <p:txBody>
            <a:bodyPr wrap="square" rtlCol="0">
              <a:spAutoFit/>
            </a:bodyPr>
            <a:lstStyle/>
            <a:p>
              <a:pPr algn="ctr"/>
              <a:r>
                <a:rPr lang="en-US" b="1" dirty="0"/>
                <a:t>88%</a:t>
              </a:r>
            </a:p>
          </p:txBody>
        </p:sp>
        <p:sp>
          <p:nvSpPr>
            <p:cNvPr id="91" name="TextBox 90">
              <a:extLst>
                <a:ext uri="{FF2B5EF4-FFF2-40B4-BE49-F238E27FC236}">
                  <a16:creationId xmlns:a16="http://schemas.microsoft.com/office/drawing/2014/main" id="{4A083DBB-6813-4141-86EE-74DFF679A7CD}"/>
                </a:ext>
              </a:extLst>
            </p:cNvPr>
            <p:cNvSpPr txBox="1"/>
            <p:nvPr/>
          </p:nvSpPr>
          <p:spPr>
            <a:xfrm>
              <a:off x="7782039" y="1504950"/>
              <a:ext cx="666523" cy="300082"/>
            </a:xfrm>
            <a:prstGeom prst="rect">
              <a:avLst/>
            </a:prstGeom>
            <a:noFill/>
          </p:spPr>
          <p:txBody>
            <a:bodyPr wrap="square" rtlCol="0">
              <a:spAutoFit/>
            </a:bodyPr>
            <a:lstStyle/>
            <a:p>
              <a:pPr algn="ctr"/>
              <a:r>
                <a:rPr lang="en-US" b="1" dirty="0"/>
                <a:t>0.75</a:t>
              </a:r>
            </a:p>
          </p:txBody>
        </p:sp>
        <p:sp>
          <p:nvSpPr>
            <p:cNvPr id="92" name="TextBox 91">
              <a:extLst>
                <a:ext uri="{FF2B5EF4-FFF2-40B4-BE49-F238E27FC236}">
                  <a16:creationId xmlns:a16="http://schemas.microsoft.com/office/drawing/2014/main" id="{16802B92-4E54-A64D-A1E8-C498604F9E30}"/>
                </a:ext>
              </a:extLst>
            </p:cNvPr>
            <p:cNvSpPr txBox="1"/>
            <p:nvPr/>
          </p:nvSpPr>
          <p:spPr>
            <a:xfrm>
              <a:off x="2657198" y="859897"/>
              <a:ext cx="978153" cy="400110"/>
            </a:xfrm>
            <a:prstGeom prst="rect">
              <a:avLst/>
            </a:prstGeom>
            <a:noFill/>
          </p:spPr>
          <p:txBody>
            <a:bodyPr wrap="none" rtlCol="0">
              <a:spAutoFit/>
            </a:bodyPr>
            <a:lstStyle/>
            <a:p>
              <a:pPr algn="ctr">
                <a:lnSpc>
                  <a:spcPts val="1200"/>
                </a:lnSpc>
              </a:pPr>
              <a:r>
                <a:rPr lang="en-US" sz="1200" b="1" dirty="0">
                  <a:solidFill>
                    <a:srgbClr val="0066B3"/>
                  </a:solidFill>
                </a:rPr>
                <a:t>Current</a:t>
              </a:r>
              <a:br>
                <a:rPr lang="en-US" sz="1200" b="1" dirty="0">
                  <a:solidFill>
                    <a:srgbClr val="0066B3"/>
                  </a:solidFill>
                </a:rPr>
              </a:br>
              <a:r>
                <a:rPr lang="en-US" sz="1200" b="1" dirty="0">
                  <a:solidFill>
                    <a:srgbClr val="0066B3"/>
                  </a:solidFill>
                </a:rPr>
                <a:t>Harmonics</a:t>
              </a:r>
            </a:p>
          </p:txBody>
        </p:sp>
        <p:sp>
          <p:nvSpPr>
            <p:cNvPr id="83" name="TextBox 82">
              <a:extLst>
                <a:ext uri="{FF2B5EF4-FFF2-40B4-BE49-F238E27FC236}">
                  <a16:creationId xmlns:a16="http://schemas.microsoft.com/office/drawing/2014/main" id="{0AA848E4-EABD-6D47-B145-E5A232898645}"/>
                </a:ext>
              </a:extLst>
            </p:cNvPr>
            <p:cNvSpPr txBox="1"/>
            <p:nvPr/>
          </p:nvSpPr>
          <p:spPr>
            <a:xfrm>
              <a:off x="1752600" y="1885950"/>
              <a:ext cx="1173189" cy="215444"/>
            </a:xfrm>
            <a:prstGeom prst="rect">
              <a:avLst/>
            </a:prstGeom>
            <a:noFill/>
          </p:spPr>
          <p:txBody>
            <a:bodyPr wrap="square" rtlCol="0">
              <a:spAutoFit/>
            </a:bodyPr>
            <a:lstStyle/>
            <a:p>
              <a:pPr algn="ctr"/>
              <a:r>
                <a:rPr lang="en-US" sz="800" dirty="0">
                  <a:solidFill>
                    <a:schemeClr val="tx2"/>
                  </a:solidFill>
                </a:rPr>
                <a:t>Fundamental Wave</a:t>
              </a:r>
            </a:p>
          </p:txBody>
        </p:sp>
        <p:cxnSp>
          <p:nvCxnSpPr>
            <p:cNvPr id="84" name="Straight Arrow Connector 83">
              <a:extLst>
                <a:ext uri="{FF2B5EF4-FFF2-40B4-BE49-F238E27FC236}">
                  <a16:creationId xmlns:a16="http://schemas.microsoft.com/office/drawing/2014/main" id="{A2474529-891B-DC4D-A2FF-5AFDAA6FFAE2}"/>
                </a:ext>
              </a:extLst>
            </p:cNvPr>
            <p:cNvCxnSpPr/>
            <p:nvPr/>
          </p:nvCxnSpPr>
          <p:spPr>
            <a:xfrm flipV="1">
              <a:off x="2657198" y="1822631"/>
              <a:ext cx="0" cy="125115"/>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CB17B9E0-5CE9-4F4A-A66F-FECA3F9A4991}"/>
              </a:ext>
            </a:extLst>
          </p:cNvPr>
          <p:cNvSpPr txBox="1"/>
          <p:nvPr/>
        </p:nvSpPr>
        <p:spPr>
          <a:xfrm>
            <a:off x="7593033" y="824462"/>
            <a:ext cx="1516762" cy="246221"/>
          </a:xfrm>
          <a:prstGeom prst="rect">
            <a:avLst/>
          </a:prstGeom>
          <a:noFill/>
        </p:spPr>
        <p:txBody>
          <a:bodyPr wrap="none" rtlCol="0">
            <a:spAutoFit/>
          </a:bodyPr>
          <a:lstStyle/>
          <a:p>
            <a:pPr algn="ctr"/>
            <a:r>
              <a:rPr lang="en-US" sz="1000" i="1" dirty="0">
                <a:solidFill>
                  <a:schemeClr val="tx2"/>
                </a:solidFill>
              </a:rPr>
              <a:t>Rated Power Operation</a:t>
            </a:r>
          </a:p>
        </p:txBody>
      </p:sp>
      <p:pic>
        <p:nvPicPr>
          <p:cNvPr id="94" name="Picture 93" descr="Icon&#10;&#10;Description automatically generated">
            <a:extLst>
              <a:ext uri="{FF2B5EF4-FFF2-40B4-BE49-F238E27FC236}">
                <a16:creationId xmlns:a16="http://schemas.microsoft.com/office/drawing/2014/main" id="{E8C57C3E-EACD-7C42-B79B-42295DD97381}"/>
              </a:ext>
            </a:extLst>
          </p:cNvPr>
          <p:cNvPicPr>
            <a:picLocks noChangeAspect="1"/>
          </p:cNvPicPr>
          <p:nvPr/>
        </p:nvPicPr>
        <p:blipFill>
          <a:blip r:embed="rId13"/>
          <a:stretch>
            <a:fillRect/>
          </a:stretch>
        </p:blipFill>
        <p:spPr>
          <a:xfrm>
            <a:off x="8259799" y="-25938"/>
            <a:ext cx="905347" cy="914400"/>
          </a:xfrm>
          <a:prstGeom prst="rect">
            <a:avLst/>
          </a:prstGeom>
        </p:spPr>
      </p:pic>
      <p:sp>
        <p:nvSpPr>
          <p:cNvPr id="49" name="Rectangle 48">
            <a:extLst>
              <a:ext uri="{FF2B5EF4-FFF2-40B4-BE49-F238E27FC236}">
                <a16:creationId xmlns:a16="http://schemas.microsoft.com/office/drawing/2014/main" id="{5AF17309-3229-6943-8198-EF5715CFC788}"/>
              </a:ext>
            </a:extLst>
          </p:cNvPr>
          <p:cNvSpPr/>
          <p:nvPr/>
        </p:nvSpPr>
        <p:spPr>
          <a:xfrm>
            <a:off x="216008" y="537639"/>
            <a:ext cx="3018775"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PERFORMANCE</a:t>
            </a:r>
          </a:p>
        </p:txBody>
      </p:sp>
    </p:spTree>
    <p:extLst>
      <p:ext uri="{BB962C8B-B14F-4D97-AF65-F5344CB8AC3E}">
        <p14:creationId xmlns:p14="http://schemas.microsoft.com/office/powerpoint/2010/main" val="853204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1+#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1+#ppt_w/2"/>
                                          </p:val>
                                        </p:tav>
                                        <p:tav tm="100000">
                                          <p:val>
                                            <p:strVal val="#ppt_x"/>
                                          </p:val>
                                        </p:tav>
                                      </p:tavLst>
                                    </p:anim>
                                    <p:anim calcmode="lin" valueType="num">
                                      <p:cBhvr additive="base">
                                        <p:cTn id="14"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1+#ppt_w/2"/>
                                          </p:val>
                                        </p:tav>
                                        <p:tav tm="100000">
                                          <p:val>
                                            <p:strVal val="#ppt_x"/>
                                          </p:val>
                                        </p:tav>
                                      </p:tavLst>
                                    </p:anim>
                                    <p:anim calcmode="lin" valueType="num">
                                      <p:cBhvr additive="base">
                                        <p:cTn id="20"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fill="hold"/>
                                        <p:tgtEl>
                                          <p:spTgt spid="75"/>
                                        </p:tgtEl>
                                        <p:attrNameLst>
                                          <p:attrName>ppt_x</p:attrName>
                                        </p:attrNameLst>
                                      </p:cBhvr>
                                      <p:tavLst>
                                        <p:tav tm="0">
                                          <p:val>
                                            <p:strVal val="1+#ppt_w/2"/>
                                          </p:val>
                                        </p:tav>
                                        <p:tav tm="100000">
                                          <p:val>
                                            <p:strVal val="#ppt_x"/>
                                          </p:val>
                                        </p:tav>
                                      </p:tavLst>
                                    </p:anim>
                                    <p:anim calcmode="lin" valueType="num">
                                      <p:cBhvr additive="base">
                                        <p:cTn id="26"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629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005D-CC6C-7245-A44F-880E9FC2E966}"/>
              </a:ext>
            </a:extLst>
          </p:cNvPr>
          <p:cNvSpPr>
            <a:spLocks noGrp="1"/>
          </p:cNvSpPr>
          <p:nvPr>
            <p:ph type="title"/>
          </p:nvPr>
        </p:nvSpPr>
        <p:spPr>
          <a:xfrm>
            <a:off x="204444" y="871610"/>
            <a:ext cx="8723548" cy="312975"/>
          </a:xfrm>
        </p:spPr>
        <p:txBody>
          <a:bodyPr/>
          <a:lstStyle/>
          <a:p>
            <a:r>
              <a:rPr lang="en-US" dirty="0"/>
              <a:t>DRIVES &amp; HARMONICS</a:t>
            </a:r>
          </a:p>
        </p:txBody>
      </p:sp>
      <p:sp>
        <p:nvSpPr>
          <p:cNvPr id="5" name="Slide Number Placeholder 4">
            <a:extLst>
              <a:ext uri="{FF2B5EF4-FFF2-40B4-BE49-F238E27FC236}">
                <a16:creationId xmlns:a16="http://schemas.microsoft.com/office/drawing/2014/main" id="{89EFB5C1-56BD-B34E-ADE4-7ED2B1A0543F}"/>
              </a:ext>
            </a:extLst>
          </p:cNvPr>
          <p:cNvSpPr>
            <a:spLocks noGrp="1"/>
          </p:cNvSpPr>
          <p:nvPr>
            <p:ph type="sldNum" sz="quarter" idx="12"/>
          </p:nvPr>
        </p:nvSpPr>
        <p:spPr>
          <a:xfrm>
            <a:off x="5665906" y="4842030"/>
            <a:ext cx="2057400" cy="206147"/>
          </a:xfrm>
        </p:spPr>
        <p:txBody>
          <a:bodyPr/>
          <a:lstStyle/>
          <a:p>
            <a:fld id="{F1EC2A1A-2CF9-2B48-957E-C49E111F3EA0}" type="slidenum">
              <a:rPr lang="en-US" smtClean="0"/>
              <a:pPr/>
              <a:t>4</a:t>
            </a:fld>
            <a:endParaRPr lang="en-US" sz="675" dirty="0"/>
          </a:p>
        </p:txBody>
      </p:sp>
      <p:sp>
        <p:nvSpPr>
          <p:cNvPr id="7" name="Title 1">
            <a:extLst>
              <a:ext uri="{FF2B5EF4-FFF2-40B4-BE49-F238E27FC236}">
                <a16:creationId xmlns:a16="http://schemas.microsoft.com/office/drawing/2014/main" id="{11B08A0B-9E78-ED46-9340-BDD861C41484}"/>
              </a:ext>
            </a:extLst>
          </p:cNvPr>
          <p:cNvSpPr txBox="1">
            <a:spLocks/>
          </p:cNvSpPr>
          <p:nvPr/>
        </p:nvSpPr>
        <p:spPr>
          <a:xfrm>
            <a:off x="457200" y="289558"/>
            <a:ext cx="3852407" cy="624122"/>
          </a:xfrm>
          <a:prstGeom prst="rect">
            <a:avLst/>
          </a:prstGeom>
        </p:spPr>
        <p:txBody>
          <a:bodyPr vert="horz" lIns="91440" tIns="45720" rIns="91440" bIns="45720" rtlCol="0" anchor="ctr">
            <a:noAutofit/>
          </a:bodyPr>
          <a:lstStyle>
            <a:lvl1pPr algn="l" defTabSz="685800" rtl="0" eaLnBrk="1" latinLnBrk="0" hangingPunct="1">
              <a:lnSpc>
                <a:spcPts val="3200"/>
              </a:lnSpc>
              <a:spcBef>
                <a:spcPct val="0"/>
              </a:spcBef>
              <a:buNone/>
              <a:defRPr sz="3200" b="1" i="0" kern="1200">
                <a:solidFill>
                  <a:srgbClr val="002F5F"/>
                </a:solidFill>
                <a:latin typeface="Arial Black" panose="020B0604020202020204" pitchFamily="34" charset="0"/>
                <a:ea typeface="+mj-ea"/>
                <a:cs typeface="Arial Black" panose="020B0604020202020204" pitchFamily="34" charset="0"/>
              </a:defRPr>
            </a:lvl1pPr>
          </a:lstStyle>
          <a:p>
            <a:endParaRPr lang="en-US" dirty="0"/>
          </a:p>
        </p:txBody>
      </p:sp>
      <p:sp>
        <p:nvSpPr>
          <p:cNvPr id="9" name="Content Placeholder 2">
            <a:extLst>
              <a:ext uri="{FF2B5EF4-FFF2-40B4-BE49-F238E27FC236}">
                <a16:creationId xmlns:a16="http://schemas.microsoft.com/office/drawing/2014/main" id="{F9AE1795-9669-B241-AA30-EBDB42C1BAC4}"/>
              </a:ext>
            </a:extLst>
          </p:cNvPr>
          <p:cNvSpPr txBox="1">
            <a:spLocks/>
          </p:cNvSpPr>
          <p:nvPr/>
        </p:nvSpPr>
        <p:spPr>
          <a:xfrm>
            <a:off x="544606" y="1047750"/>
            <a:ext cx="5475194" cy="533400"/>
          </a:xfrm>
          <a:prstGeom prst="rect">
            <a:avLst/>
          </a:prstGeom>
          <a:noFill/>
        </p:spPr>
        <p:txBody>
          <a:bodyPr vert="horz" lIns="91440" tIns="45720" rIns="91440" bIns="45720" rtlCol="0">
            <a:normAutofit/>
          </a:bodyPr>
          <a:lst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2" indent="0">
              <a:buFont typeface="Arial" panose="020B0604020202020204" pitchFamily="34" charset="0"/>
              <a:buNone/>
            </a:pPr>
            <a:endParaRPr lang="en-US" b="1" dirty="0">
              <a:solidFill>
                <a:srgbClr val="0056B9"/>
              </a:solidFill>
            </a:endParaRPr>
          </a:p>
        </p:txBody>
      </p:sp>
      <p:sp>
        <p:nvSpPr>
          <p:cNvPr id="23" name="Rectangle 22">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grpSp>
        <p:nvGrpSpPr>
          <p:cNvPr id="29" name="Group 28">
            <a:extLst>
              <a:ext uri="{FF2B5EF4-FFF2-40B4-BE49-F238E27FC236}">
                <a16:creationId xmlns:a16="http://schemas.microsoft.com/office/drawing/2014/main" id="{56887F7F-2F02-F24B-8DB0-2226272A5503}"/>
              </a:ext>
            </a:extLst>
          </p:cNvPr>
          <p:cNvGrpSpPr/>
          <p:nvPr/>
        </p:nvGrpSpPr>
        <p:grpSpPr>
          <a:xfrm>
            <a:off x="372214" y="1427738"/>
            <a:ext cx="5978637" cy="904526"/>
            <a:chOff x="992245" y="3736107"/>
            <a:chExt cx="3006538" cy="450006"/>
          </a:xfrm>
        </p:grpSpPr>
        <p:sp>
          <p:nvSpPr>
            <p:cNvPr id="30" name="Rectangle 29">
              <a:extLst>
                <a:ext uri="{FF2B5EF4-FFF2-40B4-BE49-F238E27FC236}">
                  <a16:creationId xmlns:a16="http://schemas.microsoft.com/office/drawing/2014/main" id="{BEFB6825-0C60-724C-9836-856017B19680}"/>
                </a:ext>
              </a:extLst>
            </p:cNvPr>
            <p:cNvSpPr/>
            <p:nvPr/>
          </p:nvSpPr>
          <p:spPr>
            <a:xfrm>
              <a:off x="1062043" y="3736107"/>
              <a:ext cx="2866942" cy="450006"/>
            </a:xfrm>
            <a:prstGeom prst="rect">
              <a:avLst/>
            </a:prstGeom>
            <a:gradFill flip="none" rotWithShape="1">
              <a:gsLst>
                <a:gs pos="0">
                  <a:srgbClr val="F99D1C"/>
                </a:gs>
                <a:gs pos="75000">
                  <a:srgbClr val="F37021"/>
                </a:gs>
              </a:gsLst>
              <a:lin ang="10800000" scaled="0"/>
              <a:tileRect/>
            </a:gra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1" name="Rectangle 30">
              <a:extLst>
                <a:ext uri="{FF2B5EF4-FFF2-40B4-BE49-F238E27FC236}">
                  <a16:creationId xmlns:a16="http://schemas.microsoft.com/office/drawing/2014/main" id="{CBA502CE-64FA-C945-A853-C9D781173A83}"/>
                </a:ext>
              </a:extLst>
            </p:cNvPr>
            <p:cNvSpPr/>
            <p:nvPr/>
          </p:nvSpPr>
          <p:spPr>
            <a:xfrm>
              <a:off x="992245" y="3785022"/>
              <a:ext cx="3006538" cy="352177"/>
            </a:xfrm>
            <a:prstGeom prst="rect">
              <a:avLst/>
            </a:prstGeom>
          </p:spPr>
          <p:txBody>
            <a:bodyPr wrap="square">
              <a:spAutoFit/>
            </a:bodyPr>
            <a:lstStyle/>
            <a:p>
              <a:pPr algn="ctr"/>
              <a:r>
                <a:rPr lang="en-US" sz="2000" b="1" dirty="0" smtClean="0">
                  <a:solidFill>
                    <a:schemeClr val="bg1"/>
                  </a:solidFill>
                </a:rPr>
                <a:t>BEFORE DRIVES…</a:t>
              </a:r>
            </a:p>
            <a:p>
              <a:pPr algn="ctr"/>
              <a:r>
                <a:rPr lang="en-US" sz="2000" dirty="0" smtClean="0">
                  <a:solidFill>
                    <a:schemeClr val="bg1"/>
                  </a:solidFill>
                </a:rPr>
                <a:t>EVERYTHING WAS SINUSOIDAL</a:t>
              </a:r>
              <a:endParaRPr lang="en-US" sz="2000" b="1" dirty="0">
                <a:solidFill>
                  <a:schemeClr val="bg1"/>
                </a:solidFill>
                <a:latin typeface="Arial Black" panose="020B0604020202020204" pitchFamily="34" charset="0"/>
                <a:cs typeface="Arial Black" panose="020B0604020202020204" pitchFamily="34" charset="0"/>
              </a:endParaRPr>
            </a:p>
          </p:txBody>
        </p:sp>
      </p:grpSp>
      <p:pic>
        <p:nvPicPr>
          <p:cNvPr id="32" name="Picture 9" descr="Sine - 2-cycle - Red.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972" y="2413235"/>
            <a:ext cx="5611556" cy="446367"/>
          </a:xfrm>
          <a:prstGeom prst="rect">
            <a:avLst/>
          </a:prstGeom>
          <a:solidFill>
            <a:schemeClr val="bg1"/>
          </a:solidFill>
          <a:ln>
            <a:noFill/>
          </a:ln>
          <a:extLst/>
        </p:spPr>
      </p:pic>
      <p:pic>
        <p:nvPicPr>
          <p:cNvPr id="36" name="Picture 21" descr="Sine - 2-cycle - Red.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3798" y="3561910"/>
            <a:ext cx="17526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flipH="1" flipV="1">
            <a:off x="2554514" y="3719866"/>
            <a:ext cx="287383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12" descr="Ashmont_Substation from WIKI.jpg"/>
          <p:cNvPicPr>
            <a:picLocks noChangeAspect="1"/>
          </p:cNvPicPr>
          <p:nvPr/>
        </p:nvPicPr>
        <p:blipFill>
          <a:blip r:embed="rId4" cstate="print">
            <a:extLst>
              <a:ext uri="{28A0092B-C50C-407E-A947-70E740481C1C}">
                <a14:useLocalDpi xmlns:a14="http://schemas.microsoft.com/office/drawing/2010/main" val="0"/>
              </a:ext>
            </a:extLst>
          </a:blip>
          <a:srcRect l="14166" t="18672" r="31667" b="14912"/>
          <a:stretch>
            <a:fillRect/>
          </a:stretch>
        </p:blipFill>
        <p:spPr bwMode="auto">
          <a:xfrm>
            <a:off x="700314" y="2891613"/>
            <a:ext cx="2081482" cy="1697194"/>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5">
            <a:clrChange>
              <a:clrFrom>
                <a:srgbClr val="FFFFFF"/>
              </a:clrFrom>
              <a:clrTo>
                <a:srgbClr val="FFFFFF">
                  <a:alpha val="0"/>
                </a:srgbClr>
              </a:clrTo>
            </a:clrChange>
          </a:blip>
          <a:stretch>
            <a:fillRect/>
          </a:stretch>
        </p:blipFill>
        <p:spPr>
          <a:xfrm>
            <a:off x="4833109" y="3099116"/>
            <a:ext cx="1190469" cy="1190469"/>
          </a:xfrm>
          <a:prstGeom prst="rect">
            <a:avLst/>
          </a:prstGeom>
        </p:spPr>
      </p:pic>
      <p:pic>
        <p:nvPicPr>
          <p:cNvPr id="42" name="Picture 41"/>
          <p:cNvPicPr>
            <a:picLocks noChangeAspect="1"/>
          </p:cNvPicPr>
          <p:nvPr/>
        </p:nvPicPr>
        <p:blipFill rotWithShape="1">
          <a:blip r:embed="rId6"/>
          <a:srcRect l="18286" r="16729"/>
          <a:stretch/>
        </p:blipFill>
        <p:spPr>
          <a:xfrm>
            <a:off x="3218458" y="3985433"/>
            <a:ext cx="1311349" cy="317019"/>
          </a:xfrm>
          <a:prstGeom prst="rect">
            <a:avLst/>
          </a:prstGeom>
        </p:spPr>
      </p:pic>
      <p:sp>
        <p:nvSpPr>
          <p:cNvPr id="51" name="Rectangle 50">
            <a:extLst>
              <a:ext uri="{FF2B5EF4-FFF2-40B4-BE49-F238E27FC236}">
                <a16:creationId xmlns:a16="http://schemas.microsoft.com/office/drawing/2014/main" id="{84082F81-E57A-934D-AF4E-BD8762EA5F85}"/>
              </a:ext>
            </a:extLst>
          </p:cNvPr>
          <p:cNvSpPr/>
          <p:nvPr/>
        </p:nvSpPr>
        <p:spPr>
          <a:xfrm>
            <a:off x="6870592" y="0"/>
            <a:ext cx="2273408" cy="4675484"/>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2" name="Content Placeholder 24">
            <a:extLst>
              <a:ext uri="{FF2B5EF4-FFF2-40B4-BE49-F238E27FC236}">
                <a16:creationId xmlns:a16="http://schemas.microsoft.com/office/drawing/2014/main" id="{2F125C04-B65C-9F40-A7D7-BD9888388D65}"/>
              </a:ext>
            </a:extLst>
          </p:cNvPr>
          <p:cNvSpPr txBox="1">
            <a:spLocks/>
          </p:cNvSpPr>
          <p:nvPr/>
        </p:nvSpPr>
        <p:spPr>
          <a:xfrm>
            <a:off x="6945580" y="1351131"/>
            <a:ext cx="2200657" cy="2550144"/>
          </a:xfrm>
          <a:prstGeom prst="rect">
            <a:avLst/>
          </a:prstGeom>
        </p:spPr>
        <p:txBody>
          <a:bodyPr/>
          <a:lst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ts val="1050"/>
              </a:lnSpc>
              <a:buClr>
                <a:schemeClr val="bg1"/>
              </a:buClr>
              <a:buFont typeface="Arial" panose="020B0604020202020204" pitchFamily="34" charset="0"/>
              <a:buNone/>
            </a:pPr>
            <a:r>
              <a:rPr lang="en-US" sz="1100" b="1" spc="150" dirty="0" smtClean="0">
                <a:solidFill>
                  <a:srgbClr val="37B649"/>
                </a:solidFill>
                <a:ea typeface="MS PGothic" panose="020B0600070205080204" pitchFamily="34" charset="-128"/>
              </a:rPr>
              <a:t>SUPPLY LINE</a:t>
            </a:r>
            <a:endParaRPr lang="en-US" sz="1100" b="1" spc="150" dirty="0">
              <a:solidFill>
                <a:srgbClr val="37B649"/>
              </a:solidFill>
              <a:ea typeface="MS PGothic" panose="020B0600070205080204" pitchFamily="34" charset="-128"/>
            </a:endParaRPr>
          </a:p>
          <a:p>
            <a:pPr>
              <a:lnSpc>
                <a:spcPts val="1050"/>
              </a:lnSpc>
              <a:spcBef>
                <a:spcPts val="300"/>
              </a:spcBef>
              <a:buClr>
                <a:schemeClr val="bg1"/>
              </a:buClr>
            </a:pPr>
            <a:r>
              <a:rPr lang="en-US" sz="1200" dirty="0" smtClean="0">
                <a:solidFill>
                  <a:schemeClr val="bg1"/>
                </a:solidFill>
                <a:ea typeface="MS PGothic" panose="020B0600070205080204" pitchFamily="34" charset="-128"/>
              </a:rPr>
              <a:t>Provides sinewave </a:t>
            </a:r>
            <a:r>
              <a:rPr lang="en-US" sz="1200" b="1" u="sng" dirty="0" smtClean="0">
                <a:solidFill>
                  <a:schemeClr val="bg1"/>
                </a:solidFill>
                <a:ea typeface="MS PGothic" panose="020B0600070205080204" pitchFamily="34" charset="-128"/>
              </a:rPr>
              <a:t>voltage</a:t>
            </a:r>
            <a:r>
              <a:rPr lang="en-US" sz="1200" dirty="0" smtClean="0">
                <a:solidFill>
                  <a:schemeClr val="bg1"/>
                </a:solidFill>
                <a:ea typeface="MS PGothic" panose="020B0600070205080204" pitchFamily="34" charset="-128"/>
              </a:rPr>
              <a:t> which the motor likes</a:t>
            </a:r>
            <a:endParaRPr lang="en-US" sz="1200" dirty="0">
              <a:solidFill>
                <a:schemeClr val="bg1"/>
              </a:solidFill>
              <a:ea typeface="MS PGothic" panose="020B0600070205080204" pitchFamily="34" charset="-128"/>
            </a:endParaRPr>
          </a:p>
          <a:p>
            <a:pPr marL="0" indent="0">
              <a:lnSpc>
                <a:spcPts val="1050"/>
              </a:lnSpc>
              <a:buClr>
                <a:schemeClr val="bg1"/>
              </a:buClr>
              <a:buNone/>
            </a:pPr>
            <a:r>
              <a:rPr lang="en-US" sz="1100" b="1" spc="150" dirty="0" smtClean="0">
                <a:solidFill>
                  <a:srgbClr val="37B649"/>
                </a:solidFill>
                <a:ea typeface="MS PGothic" panose="020B0600070205080204" pitchFamily="34" charset="-128"/>
              </a:rPr>
              <a:t>MOTOR</a:t>
            </a:r>
            <a:endParaRPr lang="en-US" sz="1100" b="1" spc="150" dirty="0">
              <a:solidFill>
                <a:srgbClr val="37B649"/>
              </a:solidFill>
              <a:ea typeface="MS PGothic" panose="020B0600070205080204" pitchFamily="34" charset="-128"/>
            </a:endParaRPr>
          </a:p>
          <a:p>
            <a:pPr>
              <a:lnSpc>
                <a:spcPts val="1050"/>
              </a:lnSpc>
              <a:spcBef>
                <a:spcPts val="300"/>
              </a:spcBef>
              <a:buClr>
                <a:schemeClr val="bg1"/>
              </a:buClr>
            </a:pPr>
            <a:r>
              <a:rPr lang="en-US" sz="1200" dirty="0" smtClean="0">
                <a:solidFill>
                  <a:schemeClr val="bg1"/>
                </a:solidFill>
                <a:ea typeface="MS PGothic" panose="020B0600070205080204" pitchFamily="34" charset="-128"/>
              </a:rPr>
              <a:t>Draws sinewave </a:t>
            </a:r>
            <a:r>
              <a:rPr lang="en-US" sz="1200" b="1" u="sng" dirty="0" smtClean="0">
                <a:solidFill>
                  <a:schemeClr val="bg1"/>
                </a:solidFill>
                <a:ea typeface="MS PGothic" panose="020B0600070205080204" pitchFamily="34" charset="-128"/>
              </a:rPr>
              <a:t>current </a:t>
            </a:r>
            <a:r>
              <a:rPr lang="en-US" sz="1200" dirty="0" smtClean="0">
                <a:solidFill>
                  <a:schemeClr val="bg1"/>
                </a:solidFill>
                <a:ea typeface="MS PGothic" panose="020B0600070205080204" pitchFamily="34" charset="-128"/>
              </a:rPr>
              <a:t>which the supply likes.</a:t>
            </a:r>
            <a:endParaRPr lang="en-US" sz="1200" dirty="0">
              <a:solidFill>
                <a:schemeClr val="bg1"/>
              </a:solidFill>
              <a:ea typeface="MS PGothic" panose="020B0600070205080204" pitchFamily="34" charset="-128"/>
            </a:endParaRPr>
          </a:p>
          <a:p>
            <a:pPr>
              <a:buClr>
                <a:schemeClr val="bg1"/>
              </a:buClr>
            </a:pPr>
            <a:endParaRPr lang="en-US" sz="900" dirty="0">
              <a:solidFill>
                <a:schemeClr val="bg1"/>
              </a:solidFill>
              <a:ea typeface="MS PGothic" panose="020B0600070205080204" pitchFamily="34" charset="-128"/>
            </a:endParaRPr>
          </a:p>
          <a:p>
            <a:pPr>
              <a:buClr>
                <a:schemeClr val="bg1"/>
              </a:buClr>
            </a:pPr>
            <a:endParaRPr lang="en-US" sz="900" dirty="0">
              <a:solidFill>
                <a:schemeClr val="bg1"/>
              </a:solidFill>
              <a:ea typeface="MS PGothic" panose="020B0600070205080204" pitchFamily="34" charset="-128"/>
            </a:endParaRPr>
          </a:p>
        </p:txBody>
      </p:sp>
      <p:grpSp>
        <p:nvGrpSpPr>
          <p:cNvPr id="46" name="Group 45">
            <a:extLst>
              <a:ext uri="{FF2B5EF4-FFF2-40B4-BE49-F238E27FC236}">
                <a16:creationId xmlns:a16="http://schemas.microsoft.com/office/drawing/2014/main" id="{D2748DE9-483E-0E49-952A-86024B188BF0}"/>
              </a:ext>
            </a:extLst>
          </p:cNvPr>
          <p:cNvGrpSpPr/>
          <p:nvPr/>
        </p:nvGrpSpPr>
        <p:grpSpPr>
          <a:xfrm>
            <a:off x="6098566" y="2940573"/>
            <a:ext cx="1463040" cy="1463040"/>
            <a:chOff x="2793783" y="1645775"/>
            <a:chExt cx="1384382" cy="1305778"/>
          </a:xfrm>
        </p:grpSpPr>
        <p:grpSp>
          <p:nvGrpSpPr>
            <p:cNvPr id="47" name="Group 46">
              <a:extLst>
                <a:ext uri="{FF2B5EF4-FFF2-40B4-BE49-F238E27FC236}">
                  <a16:creationId xmlns:a16="http://schemas.microsoft.com/office/drawing/2014/main" id="{43A3B6DC-6377-1240-9C1B-F35A2D5B15F1}"/>
                </a:ext>
              </a:extLst>
            </p:cNvPr>
            <p:cNvGrpSpPr/>
            <p:nvPr/>
          </p:nvGrpSpPr>
          <p:grpSpPr>
            <a:xfrm>
              <a:off x="2817808" y="1645775"/>
              <a:ext cx="1343292" cy="1305778"/>
              <a:chOff x="4225719" y="2991061"/>
              <a:chExt cx="1462129" cy="1421296"/>
            </a:xfrm>
          </p:grpSpPr>
          <p:sp>
            <p:nvSpPr>
              <p:cNvPr id="49" name="Oval 48">
                <a:extLst>
                  <a:ext uri="{FF2B5EF4-FFF2-40B4-BE49-F238E27FC236}">
                    <a16:creationId xmlns:a16="http://schemas.microsoft.com/office/drawing/2014/main" id="{DCD93B76-D7D3-4246-AF08-548C9626E2FE}"/>
                  </a:ext>
                </a:extLst>
              </p:cNvPr>
              <p:cNvSpPr/>
              <p:nvPr/>
            </p:nvSpPr>
            <p:spPr>
              <a:xfrm>
                <a:off x="4225719" y="2991061"/>
                <a:ext cx="1462129" cy="1421296"/>
              </a:xfrm>
              <a:prstGeom prst="ellipse">
                <a:avLst/>
              </a:prstGeom>
              <a:gradFill>
                <a:gsLst>
                  <a:gs pos="0">
                    <a:srgbClr val="01ABB5"/>
                  </a:gs>
                  <a:gs pos="75000">
                    <a:srgbClr val="0066B3"/>
                  </a:gs>
                </a:gsLst>
                <a:lin ang="10800000" scaled="0"/>
              </a:gradFill>
              <a:ln w="12700">
                <a:solidFill>
                  <a:srgbClr val="CAD5DB"/>
                </a:solid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1F8E0353-B40B-874A-AF97-4E863D30DE27}"/>
                  </a:ext>
                </a:extLst>
              </p:cNvPr>
              <p:cNvSpPr/>
              <p:nvPr/>
            </p:nvSpPr>
            <p:spPr>
              <a:xfrm rot="20871108">
                <a:off x="4852461" y="3583915"/>
                <a:ext cx="201074" cy="528888"/>
              </a:xfrm>
              <a:prstGeom prst="rect">
                <a:avLst/>
              </a:prstGeom>
              <a:noFill/>
            </p:spPr>
            <p:txBody>
              <a:bodyPr wrap="none" lIns="91440" tIns="45720" rIns="91440" bIns="45720">
                <a:spAutoFit/>
              </a:bodyPr>
              <a:lstStyle/>
              <a:p>
                <a:pPr algn="ctr">
                  <a:lnSpc>
                    <a:spcPts val="3000"/>
                  </a:lnSpc>
                </a:pPr>
                <a:endParaRPr lang="en-US" sz="3600" b="1" cap="none" spc="0" dirty="0">
                  <a:ln w="10541" cmpd="sng">
                    <a:noFill/>
                    <a:prstDash val="solid"/>
                  </a:ln>
                  <a:solidFill>
                    <a:schemeClr val="bg1"/>
                  </a:solidFill>
                  <a:effectLst/>
                </a:endParaRPr>
              </a:p>
            </p:txBody>
          </p:sp>
        </p:grpSp>
        <p:sp>
          <p:nvSpPr>
            <p:cNvPr id="48" name="Rectangle 47">
              <a:extLst>
                <a:ext uri="{FF2B5EF4-FFF2-40B4-BE49-F238E27FC236}">
                  <a16:creationId xmlns:a16="http://schemas.microsoft.com/office/drawing/2014/main" id="{C8498C92-9506-C54A-BA11-3736FEF4B3AA}"/>
                </a:ext>
              </a:extLst>
            </p:cNvPr>
            <p:cNvSpPr/>
            <p:nvPr/>
          </p:nvSpPr>
          <p:spPr>
            <a:xfrm>
              <a:off x="2793783" y="1900636"/>
              <a:ext cx="1384382" cy="998054"/>
            </a:xfrm>
            <a:prstGeom prst="rect">
              <a:avLst/>
            </a:prstGeom>
          </p:spPr>
          <p:txBody>
            <a:bodyPr wrap="square">
              <a:spAutoFit/>
            </a:bodyPr>
            <a:lstStyle/>
            <a:p>
              <a:pPr algn="ctr">
                <a:lnSpc>
                  <a:spcPts val="2000"/>
                </a:lnSpc>
              </a:pPr>
              <a:r>
                <a:rPr lang="en-US" sz="1400" dirty="0" smtClean="0">
                  <a:solidFill>
                    <a:schemeClr val="bg1"/>
                  </a:solidFill>
                </a:rPr>
                <a:t>MOTORS RAN DIRECTLY ACROSS-THE-LINE</a:t>
              </a:r>
              <a:endParaRPr lang="en-US" sz="1400" dirty="0">
                <a:solidFill>
                  <a:schemeClr val="bg1"/>
                </a:solidFill>
              </a:endParaRPr>
            </a:p>
          </p:txBody>
        </p:sp>
      </p:grpSp>
    </p:spTree>
    <p:extLst>
      <p:ext uri="{BB962C8B-B14F-4D97-AF65-F5344CB8AC3E}">
        <p14:creationId xmlns:p14="http://schemas.microsoft.com/office/powerpoint/2010/main" val="1746342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p:cTn id="16" dur="1000" fill="hold"/>
                                        <p:tgtEl>
                                          <p:spTgt spid="46"/>
                                        </p:tgtEl>
                                        <p:attrNameLst>
                                          <p:attrName>ppt_w</p:attrName>
                                        </p:attrNameLst>
                                      </p:cBhvr>
                                      <p:tavLst>
                                        <p:tav tm="0">
                                          <p:val>
                                            <p:fltVal val="0"/>
                                          </p:val>
                                        </p:tav>
                                        <p:tav tm="100000">
                                          <p:val>
                                            <p:strVal val="#ppt_w"/>
                                          </p:val>
                                        </p:tav>
                                      </p:tavLst>
                                    </p:anim>
                                    <p:anim calcmode="lin" valueType="num">
                                      <p:cBhvr>
                                        <p:cTn id="17" dur="1000" fill="hold"/>
                                        <p:tgtEl>
                                          <p:spTgt spid="46"/>
                                        </p:tgtEl>
                                        <p:attrNameLst>
                                          <p:attrName>ppt_h</p:attrName>
                                        </p:attrNameLst>
                                      </p:cBhvr>
                                      <p:tavLst>
                                        <p:tav tm="0">
                                          <p:val>
                                            <p:fltVal val="0"/>
                                          </p:val>
                                        </p:tav>
                                        <p:tav tm="100000">
                                          <p:val>
                                            <p:strVal val="#ppt_h"/>
                                          </p:val>
                                        </p:tav>
                                      </p:tavLst>
                                    </p:anim>
                                    <p:anim calcmode="lin" valueType="num">
                                      <p:cBhvr>
                                        <p:cTn id="18" dur="1000" fill="hold"/>
                                        <p:tgtEl>
                                          <p:spTgt spid="46"/>
                                        </p:tgtEl>
                                        <p:attrNameLst>
                                          <p:attrName>style.rotation</p:attrName>
                                        </p:attrNameLst>
                                      </p:cBhvr>
                                      <p:tavLst>
                                        <p:tav tm="0">
                                          <p:val>
                                            <p:fltVal val="90"/>
                                          </p:val>
                                        </p:tav>
                                        <p:tav tm="100000">
                                          <p:val>
                                            <p:fltVal val="0"/>
                                          </p:val>
                                        </p:tav>
                                      </p:tavLst>
                                    </p:anim>
                                    <p:animEffect transition="in" filter="fade">
                                      <p:cBhvr>
                                        <p:cTn id="1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dirty="0" smtClean="0"/>
          </a:p>
          <a:p>
            <a:r>
              <a:rPr lang="en-US" dirty="0" smtClean="0"/>
              <a:t>Why </a:t>
            </a:r>
          </a:p>
          <a:p>
            <a:r>
              <a:rPr lang="en-US" dirty="0" smtClean="0"/>
              <a:t>Change?</a:t>
            </a:r>
            <a:endParaRPr lang="en-US" dirty="0"/>
          </a:p>
        </p:txBody>
      </p:sp>
      <p:sp>
        <p:nvSpPr>
          <p:cNvPr id="5" name="Slide Number Placeholder 4"/>
          <p:cNvSpPr>
            <a:spLocks noGrp="1"/>
          </p:cNvSpPr>
          <p:nvPr>
            <p:ph type="sldNum" sz="quarter" idx="4294967295"/>
          </p:nvPr>
        </p:nvSpPr>
        <p:spPr>
          <a:xfrm>
            <a:off x="7086600" y="4841875"/>
            <a:ext cx="2057400" cy="206375"/>
          </a:xfrm>
          <a:prstGeom prst="rect">
            <a:avLst/>
          </a:prstGeom>
        </p:spPr>
        <p:txBody>
          <a:bodyPr/>
          <a:lstStyle/>
          <a:p>
            <a:fld id="{F1EC2A1A-2CF9-2B48-957E-C49E111F3EA0}" type="slidenum">
              <a:rPr lang="en-US" smtClean="0"/>
              <a:pPr/>
              <a:t>5</a:t>
            </a:fld>
            <a:endParaRPr lang="en-US" sz="675" dirty="0"/>
          </a:p>
        </p:txBody>
      </p:sp>
    </p:spTree>
    <p:extLst>
      <p:ext uri="{BB962C8B-B14F-4D97-AF65-F5344CB8AC3E}">
        <p14:creationId xmlns:p14="http://schemas.microsoft.com/office/powerpoint/2010/main" val="3551695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350" y="1261581"/>
            <a:ext cx="4291607" cy="3527177"/>
          </a:xfrm>
          <a:prstGeom prst="rect">
            <a:avLst/>
          </a:prstGeom>
        </p:spPr>
      </p:pic>
      <p:pic>
        <p:nvPicPr>
          <p:cNvPr id="95" name="Picture 2">
            <a:extLst>
              <a:ext uri="{FF2B5EF4-FFF2-40B4-BE49-F238E27FC236}">
                <a16:creationId xmlns:a16="http://schemas.microsoft.com/office/drawing/2014/main" id="{98AF7810-D2F5-B940-B054-73B3D7FF34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0029" y="2181607"/>
            <a:ext cx="381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7CA4CACF-FDA6-F74B-8673-5E8FDF9F3496}"/>
              </a:ext>
            </a:extLst>
          </p:cNvPr>
          <p:cNvSpPr>
            <a:spLocks noGrp="1"/>
          </p:cNvSpPr>
          <p:nvPr>
            <p:ph idx="1"/>
          </p:nvPr>
        </p:nvSpPr>
        <p:spPr>
          <a:xfrm>
            <a:off x="204444" y="1597739"/>
            <a:ext cx="4367556" cy="1768119"/>
          </a:xfrm>
        </p:spPr>
        <p:txBody>
          <a:bodyPr/>
          <a:lstStyle/>
          <a:p>
            <a:r>
              <a:rPr lang="en-US" dirty="0"/>
              <a:t>Electric AC Motors</a:t>
            </a:r>
          </a:p>
          <a:p>
            <a:pPr lvl="1"/>
            <a:r>
              <a:rPr lang="en-US" dirty="0"/>
              <a:t>Consume 45% of the world’s electrical energy. </a:t>
            </a:r>
          </a:p>
          <a:p>
            <a:r>
              <a:rPr lang="en-US" dirty="0"/>
              <a:t>Main Purpose of Drives</a:t>
            </a:r>
          </a:p>
          <a:p>
            <a:pPr lvl="1"/>
            <a:r>
              <a:rPr lang="en-US" dirty="0"/>
              <a:t>Save Energy (Power)</a:t>
            </a:r>
          </a:p>
          <a:p>
            <a:r>
              <a:rPr lang="en-US" dirty="0"/>
              <a:t>Other Advantages</a:t>
            </a:r>
          </a:p>
          <a:p>
            <a:pPr lvl="1"/>
            <a:r>
              <a:rPr lang="en-US" dirty="0"/>
              <a:t>Improved Efficiency</a:t>
            </a:r>
          </a:p>
          <a:p>
            <a:pPr lvl="1"/>
            <a:r>
              <a:rPr lang="en-US" dirty="0"/>
              <a:t>Improved Process Control</a:t>
            </a:r>
          </a:p>
          <a:p>
            <a:pPr lvl="1"/>
            <a:r>
              <a:rPr lang="en-US" dirty="0"/>
              <a:t>Reduced Maintenance on Mechanical Couplings</a:t>
            </a:r>
          </a:p>
          <a:p>
            <a:pPr lvl="1"/>
            <a:r>
              <a:rPr lang="en-US" dirty="0"/>
              <a:t>Compact Design</a:t>
            </a:r>
          </a:p>
          <a:p>
            <a:pPr marL="0" indent="0">
              <a:buNone/>
            </a:pPr>
            <a:endParaRPr lang="en-US" dirty="0"/>
          </a:p>
          <a:p>
            <a:endParaRPr lang="en-US" dirty="0"/>
          </a:p>
        </p:txBody>
      </p:sp>
      <p:sp>
        <p:nvSpPr>
          <p:cNvPr id="94" name="Rectangle 93">
            <a:extLst>
              <a:ext uri="{FF2B5EF4-FFF2-40B4-BE49-F238E27FC236}">
                <a16:creationId xmlns:a16="http://schemas.microsoft.com/office/drawing/2014/main" id="{A411AC01-0EBF-E442-9AF3-FAF923A437DD}"/>
              </a:ext>
            </a:extLst>
          </p:cNvPr>
          <p:cNvSpPr/>
          <p:nvPr/>
        </p:nvSpPr>
        <p:spPr>
          <a:xfrm>
            <a:off x="1" y="1122800"/>
            <a:ext cx="9144000" cy="3547872"/>
          </a:xfrm>
          <a:prstGeom prst="rect">
            <a:avLst/>
          </a:prstGeom>
          <a:gradFill flip="none" rotWithShape="1">
            <a:gsLst>
              <a:gs pos="100000">
                <a:srgbClr val="002F5F"/>
              </a:gs>
              <a:gs pos="0">
                <a:srgbClr val="0066B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nvGrpSpPr>
          <p:cNvPr id="93" name="Group 92">
            <a:extLst>
              <a:ext uri="{FF2B5EF4-FFF2-40B4-BE49-F238E27FC236}">
                <a16:creationId xmlns:a16="http://schemas.microsoft.com/office/drawing/2014/main" id="{1C48D9E8-C8D7-9145-A2A6-DADA931383DD}"/>
              </a:ext>
            </a:extLst>
          </p:cNvPr>
          <p:cNvGrpSpPr/>
          <p:nvPr/>
        </p:nvGrpSpPr>
        <p:grpSpPr>
          <a:xfrm>
            <a:off x="0" y="1121845"/>
            <a:ext cx="9144000" cy="3547872"/>
            <a:chOff x="0" y="1121845"/>
            <a:chExt cx="9144000" cy="3547872"/>
          </a:xfrm>
        </p:grpSpPr>
        <p:cxnSp>
          <p:nvCxnSpPr>
            <p:cNvPr id="86" name="Straight Connector 85">
              <a:extLst>
                <a:ext uri="{FF2B5EF4-FFF2-40B4-BE49-F238E27FC236}">
                  <a16:creationId xmlns:a16="http://schemas.microsoft.com/office/drawing/2014/main" id="{8730F435-B8FF-034C-B4A7-0E1A50712847}"/>
                </a:ext>
              </a:extLst>
            </p:cNvPr>
            <p:cNvCxnSpPr>
              <a:cxnSpLocks/>
            </p:cNvCxnSpPr>
            <p:nvPr/>
          </p:nvCxnSpPr>
          <p:spPr>
            <a:xfrm>
              <a:off x="4101196" y="1121845"/>
              <a:ext cx="5783" cy="3547872"/>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4F4CD3-E30A-F944-9CC7-98C759CD9F62}"/>
                </a:ext>
              </a:extLst>
            </p:cNvPr>
            <p:cNvCxnSpPr/>
            <p:nvPr/>
          </p:nvCxnSpPr>
          <p:spPr>
            <a:xfrm>
              <a:off x="0" y="2938834"/>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grpSp>
      <p:sp>
        <p:nvSpPr>
          <p:cNvPr id="6" name="Title 5">
            <a:extLst>
              <a:ext uri="{FF2B5EF4-FFF2-40B4-BE49-F238E27FC236}">
                <a16:creationId xmlns:a16="http://schemas.microsoft.com/office/drawing/2014/main" id="{92075555-3774-4A4E-907C-E1A4A3377AA5}"/>
              </a:ext>
            </a:extLst>
          </p:cNvPr>
          <p:cNvSpPr>
            <a:spLocks noGrp="1"/>
          </p:cNvSpPr>
          <p:nvPr>
            <p:ph type="title"/>
          </p:nvPr>
        </p:nvSpPr>
        <p:spPr/>
        <p:txBody>
          <a:bodyPr/>
          <a:lstStyle/>
          <a:p>
            <a:r>
              <a:rPr lang="en-US" dirty="0"/>
              <a:t>BENEFITS OF DRIVES</a:t>
            </a:r>
          </a:p>
        </p:txBody>
      </p:sp>
      <p:sp>
        <p:nvSpPr>
          <p:cNvPr id="2" name="Slide Number Placeholder 1">
            <a:extLst>
              <a:ext uri="{FF2B5EF4-FFF2-40B4-BE49-F238E27FC236}">
                <a16:creationId xmlns:a16="http://schemas.microsoft.com/office/drawing/2014/main" id="{BC303B82-CFBB-5746-82A4-0C2BEBC239F4}"/>
              </a:ext>
            </a:extLst>
          </p:cNvPr>
          <p:cNvSpPr>
            <a:spLocks noGrp="1"/>
          </p:cNvSpPr>
          <p:nvPr>
            <p:ph type="sldNum" sz="quarter" idx="12"/>
          </p:nvPr>
        </p:nvSpPr>
        <p:spPr>
          <a:prstGeom prst="rect">
            <a:avLst/>
          </a:prstGeom>
        </p:spPr>
        <p:txBody>
          <a:bodyPr/>
          <a:lstStyle/>
          <a:p>
            <a:fld id="{F1EC2A1A-2CF9-2B48-957E-C49E111F3EA0}" type="slidenum">
              <a:rPr lang="en-US" smtClean="0"/>
              <a:pPr/>
              <a:t>6</a:t>
            </a:fld>
            <a:endParaRPr lang="en-US" dirty="0"/>
          </a:p>
        </p:txBody>
      </p:sp>
      <p:cxnSp>
        <p:nvCxnSpPr>
          <p:cNvPr id="9" name="Straight Connector 8">
            <a:extLst>
              <a:ext uri="{FF2B5EF4-FFF2-40B4-BE49-F238E27FC236}">
                <a16:creationId xmlns:a16="http://schemas.microsoft.com/office/drawing/2014/main" id="{CB894824-4458-0246-9833-B8F4271EF9EA}"/>
              </a:ext>
            </a:extLst>
          </p:cNvPr>
          <p:cNvCxnSpPr/>
          <p:nvPr/>
        </p:nvCxnSpPr>
        <p:spPr>
          <a:xfrm>
            <a:off x="0" y="1121793"/>
            <a:ext cx="9144000" cy="0"/>
          </a:xfrm>
          <a:prstGeom prst="line">
            <a:avLst/>
          </a:prstGeom>
          <a:ln>
            <a:solidFill>
              <a:srgbClr val="9EACB5"/>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80621ABE-0729-034B-8A72-0972C353D4EE}"/>
              </a:ext>
            </a:extLst>
          </p:cNvPr>
          <p:cNvGrpSpPr/>
          <p:nvPr/>
        </p:nvGrpSpPr>
        <p:grpSpPr>
          <a:xfrm>
            <a:off x="147710" y="1253975"/>
            <a:ext cx="4014517" cy="3176745"/>
            <a:chOff x="147710" y="1253975"/>
            <a:chExt cx="4014517" cy="3176745"/>
          </a:xfrm>
        </p:grpSpPr>
        <p:pic>
          <p:nvPicPr>
            <p:cNvPr id="58" name="Picture 2">
              <a:extLst>
                <a:ext uri="{FF2B5EF4-FFF2-40B4-BE49-F238E27FC236}">
                  <a16:creationId xmlns:a16="http://schemas.microsoft.com/office/drawing/2014/main" id="{A94AF11A-8F9A-6A48-8177-FDA2989F25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2130" y="1596861"/>
              <a:ext cx="1356797" cy="135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a:extLst>
                <a:ext uri="{FF2B5EF4-FFF2-40B4-BE49-F238E27FC236}">
                  <a16:creationId xmlns:a16="http://schemas.microsoft.com/office/drawing/2014/main" id="{F8370EA5-B72C-7144-8164-B01F75DF8FFE}"/>
                </a:ext>
              </a:extLst>
            </p:cNvPr>
            <p:cNvSpPr txBox="1"/>
            <p:nvPr/>
          </p:nvSpPr>
          <p:spPr>
            <a:xfrm>
              <a:off x="671249" y="1253975"/>
              <a:ext cx="3338560" cy="300082"/>
            </a:xfrm>
            <a:prstGeom prst="rect">
              <a:avLst/>
            </a:prstGeom>
            <a:noFill/>
          </p:spPr>
          <p:txBody>
            <a:bodyPr wrap="square" rtlCol="0">
              <a:spAutoFit/>
            </a:bodyPr>
            <a:lstStyle/>
            <a:p>
              <a:pPr algn="ctr" eaLnBrk="0" hangingPunct="0"/>
              <a:r>
                <a:rPr lang="en-US" sz="1000" b="1" spc="300" dirty="0">
                  <a:solidFill>
                    <a:srgbClr val="F99D1C"/>
                  </a:solidFill>
                  <a:latin typeface="Arial Black" panose="020B0604020202020204" pitchFamily="34" charset="0"/>
                  <a:ea typeface="ＭＳ Ｐゴシック" charset="0"/>
                  <a:cs typeface="Arial Black" panose="020B0604020202020204" pitchFamily="34" charset="0"/>
                </a:rPr>
                <a:t>ACROSS THE LINE</a:t>
              </a:r>
            </a:p>
          </p:txBody>
        </p:sp>
        <p:sp>
          <p:nvSpPr>
            <p:cNvPr id="60" name="TextBox 59">
              <a:extLst>
                <a:ext uri="{FF2B5EF4-FFF2-40B4-BE49-F238E27FC236}">
                  <a16:creationId xmlns:a16="http://schemas.microsoft.com/office/drawing/2014/main" id="{883B2A91-3222-AB49-BD89-F8240C52111D}"/>
                </a:ext>
              </a:extLst>
            </p:cNvPr>
            <p:cNvSpPr txBox="1"/>
            <p:nvPr/>
          </p:nvSpPr>
          <p:spPr>
            <a:xfrm>
              <a:off x="147710" y="3138058"/>
              <a:ext cx="4014517" cy="1292662"/>
            </a:xfrm>
            <a:prstGeom prst="rect">
              <a:avLst/>
            </a:prstGeom>
            <a:noFill/>
          </p:spPr>
          <p:txBody>
            <a:bodyPr wrap="square" rtlCol="0">
              <a:spAutoFit/>
            </a:bodyPr>
            <a:lstStyle/>
            <a:p>
              <a:pPr algn="ctr" eaLnBrk="0" hangingPunct="0"/>
              <a:r>
                <a:rPr lang="en-US" sz="1600" dirty="0">
                  <a:solidFill>
                    <a:schemeClr val="bg1"/>
                  </a:solidFill>
                  <a:latin typeface="Arial" charset="0"/>
                  <a:ea typeface="ＭＳ Ｐゴシック" charset="0"/>
                  <a:cs typeface="Arial" charset="0"/>
                </a:rPr>
                <a:t>1 Fan Across the Line</a:t>
              </a:r>
            </a:p>
            <a:p>
              <a:pPr algn="ctr" eaLnBrk="0" hangingPunct="0"/>
              <a:endParaRPr lang="en-US" sz="1600" u="sng" dirty="0">
                <a:solidFill>
                  <a:schemeClr val="bg1"/>
                </a:solidFill>
                <a:latin typeface="Arial" charset="0"/>
                <a:ea typeface="ＭＳ Ｐゴシック" charset="0"/>
                <a:cs typeface="Arial" charset="0"/>
              </a:endParaRPr>
            </a:p>
            <a:p>
              <a:pPr algn="ctr" eaLnBrk="0" hangingPunct="0"/>
              <a:r>
                <a:rPr lang="en-US" sz="1600" dirty="0">
                  <a:solidFill>
                    <a:schemeClr val="bg1"/>
                  </a:solidFill>
                  <a:latin typeface="Arial" charset="0"/>
                  <a:ea typeface="ＭＳ Ｐゴシック" charset="0"/>
                  <a:cs typeface="Arial" charset="0"/>
                </a:rPr>
                <a:t>100% Speed </a:t>
              </a:r>
              <a:r>
                <a:rPr lang="en-US" sz="1600" dirty="0">
                  <a:solidFill>
                    <a:srgbClr val="F99D1C"/>
                  </a:solidFill>
                  <a:latin typeface="Arial" charset="0"/>
                  <a:ea typeface="ＭＳ Ｐゴシック" charset="0"/>
                  <a:cs typeface="Arial" charset="0"/>
                  <a:sym typeface="Wingdings" pitchFamily="2" charset="2"/>
                </a:rPr>
                <a:t></a:t>
              </a:r>
              <a:r>
                <a:rPr lang="en-US" sz="1600" dirty="0">
                  <a:solidFill>
                    <a:schemeClr val="bg1"/>
                  </a:solidFill>
                  <a:latin typeface="Arial" charset="0"/>
                  <a:ea typeface="ＭＳ Ｐゴシック" charset="0"/>
                  <a:cs typeface="Arial" charset="0"/>
                  <a:sym typeface="Wingdings" pitchFamily="2" charset="2"/>
                </a:rPr>
                <a:t> </a:t>
              </a:r>
              <a:r>
                <a:rPr lang="en-US" sz="1600" dirty="0">
                  <a:solidFill>
                    <a:schemeClr val="bg1"/>
                  </a:solidFill>
                  <a:latin typeface="Arial" charset="0"/>
                  <a:ea typeface="ＭＳ Ｐゴシック" charset="0"/>
                  <a:cs typeface="Arial" charset="0"/>
                </a:rPr>
                <a:t>100% Flow</a:t>
              </a:r>
            </a:p>
            <a:p>
              <a:pPr algn="ctr" eaLnBrk="0" hangingPunct="0"/>
              <a:r>
                <a:rPr lang="en-US" sz="3000" b="1" dirty="0">
                  <a:solidFill>
                    <a:srgbClr val="F99D1C"/>
                  </a:solidFill>
                  <a:latin typeface="Arial Black" panose="020B0604020202020204" pitchFamily="34" charset="0"/>
                  <a:ea typeface="ＭＳ Ｐゴシック" charset="0"/>
                  <a:cs typeface="Arial Black" panose="020B0604020202020204" pitchFamily="34" charset="0"/>
                </a:rPr>
                <a:t>= 100% Power</a:t>
              </a:r>
            </a:p>
          </p:txBody>
        </p:sp>
      </p:grpSp>
      <p:grpSp>
        <p:nvGrpSpPr>
          <p:cNvPr id="92" name="Group 91">
            <a:extLst>
              <a:ext uri="{FF2B5EF4-FFF2-40B4-BE49-F238E27FC236}">
                <a16:creationId xmlns:a16="http://schemas.microsoft.com/office/drawing/2014/main" id="{23FFBABF-77CE-7B4A-9C40-C60B331DC2FE}"/>
              </a:ext>
            </a:extLst>
          </p:cNvPr>
          <p:cNvGrpSpPr/>
          <p:nvPr/>
        </p:nvGrpSpPr>
        <p:grpSpPr>
          <a:xfrm>
            <a:off x="4627634" y="1263488"/>
            <a:ext cx="3759738" cy="2879732"/>
            <a:chOff x="4904373" y="1263488"/>
            <a:chExt cx="3759738" cy="2879732"/>
          </a:xfrm>
        </p:grpSpPr>
        <p:pic>
          <p:nvPicPr>
            <p:cNvPr id="61" name="Picture 2">
              <a:extLst>
                <a:ext uri="{FF2B5EF4-FFF2-40B4-BE49-F238E27FC236}">
                  <a16:creationId xmlns:a16="http://schemas.microsoft.com/office/drawing/2014/main" id="{4AF16F5C-D1AE-5B4C-A9C3-D8C511FC86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5846" y="1586464"/>
              <a:ext cx="1356791" cy="1356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a:extLst>
                <a:ext uri="{FF2B5EF4-FFF2-40B4-BE49-F238E27FC236}">
                  <a16:creationId xmlns:a16="http://schemas.microsoft.com/office/drawing/2014/main" id="{91CA49C7-A2E6-5B43-B910-98156915FAB8}"/>
                </a:ext>
              </a:extLst>
            </p:cNvPr>
            <p:cNvSpPr txBox="1"/>
            <p:nvPr/>
          </p:nvSpPr>
          <p:spPr>
            <a:xfrm>
              <a:off x="5117972" y="1263488"/>
              <a:ext cx="3332540" cy="246221"/>
            </a:xfrm>
            <a:prstGeom prst="rect">
              <a:avLst/>
            </a:prstGeom>
            <a:noFill/>
          </p:spPr>
          <p:txBody>
            <a:bodyPr wrap="square" rtlCol="0">
              <a:spAutoFit/>
            </a:bodyPr>
            <a:lstStyle/>
            <a:p>
              <a:pPr algn="ctr" eaLnBrk="0" hangingPunct="0"/>
              <a:r>
                <a:rPr lang="en-US" sz="1000" b="1" spc="300" dirty="0">
                  <a:solidFill>
                    <a:srgbClr val="85B141"/>
                  </a:solidFill>
                  <a:latin typeface="Arial Black" panose="020B0604020202020204" pitchFamily="34" charset="0"/>
                  <a:ea typeface="ＭＳ Ｐゴシック" charset="0"/>
                  <a:cs typeface="Arial Black" panose="020B0604020202020204" pitchFamily="34" charset="0"/>
                </a:rPr>
                <a:t>MOTOR RUN BY A DRIVE</a:t>
              </a:r>
            </a:p>
          </p:txBody>
        </p:sp>
        <p:sp>
          <p:nvSpPr>
            <p:cNvPr id="63" name="TextBox 62">
              <a:extLst>
                <a:ext uri="{FF2B5EF4-FFF2-40B4-BE49-F238E27FC236}">
                  <a16:creationId xmlns:a16="http://schemas.microsoft.com/office/drawing/2014/main" id="{D891BF66-A2D8-AB47-AD1D-1EBE424DD0A3}"/>
                </a:ext>
              </a:extLst>
            </p:cNvPr>
            <p:cNvSpPr txBox="1"/>
            <p:nvPr/>
          </p:nvSpPr>
          <p:spPr>
            <a:xfrm>
              <a:off x="5366922" y="3365858"/>
              <a:ext cx="2834640" cy="338554"/>
            </a:xfrm>
            <a:prstGeom prst="rect">
              <a:avLst/>
            </a:prstGeom>
            <a:noFill/>
          </p:spPr>
          <p:txBody>
            <a:bodyPr wrap="square" rtlCol="0" anchor="ctr">
              <a:spAutoFit/>
            </a:bodyPr>
            <a:lstStyle/>
            <a:p>
              <a:pPr algn="ctr" eaLnBrk="0" hangingPunct="0"/>
              <a:r>
                <a:rPr lang="en-US" sz="1600" dirty="0">
                  <a:solidFill>
                    <a:schemeClr val="bg1"/>
                  </a:solidFill>
                  <a:latin typeface="Arial" charset="0"/>
                  <a:ea typeface="ＭＳ Ｐゴシック" charset="0"/>
                  <a:cs typeface="Arial" charset="0"/>
                </a:rPr>
                <a:t>70% speed </a:t>
              </a:r>
              <a:r>
                <a:rPr lang="en-US" sz="1600" dirty="0">
                  <a:solidFill>
                    <a:srgbClr val="85B141"/>
                  </a:solidFill>
                  <a:latin typeface="Arial" charset="0"/>
                  <a:ea typeface="ＭＳ Ｐゴシック" charset="0"/>
                  <a:cs typeface="Arial" charset="0"/>
                  <a:sym typeface="Wingdings" pitchFamily="2" charset="2"/>
                </a:rPr>
                <a:t></a:t>
              </a:r>
              <a:r>
                <a:rPr lang="en-US" sz="1600" dirty="0">
                  <a:solidFill>
                    <a:schemeClr val="bg1"/>
                  </a:solidFill>
                  <a:latin typeface="Arial" charset="0"/>
                  <a:ea typeface="ＭＳ Ｐゴシック" charset="0"/>
                  <a:cs typeface="Arial" charset="0"/>
                </a:rPr>
                <a:t> 49% Torque</a:t>
              </a:r>
            </a:p>
          </p:txBody>
        </p:sp>
        <p:sp>
          <p:nvSpPr>
            <p:cNvPr id="64" name="TextBox 63">
              <a:extLst>
                <a:ext uri="{FF2B5EF4-FFF2-40B4-BE49-F238E27FC236}">
                  <a16:creationId xmlns:a16="http://schemas.microsoft.com/office/drawing/2014/main" id="{F60EABC8-1504-664E-882C-1F209B39FAC7}"/>
                </a:ext>
              </a:extLst>
            </p:cNvPr>
            <p:cNvSpPr txBox="1"/>
            <p:nvPr/>
          </p:nvSpPr>
          <p:spPr>
            <a:xfrm>
              <a:off x="4904373" y="3681555"/>
              <a:ext cx="3759738" cy="461665"/>
            </a:xfrm>
            <a:prstGeom prst="rect">
              <a:avLst/>
            </a:prstGeom>
            <a:noFill/>
          </p:spPr>
          <p:txBody>
            <a:bodyPr wrap="square" rtlCol="0">
              <a:spAutoFit/>
            </a:bodyPr>
            <a:lstStyle/>
            <a:p>
              <a:pPr algn="ctr" eaLnBrk="0" hangingPunct="0"/>
              <a:r>
                <a:rPr lang="en-US" sz="2400" b="1" dirty="0">
                  <a:solidFill>
                    <a:schemeClr val="bg1"/>
                  </a:solidFill>
                  <a:latin typeface="Arial Black" panose="020B0604020202020204" pitchFamily="34" charset="0"/>
                  <a:ea typeface="ＭＳ Ｐゴシック" charset="0"/>
                  <a:cs typeface="Arial Black" panose="020B0604020202020204" pitchFamily="34" charset="0"/>
                </a:rPr>
                <a:t>Total Power = 34%</a:t>
              </a:r>
            </a:p>
          </p:txBody>
        </p:sp>
      </p:grpSp>
      <p:sp>
        <p:nvSpPr>
          <p:cNvPr id="65" name="TextBox 64">
            <a:extLst>
              <a:ext uri="{FF2B5EF4-FFF2-40B4-BE49-F238E27FC236}">
                <a16:creationId xmlns:a16="http://schemas.microsoft.com/office/drawing/2014/main" id="{056545E4-EE2D-BA47-B62B-28A1D58830F1}"/>
              </a:ext>
            </a:extLst>
          </p:cNvPr>
          <p:cNvSpPr txBox="1"/>
          <p:nvPr/>
        </p:nvSpPr>
        <p:spPr>
          <a:xfrm>
            <a:off x="4101197" y="4095469"/>
            <a:ext cx="5042803" cy="553998"/>
          </a:xfrm>
          <a:prstGeom prst="rect">
            <a:avLst/>
          </a:prstGeom>
          <a:noFill/>
        </p:spPr>
        <p:txBody>
          <a:bodyPr wrap="square" rtlCol="0">
            <a:spAutoFit/>
          </a:bodyPr>
          <a:lstStyle/>
          <a:p>
            <a:pPr algn="ctr" eaLnBrk="0" hangingPunct="0"/>
            <a:r>
              <a:rPr lang="en-US" sz="3000" b="1" dirty="0">
                <a:solidFill>
                  <a:srgbClr val="85B141"/>
                </a:solidFill>
                <a:effectLst>
                  <a:outerShdw blurRad="38100" dist="38100" dir="2700000" algn="tl">
                    <a:srgbClr val="000000">
                      <a:alpha val="43137"/>
                    </a:srgbClr>
                  </a:outerShdw>
                </a:effectLst>
                <a:latin typeface="Arial Black" panose="020B0604020202020204" pitchFamily="34" charset="0"/>
                <a:ea typeface="ＭＳ Ｐゴシック" charset="0"/>
                <a:cs typeface="Arial Black" panose="020B0604020202020204" pitchFamily="34" charset="0"/>
              </a:rPr>
              <a:t>66% Power Reduction</a:t>
            </a:r>
          </a:p>
        </p:txBody>
      </p:sp>
      <p:sp>
        <p:nvSpPr>
          <p:cNvPr id="23" name="Rectangle 22">
            <a:extLst>
              <a:ext uri="{FF2B5EF4-FFF2-40B4-BE49-F238E27FC236}">
                <a16:creationId xmlns:a16="http://schemas.microsoft.com/office/drawing/2014/main" id="{5B4902A4-1731-D848-A945-68025D28B7A7}"/>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spTree>
    <p:extLst>
      <p:ext uri="{BB962C8B-B14F-4D97-AF65-F5344CB8AC3E}">
        <p14:creationId xmlns:p14="http://schemas.microsoft.com/office/powerpoint/2010/main" val="1351767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55" presetClass="entr" presetSubtype="0" fill="hold" nodeType="afterEffect">
                                  <p:stCondLst>
                                    <p:cond delay="0"/>
                                  </p:stCondLst>
                                  <p:childTnLst>
                                    <p:set>
                                      <p:cBhvr>
                                        <p:cTn id="29" dur="1" fill="hold">
                                          <p:stCondLst>
                                            <p:cond delay="0"/>
                                          </p:stCondLst>
                                        </p:cTn>
                                        <p:tgtEl>
                                          <p:spTgt spid="95"/>
                                        </p:tgtEl>
                                        <p:attrNameLst>
                                          <p:attrName>style.visibility</p:attrName>
                                        </p:attrNameLst>
                                      </p:cBhvr>
                                      <p:to>
                                        <p:strVal val="visible"/>
                                      </p:to>
                                    </p:set>
                                    <p:anim calcmode="lin" valueType="num">
                                      <p:cBhvr>
                                        <p:cTn id="30" dur="1000" fill="hold"/>
                                        <p:tgtEl>
                                          <p:spTgt spid="95"/>
                                        </p:tgtEl>
                                        <p:attrNameLst>
                                          <p:attrName>ppt_w</p:attrName>
                                        </p:attrNameLst>
                                      </p:cBhvr>
                                      <p:tavLst>
                                        <p:tav tm="0">
                                          <p:val>
                                            <p:strVal val="#ppt_w*0.70"/>
                                          </p:val>
                                        </p:tav>
                                        <p:tav tm="100000">
                                          <p:val>
                                            <p:strVal val="#ppt_w"/>
                                          </p:val>
                                        </p:tav>
                                      </p:tavLst>
                                    </p:anim>
                                    <p:anim calcmode="lin" valueType="num">
                                      <p:cBhvr>
                                        <p:cTn id="31" dur="1000" fill="hold"/>
                                        <p:tgtEl>
                                          <p:spTgt spid="95"/>
                                        </p:tgtEl>
                                        <p:attrNameLst>
                                          <p:attrName>ppt_h</p:attrName>
                                        </p:attrNameLst>
                                      </p:cBhvr>
                                      <p:tavLst>
                                        <p:tav tm="0">
                                          <p:val>
                                            <p:strVal val="#ppt_h"/>
                                          </p:val>
                                        </p:tav>
                                        <p:tav tm="100000">
                                          <p:val>
                                            <p:strVal val="#ppt_h"/>
                                          </p:val>
                                        </p:tav>
                                      </p:tavLst>
                                    </p:anim>
                                    <p:animEffect transition="in" filter="fade">
                                      <p:cBhvr>
                                        <p:cTn id="32" dur="1000"/>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500"/>
                                        <p:tgtEl>
                                          <p:spTgt spid="94"/>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fltVal val="0"/>
                                          </p:val>
                                        </p:tav>
                                        <p:tav tm="100000">
                                          <p:val>
                                            <p:strVal val="#ppt_w"/>
                                          </p:val>
                                        </p:tav>
                                      </p:tavLst>
                                    </p:anim>
                                    <p:anim calcmode="lin" valueType="num">
                                      <p:cBhvr>
                                        <p:cTn id="42" dur="1000" fill="hold"/>
                                        <p:tgtEl>
                                          <p:spTgt spid="93"/>
                                        </p:tgtEl>
                                        <p:attrNameLst>
                                          <p:attrName>ppt_h</p:attrName>
                                        </p:attrNameLst>
                                      </p:cBhvr>
                                      <p:tavLst>
                                        <p:tav tm="0">
                                          <p:val>
                                            <p:fltVal val="0"/>
                                          </p:val>
                                        </p:tav>
                                        <p:tav tm="100000">
                                          <p:val>
                                            <p:strVal val="#ppt_h"/>
                                          </p:val>
                                        </p:tav>
                                      </p:tavLst>
                                    </p:anim>
                                    <p:anim calcmode="lin" valueType="num">
                                      <p:cBhvr>
                                        <p:cTn id="43" dur="1000" fill="hold"/>
                                        <p:tgtEl>
                                          <p:spTgt spid="93"/>
                                        </p:tgtEl>
                                        <p:attrNameLst>
                                          <p:attrName>style.rotation</p:attrName>
                                        </p:attrNameLst>
                                      </p:cBhvr>
                                      <p:tavLst>
                                        <p:tav tm="0">
                                          <p:val>
                                            <p:fltVal val="90"/>
                                          </p:val>
                                        </p:tav>
                                        <p:tav tm="100000">
                                          <p:val>
                                            <p:fltVal val="0"/>
                                          </p:val>
                                        </p:tav>
                                      </p:tavLst>
                                    </p:anim>
                                    <p:animEffect transition="in" filter="fade">
                                      <p:cBhvr>
                                        <p:cTn id="44" dur="1000"/>
                                        <p:tgtEl>
                                          <p:spTgt spid="93"/>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500"/>
                                        <p:tgtEl>
                                          <p:spTgt spid="92"/>
                                        </p:tgtEl>
                                      </p:cBhvr>
                                    </p:animEffect>
                                  </p:childTnLst>
                                </p:cTn>
                              </p:par>
                            </p:childTnLst>
                          </p:cTn>
                        </p:par>
                        <p:par>
                          <p:cTn id="54" fill="hold">
                            <p:stCondLst>
                              <p:cond delay="500"/>
                            </p:stCondLst>
                            <p:childTnLst>
                              <p:par>
                                <p:cTn id="55" presetID="25" presetClass="entr" presetSubtype="0" fill="hold" grpId="0" nodeType="afterEffect">
                                  <p:stCondLst>
                                    <p:cond delay="1000"/>
                                  </p:stCondLst>
                                  <p:iterate type="lt">
                                    <p:tmPct val="0"/>
                                  </p:iterate>
                                  <p:childTnLst>
                                    <p:set>
                                      <p:cBhvr>
                                        <p:cTn id="56" dur="1" fill="hold">
                                          <p:stCondLst>
                                            <p:cond delay="0"/>
                                          </p:stCondLst>
                                        </p:cTn>
                                        <p:tgtEl>
                                          <p:spTgt spid="65"/>
                                        </p:tgtEl>
                                        <p:attrNameLst>
                                          <p:attrName>style.visibility</p:attrName>
                                        </p:attrNameLst>
                                      </p:cBhvr>
                                      <p:to>
                                        <p:strVal val="visible"/>
                                      </p:to>
                                    </p:set>
                                    <p:anim calcmode="lin" valueType="num">
                                      <p:cBhvr>
                                        <p:cTn id="57"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60" dur="1000" fill="hold"/>
                                        <p:tgtEl>
                                          <p:spTgt spid="65"/>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6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94"/>
                                        </p:tgtEl>
                                      </p:cBhvr>
                                    </p:animEffect>
                                    <p:set>
                                      <p:cBhvr>
                                        <p:cTn id="69" dur="1" fill="hold">
                                          <p:stCondLst>
                                            <p:cond delay="499"/>
                                          </p:stCondLst>
                                        </p:cTn>
                                        <p:tgtEl>
                                          <p:spTgt spid="9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91"/>
                                        </p:tgtEl>
                                      </p:cBhvr>
                                    </p:animEffect>
                                    <p:set>
                                      <p:cBhvr>
                                        <p:cTn id="72" dur="1" fill="hold">
                                          <p:stCondLst>
                                            <p:cond delay="499"/>
                                          </p:stCondLst>
                                        </p:cTn>
                                        <p:tgtEl>
                                          <p:spTgt spid="91"/>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92"/>
                                        </p:tgtEl>
                                      </p:cBhvr>
                                    </p:animEffect>
                                    <p:set>
                                      <p:cBhvr>
                                        <p:cTn id="75" dur="1" fill="hold">
                                          <p:stCondLst>
                                            <p:cond delay="499"/>
                                          </p:stCondLst>
                                        </p:cTn>
                                        <p:tgtEl>
                                          <p:spTgt spid="92"/>
                                        </p:tgtEl>
                                        <p:attrNameLst>
                                          <p:attrName>style.visibility</p:attrName>
                                        </p:attrNameLst>
                                      </p:cBhvr>
                                      <p:to>
                                        <p:strVal val="hidden"/>
                                      </p:to>
                                    </p:set>
                                  </p:childTnLst>
                                </p:cTn>
                              </p:par>
                              <p:par>
                                <p:cTn id="76" presetID="10" presetClass="exit" presetSubtype="0" fill="hold" grpId="1" nodeType="withEffect">
                                  <p:stCondLst>
                                    <p:cond delay="0"/>
                                  </p:stCondLst>
                                  <p:iterate type="lt">
                                    <p:tmPct val="0"/>
                                  </p:iterate>
                                  <p:childTnLst>
                                    <p:animEffect transition="out" filter="fade">
                                      <p:cBhvr>
                                        <p:cTn id="77" dur="500"/>
                                        <p:tgtEl>
                                          <p:spTgt spid="65"/>
                                        </p:tgtEl>
                                      </p:cBhvr>
                                    </p:animEffect>
                                    <p:set>
                                      <p:cBhvr>
                                        <p:cTn id="78" dur="1" fill="hold">
                                          <p:stCondLst>
                                            <p:cond delay="499"/>
                                          </p:stCondLst>
                                        </p:cTn>
                                        <p:tgtEl>
                                          <p:spTgt spid="6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91"/>
                                        </p:tgtEl>
                                      </p:cBhvr>
                                    </p:animEffect>
                                    <p:set>
                                      <p:cBhvr>
                                        <p:cTn id="81" dur="1" fill="hold">
                                          <p:stCondLst>
                                            <p:cond delay="499"/>
                                          </p:stCondLst>
                                        </p:cTn>
                                        <p:tgtEl>
                                          <p:spTgt spid="9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93"/>
                                        </p:tgtEl>
                                      </p:cBhvr>
                                    </p:animEffect>
                                    <p:set>
                                      <p:cBhvr>
                                        <p:cTn id="84" dur="1" fill="hold">
                                          <p:stCondLst>
                                            <p:cond delay="499"/>
                                          </p:stCondLst>
                                        </p:cTn>
                                        <p:tgtEl>
                                          <p:spTgt spid="93"/>
                                        </p:tgtEl>
                                        <p:attrNameLst>
                                          <p:attrName>style.visibility</p:attrName>
                                        </p:attrNameLst>
                                      </p:cBhvr>
                                      <p:to>
                                        <p:strVal val="hidden"/>
                                      </p:to>
                                    </p:set>
                                  </p:childTnLst>
                                </p:cTn>
                              </p:par>
                            </p:childTnLst>
                          </p:cTn>
                        </p:par>
                        <p:par>
                          <p:cTn id="85" fill="hold">
                            <p:stCondLst>
                              <p:cond delay="500"/>
                            </p:stCondLst>
                            <p:childTnLst>
                              <p:par>
                                <p:cTn id="86" presetID="2" presetClass="entr" presetSubtype="4" fill="hold" grpId="0" nodeType="afterEffect">
                                  <p:stCondLst>
                                    <p:cond delay="0"/>
                                  </p:stCondLst>
                                  <p:childTnLst>
                                    <p:set>
                                      <p:cBhvr>
                                        <p:cTn id="87" dur="1" fill="hold">
                                          <p:stCondLst>
                                            <p:cond delay="0"/>
                                          </p:stCondLst>
                                        </p:cTn>
                                        <p:tgtEl>
                                          <p:spTgt spid="4">
                                            <p:txEl>
                                              <p:pRg st="4" end="4"/>
                                            </p:txEl>
                                          </p:spTgt>
                                        </p:tgtEl>
                                        <p:attrNameLst>
                                          <p:attrName>style.visibility</p:attrName>
                                        </p:attrNameLst>
                                      </p:cBhvr>
                                      <p:to>
                                        <p:strVal val="visible"/>
                                      </p:to>
                                    </p:set>
                                    <p:anim calcmode="lin" valueType="num">
                                      <p:cBhvr additive="base">
                                        <p:cTn id="8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4">
                                            <p:txEl>
                                              <p:pRg st="5" end="5"/>
                                            </p:txEl>
                                          </p:spTgt>
                                        </p:tgtEl>
                                        <p:attrNameLst>
                                          <p:attrName>style.visibility</p:attrName>
                                        </p:attrNameLst>
                                      </p:cBhvr>
                                      <p:to>
                                        <p:strVal val="visible"/>
                                      </p:to>
                                    </p:set>
                                    <p:anim calcmode="lin" valueType="num">
                                      <p:cBhvr additive="base">
                                        <p:cTn id="9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4">
                                            <p:txEl>
                                              <p:pRg st="5" end="5"/>
                                            </p:txEl>
                                          </p:spTgt>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
                                            <p:txEl>
                                              <p:pRg st="6" end="6"/>
                                            </p:txEl>
                                          </p:spTgt>
                                        </p:tgtEl>
                                        <p:attrNameLst>
                                          <p:attrName>style.visibility</p:attrName>
                                        </p:attrNameLst>
                                      </p:cBhvr>
                                      <p:to>
                                        <p:strVal val="visible"/>
                                      </p:to>
                                    </p:set>
                                    <p:anim calcmode="lin" valueType="num">
                                      <p:cBhvr additive="base">
                                        <p:cTn id="96"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4">
                                            <p:txEl>
                                              <p:pRg st="6" end="6"/>
                                            </p:txEl>
                                          </p:spTgt>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4">
                                            <p:txEl>
                                              <p:pRg st="7" end="7"/>
                                            </p:txEl>
                                          </p:spTgt>
                                        </p:tgtEl>
                                        <p:attrNameLst>
                                          <p:attrName>style.visibility</p:attrName>
                                        </p:attrNameLst>
                                      </p:cBhvr>
                                      <p:to>
                                        <p:strVal val="visible"/>
                                      </p:to>
                                    </p:set>
                                    <p:anim calcmode="lin" valueType="num">
                                      <p:cBhvr additive="base">
                                        <p:cTn id="10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4">
                                            <p:txEl>
                                              <p:pRg st="7" end="7"/>
                                            </p:txEl>
                                          </p:spTgt>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4">
                                            <p:txEl>
                                              <p:pRg st="8" end="8"/>
                                            </p:txEl>
                                          </p:spTgt>
                                        </p:tgtEl>
                                        <p:attrNameLst>
                                          <p:attrName>style.visibility</p:attrName>
                                        </p:attrNameLst>
                                      </p:cBhvr>
                                      <p:to>
                                        <p:strVal val="visible"/>
                                      </p:to>
                                    </p:set>
                                    <p:anim calcmode="lin" valueType="num">
                                      <p:cBhvr additive="base">
                                        <p:cTn id="104"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4" grpId="0" animBg="1"/>
      <p:bldP spid="94" grpId="1" animBg="1"/>
      <p:bldP spid="65" grpId="0"/>
      <p:bldP spid="6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70A8-E3AF-AB45-8509-C2B928866109}"/>
              </a:ext>
            </a:extLst>
          </p:cNvPr>
          <p:cNvSpPr>
            <a:spLocks noGrp="1"/>
          </p:cNvSpPr>
          <p:nvPr>
            <p:ph type="title"/>
          </p:nvPr>
        </p:nvSpPr>
        <p:spPr>
          <a:xfrm>
            <a:off x="1861578" y="660774"/>
            <a:ext cx="7004744" cy="312975"/>
          </a:xfrm>
        </p:spPr>
        <p:txBody>
          <a:bodyPr/>
          <a:lstStyle/>
          <a:p>
            <a:r>
              <a:rPr lang="en-US" dirty="0"/>
              <a:t>INCREASING</a:t>
            </a:r>
            <a:br>
              <a:rPr lang="en-US" dirty="0"/>
            </a:br>
            <a:r>
              <a:rPr lang="en-US" dirty="0"/>
              <a:t>EFFICIENCY</a:t>
            </a:r>
          </a:p>
        </p:txBody>
      </p:sp>
      <p:sp>
        <p:nvSpPr>
          <p:cNvPr id="5" name="Slide Number Placeholder 4">
            <a:extLst>
              <a:ext uri="{FF2B5EF4-FFF2-40B4-BE49-F238E27FC236}">
                <a16:creationId xmlns:a16="http://schemas.microsoft.com/office/drawing/2014/main" id="{2166F8AD-3AFD-5F4E-98F7-B5941AB3FEBD}"/>
              </a:ext>
            </a:extLst>
          </p:cNvPr>
          <p:cNvSpPr>
            <a:spLocks noGrp="1"/>
          </p:cNvSpPr>
          <p:nvPr>
            <p:ph type="sldNum" sz="quarter" idx="12"/>
          </p:nvPr>
        </p:nvSpPr>
        <p:spPr/>
        <p:txBody>
          <a:bodyPr/>
          <a:lstStyle/>
          <a:p>
            <a:pPr algn="r"/>
            <a:fld id="{F1EC2A1A-2CF9-2B48-957E-C49E111F3EA0}" type="slidenum">
              <a:rPr lang="en-US" smtClean="0"/>
              <a:pPr algn="r"/>
              <a:t>7</a:t>
            </a:fld>
            <a:endParaRPr lang="en-US" dirty="0"/>
          </a:p>
        </p:txBody>
      </p:sp>
      <p:pic>
        <p:nvPicPr>
          <p:cNvPr id="8" name="Picture Placeholder 7" descr="A picture containing grass, sky, outdoor, clouds&#10;&#10;Description automatically generated">
            <a:extLst>
              <a:ext uri="{FF2B5EF4-FFF2-40B4-BE49-F238E27FC236}">
                <a16:creationId xmlns:a16="http://schemas.microsoft.com/office/drawing/2014/main" id="{73318087-1630-B847-968D-BE458471500D}"/>
              </a:ext>
            </a:extLst>
          </p:cNvPr>
          <p:cNvPicPr>
            <a:picLocks noGrp="1" noChangeAspect="1"/>
          </p:cNvPicPr>
          <p:nvPr>
            <p:ph type="pic" sz="quarter" idx="14"/>
          </p:nvPr>
        </p:nvPicPr>
        <p:blipFill>
          <a:blip r:embed="rId3"/>
          <a:srcRect l="34121" r="34121"/>
          <a:stretch>
            <a:fillRect/>
          </a:stretch>
        </p:blipFill>
        <p:spPr/>
      </p:pic>
      <p:pic>
        <p:nvPicPr>
          <p:cNvPr id="9" name="Picture 2">
            <a:extLst>
              <a:ext uri="{FF2B5EF4-FFF2-40B4-BE49-F238E27FC236}">
                <a16:creationId xmlns:a16="http://schemas.microsoft.com/office/drawing/2014/main" id="{E6C7FB2B-DA58-D04C-84A3-4A51BFE98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476" y="1857675"/>
            <a:ext cx="4318718" cy="2423771"/>
          </a:xfrm>
          <a:prstGeom prst="rect">
            <a:avLst/>
          </a:prstGeom>
          <a:noFill/>
          <a:ln w="9525">
            <a:noFill/>
            <a:miter lim="800000"/>
            <a:headEnd/>
            <a:tailEnd/>
          </a:ln>
          <a:effectLst>
            <a:outerShdw blurRad="127000" sx="102000" sy="102000" algn="ctr" rotWithShape="0">
              <a:prstClr val="black">
                <a:alpha val="20000"/>
              </a:prstClr>
            </a:outerShdw>
          </a:effectLst>
          <a:extLst>
            <a:ext uri="{909E8E84-426E-40dd-AFC4-6F175D3DCCD1}">
              <a14:hiddenFill xmlns="" xmlns:a14="http://schemas.microsoft.com/office/drawing/2010/main">
                <a:solidFill>
                  <a:schemeClr val="accent1"/>
                </a:solidFill>
              </a14:hiddenFill>
            </a:ext>
          </a:extLst>
        </p:spPr>
      </p:pic>
      <p:grpSp>
        <p:nvGrpSpPr>
          <p:cNvPr id="10" name="Group 9">
            <a:extLst>
              <a:ext uri="{FF2B5EF4-FFF2-40B4-BE49-F238E27FC236}">
                <a16:creationId xmlns:a16="http://schemas.microsoft.com/office/drawing/2014/main" id="{BADED0E7-6E4F-074F-A43F-DC3CD930D767}"/>
              </a:ext>
            </a:extLst>
          </p:cNvPr>
          <p:cNvGrpSpPr/>
          <p:nvPr/>
        </p:nvGrpSpPr>
        <p:grpSpPr>
          <a:xfrm>
            <a:off x="6290089" y="1571527"/>
            <a:ext cx="2504738" cy="1502651"/>
            <a:chOff x="5120144" y="720497"/>
            <a:chExt cx="2504738" cy="1502651"/>
          </a:xfrm>
          <a:effectLst>
            <a:outerShdw blurRad="127000" sx="102000" sy="102000" algn="ctr" rotWithShape="0">
              <a:prstClr val="black">
                <a:alpha val="20000"/>
              </a:prstClr>
            </a:outerShdw>
          </a:effectLst>
        </p:grpSpPr>
        <p:sp>
          <p:nvSpPr>
            <p:cNvPr id="11" name="Rectangle 10">
              <a:extLst>
                <a:ext uri="{FF2B5EF4-FFF2-40B4-BE49-F238E27FC236}">
                  <a16:creationId xmlns:a16="http://schemas.microsoft.com/office/drawing/2014/main" id="{3D35F642-8026-4045-B31C-347ACF779BDF}"/>
                </a:ext>
              </a:extLst>
            </p:cNvPr>
            <p:cNvSpPr/>
            <p:nvPr/>
          </p:nvSpPr>
          <p:spPr>
            <a:xfrm>
              <a:off x="5120144" y="720497"/>
              <a:ext cx="2504738" cy="1502651"/>
            </a:xfrm>
            <a:prstGeom prst="rect">
              <a:avLst/>
            </a:prstGeom>
            <a:solidFill>
              <a:srgbClr val="FFFFFF"/>
            </a:solidFill>
            <a:ln w="28575" cmpd="sng">
              <a:solidFill>
                <a:srgbClr val="BCBDBE"/>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2" name="Picture 3">
              <a:extLst>
                <a:ext uri="{FF2B5EF4-FFF2-40B4-BE49-F238E27FC236}">
                  <a16:creationId xmlns:a16="http://schemas.microsoft.com/office/drawing/2014/main" id="{6641A2DA-9106-FF4A-8148-7B82C4F80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4574" y="810814"/>
              <a:ext cx="2352589" cy="132201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Lst>
          </p:spPr>
        </p:pic>
      </p:grpSp>
      <p:sp>
        <p:nvSpPr>
          <p:cNvPr id="16" name="Oval 15">
            <a:extLst>
              <a:ext uri="{FF2B5EF4-FFF2-40B4-BE49-F238E27FC236}">
                <a16:creationId xmlns:a16="http://schemas.microsoft.com/office/drawing/2014/main" id="{893E26B0-090D-704F-B86C-BF89413D25E6}"/>
              </a:ext>
            </a:extLst>
          </p:cNvPr>
          <p:cNvSpPr/>
          <p:nvPr/>
        </p:nvSpPr>
        <p:spPr>
          <a:xfrm>
            <a:off x="7194116" y="-1111304"/>
            <a:ext cx="2175309" cy="2095016"/>
          </a:xfrm>
          <a:prstGeom prst="ellipse">
            <a:avLst/>
          </a:prstGeom>
          <a:solidFill>
            <a:srgbClr val="002F5E"/>
          </a:solidFill>
          <a:ln>
            <a:solidFill>
              <a:srgbClr val="CAD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Logo&#10;&#10;Description automatically generated">
            <a:extLst>
              <a:ext uri="{FF2B5EF4-FFF2-40B4-BE49-F238E27FC236}">
                <a16:creationId xmlns:a16="http://schemas.microsoft.com/office/drawing/2014/main" id="{8047C53D-6A43-274B-889F-194A644F1960}"/>
              </a:ext>
            </a:extLst>
          </p:cNvPr>
          <p:cNvPicPr>
            <a:picLocks noChangeAspect="1"/>
          </p:cNvPicPr>
          <p:nvPr/>
        </p:nvPicPr>
        <p:blipFill>
          <a:blip r:embed="rId6"/>
          <a:stretch>
            <a:fillRect/>
          </a:stretch>
        </p:blipFill>
        <p:spPr>
          <a:xfrm>
            <a:off x="7358410" y="-7285"/>
            <a:ext cx="1552023" cy="738341"/>
          </a:xfrm>
          <a:prstGeom prst="rect">
            <a:avLst/>
          </a:prstGeom>
        </p:spPr>
      </p:pic>
      <p:pic>
        <p:nvPicPr>
          <p:cNvPr id="21" name="Picture 20" descr="Shape&#10;&#10;Description automatically generated">
            <a:extLst>
              <a:ext uri="{FF2B5EF4-FFF2-40B4-BE49-F238E27FC236}">
                <a16:creationId xmlns:a16="http://schemas.microsoft.com/office/drawing/2014/main" id="{905DDCE8-F2B3-3E40-8DE4-88B8EAA1F92E}"/>
              </a:ext>
            </a:extLst>
          </p:cNvPr>
          <p:cNvPicPr>
            <a:picLocks noChangeAspect="1"/>
          </p:cNvPicPr>
          <p:nvPr/>
        </p:nvPicPr>
        <p:blipFill>
          <a:blip r:embed="rId7"/>
          <a:stretch>
            <a:fillRect/>
          </a:stretch>
        </p:blipFill>
        <p:spPr>
          <a:xfrm>
            <a:off x="0" y="0"/>
            <a:ext cx="2658416" cy="4689845"/>
          </a:xfrm>
          <a:prstGeom prst="rect">
            <a:avLst/>
          </a:prstGeom>
        </p:spPr>
      </p:pic>
    </p:spTree>
    <p:extLst>
      <p:ext uri="{BB962C8B-B14F-4D97-AF65-F5344CB8AC3E}">
        <p14:creationId xmlns:p14="http://schemas.microsoft.com/office/powerpoint/2010/main" val="1653078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2005D-CC6C-7245-A44F-880E9FC2E966}"/>
              </a:ext>
            </a:extLst>
          </p:cNvPr>
          <p:cNvSpPr>
            <a:spLocks noGrp="1"/>
          </p:cNvSpPr>
          <p:nvPr>
            <p:ph type="title"/>
          </p:nvPr>
        </p:nvSpPr>
        <p:spPr>
          <a:xfrm>
            <a:off x="204444" y="871610"/>
            <a:ext cx="8723548" cy="312975"/>
          </a:xfrm>
        </p:spPr>
        <p:txBody>
          <a:bodyPr/>
          <a:lstStyle/>
          <a:p>
            <a:r>
              <a:rPr lang="en-US" dirty="0"/>
              <a:t>DRIVES &amp; HARMONICS</a:t>
            </a:r>
          </a:p>
        </p:txBody>
      </p:sp>
      <p:sp>
        <p:nvSpPr>
          <p:cNvPr id="5" name="Slide Number Placeholder 4">
            <a:extLst>
              <a:ext uri="{FF2B5EF4-FFF2-40B4-BE49-F238E27FC236}">
                <a16:creationId xmlns:a16="http://schemas.microsoft.com/office/drawing/2014/main" id="{89EFB5C1-56BD-B34E-ADE4-7ED2B1A0543F}"/>
              </a:ext>
            </a:extLst>
          </p:cNvPr>
          <p:cNvSpPr>
            <a:spLocks noGrp="1"/>
          </p:cNvSpPr>
          <p:nvPr>
            <p:ph type="sldNum" sz="quarter" idx="12"/>
          </p:nvPr>
        </p:nvSpPr>
        <p:spPr/>
        <p:txBody>
          <a:bodyPr/>
          <a:lstStyle/>
          <a:p>
            <a:fld id="{F1EC2A1A-2CF9-2B48-957E-C49E111F3EA0}" type="slidenum">
              <a:rPr lang="en-US" smtClean="0"/>
              <a:pPr/>
              <a:t>8</a:t>
            </a:fld>
            <a:endParaRPr lang="en-US" sz="675" dirty="0"/>
          </a:p>
        </p:txBody>
      </p:sp>
      <p:sp>
        <p:nvSpPr>
          <p:cNvPr id="7" name="Title 1">
            <a:extLst>
              <a:ext uri="{FF2B5EF4-FFF2-40B4-BE49-F238E27FC236}">
                <a16:creationId xmlns:a16="http://schemas.microsoft.com/office/drawing/2014/main" id="{11B08A0B-9E78-ED46-9340-BDD861C41484}"/>
              </a:ext>
            </a:extLst>
          </p:cNvPr>
          <p:cNvSpPr txBox="1">
            <a:spLocks/>
          </p:cNvSpPr>
          <p:nvPr/>
        </p:nvSpPr>
        <p:spPr>
          <a:xfrm>
            <a:off x="457200" y="289558"/>
            <a:ext cx="3852407" cy="624122"/>
          </a:xfrm>
          <a:prstGeom prst="rect">
            <a:avLst/>
          </a:prstGeom>
        </p:spPr>
        <p:txBody>
          <a:bodyPr vert="horz" lIns="91440" tIns="45720" rIns="91440" bIns="45720" rtlCol="0" anchor="ctr">
            <a:noAutofit/>
          </a:bodyPr>
          <a:lstStyle>
            <a:lvl1pPr algn="l" defTabSz="685800" rtl="0" eaLnBrk="1" latinLnBrk="0" hangingPunct="1">
              <a:lnSpc>
                <a:spcPts val="3200"/>
              </a:lnSpc>
              <a:spcBef>
                <a:spcPct val="0"/>
              </a:spcBef>
              <a:buNone/>
              <a:defRPr sz="3200" b="1" i="0" kern="1200">
                <a:solidFill>
                  <a:srgbClr val="002F5F"/>
                </a:solidFill>
                <a:latin typeface="Arial Black" panose="020B0604020202020204" pitchFamily="34" charset="0"/>
                <a:ea typeface="+mj-ea"/>
                <a:cs typeface="Arial Black" panose="020B0604020202020204" pitchFamily="34" charset="0"/>
              </a:defRPr>
            </a:lvl1pPr>
          </a:lstStyle>
          <a:p>
            <a:endParaRPr lang="en-US" dirty="0"/>
          </a:p>
        </p:txBody>
      </p:sp>
      <p:sp>
        <p:nvSpPr>
          <p:cNvPr id="9" name="Content Placeholder 2">
            <a:extLst>
              <a:ext uri="{FF2B5EF4-FFF2-40B4-BE49-F238E27FC236}">
                <a16:creationId xmlns:a16="http://schemas.microsoft.com/office/drawing/2014/main" id="{F9AE1795-9669-B241-AA30-EBDB42C1BAC4}"/>
              </a:ext>
            </a:extLst>
          </p:cNvPr>
          <p:cNvSpPr txBox="1">
            <a:spLocks/>
          </p:cNvSpPr>
          <p:nvPr/>
        </p:nvSpPr>
        <p:spPr>
          <a:xfrm>
            <a:off x="544606" y="1047750"/>
            <a:ext cx="5475194" cy="533400"/>
          </a:xfrm>
          <a:prstGeom prst="rect">
            <a:avLst/>
          </a:prstGeom>
          <a:noFill/>
        </p:spPr>
        <p:txBody>
          <a:bodyPr vert="horz" lIns="91440" tIns="45720" rIns="91440" bIns="45720" rtlCol="0">
            <a:normAutofit/>
          </a:bodyPr>
          <a:lstStyle>
            <a:lvl1pPr marL="90488" indent="-90488" algn="l" defTabSz="685800" rtl="0" eaLnBrk="1" latinLnBrk="0" hangingPunct="1">
              <a:lnSpc>
                <a:spcPts val="1350"/>
              </a:lnSpc>
              <a:spcBef>
                <a:spcPts val="750"/>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1pPr>
            <a:lvl2pPr marL="4333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2pPr>
            <a:lvl3pPr marL="776288" indent="-90488"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3pPr>
            <a:lvl4pPr marL="11203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4pPr>
            <a:lvl5pPr marL="1463279" indent="-91679" algn="l" defTabSz="685800" rtl="0" eaLnBrk="1" latinLnBrk="0" hangingPunct="1">
              <a:lnSpc>
                <a:spcPts val="1350"/>
              </a:lnSpc>
              <a:spcBef>
                <a:spcPts val="375"/>
              </a:spcBef>
              <a:buClr>
                <a:srgbClr val="0066B3"/>
              </a:buClr>
              <a:buFont typeface="Arial" panose="020B0604020202020204" pitchFamily="34" charset="0"/>
              <a:buChar char="•"/>
              <a:tabLst/>
              <a:defRPr sz="1125"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2" indent="0">
              <a:buFont typeface="Arial" panose="020B0604020202020204" pitchFamily="34" charset="0"/>
              <a:buNone/>
            </a:pPr>
            <a:endParaRPr lang="en-US" b="1" dirty="0">
              <a:solidFill>
                <a:srgbClr val="0056B9"/>
              </a:solidFill>
            </a:endParaRPr>
          </a:p>
        </p:txBody>
      </p:sp>
      <p:sp>
        <p:nvSpPr>
          <p:cNvPr id="23" name="Rectangle 22">
            <a:extLst>
              <a:ext uri="{FF2B5EF4-FFF2-40B4-BE49-F238E27FC236}">
                <a16:creationId xmlns:a16="http://schemas.microsoft.com/office/drawing/2014/main" id="{940E6453-A0E6-AA4F-9E09-AF91BF1732FB}"/>
              </a:ext>
            </a:extLst>
          </p:cNvPr>
          <p:cNvSpPr/>
          <p:nvPr/>
        </p:nvSpPr>
        <p:spPr>
          <a:xfrm>
            <a:off x="216008" y="537639"/>
            <a:ext cx="2574744" cy="246221"/>
          </a:xfrm>
          <a:prstGeom prst="rect">
            <a:avLst/>
          </a:prstGeom>
        </p:spPr>
        <p:txBody>
          <a:bodyPr wrap="none">
            <a:spAutoFit/>
          </a:bodyPr>
          <a:lstStyle/>
          <a:p>
            <a:r>
              <a:rPr lang="en-US" sz="1000" b="1" spc="300" dirty="0">
                <a:solidFill>
                  <a:srgbClr val="0066B3"/>
                </a:solidFill>
                <a:latin typeface="Arial Black" panose="020B0604020202020204" pitchFamily="34" charset="0"/>
                <a:cs typeface="Arial Black" panose="020B0604020202020204" pitchFamily="34" charset="0"/>
              </a:rPr>
              <a:t>HARMONICS OVERVIEW</a:t>
            </a:r>
          </a:p>
        </p:txBody>
      </p:sp>
      <p:grpSp>
        <p:nvGrpSpPr>
          <p:cNvPr id="29" name="Group 28">
            <a:extLst>
              <a:ext uri="{FF2B5EF4-FFF2-40B4-BE49-F238E27FC236}">
                <a16:creationId xmlns:a16="http://schemas.microsoft.com/office/drawing/2014/main" id="{56887F7F-2F02-F24B-8DB0-2226272A5503}"/>
              </a:ext>
            </a:extLst>
          </p:cNvPr>
          <p:cNvGrpSpPr/>
          <p:nvPr/>
        </p:nvGrpSpPr>
        <p:grpSpPr>
          <a:xfrm>
            <a:off x="1430644" y="1427738"/>
            <a:ext cx="6271148" cy="562453"/>
            <a:chOff x="918696" y="3736107"/>
            <a:chExt cx="3153636" cy="339294"/>
          </a:xfrm>
        </p:grpSpPr>
        <p:sp>
          <p:nvSpPr>
            <p:cNvPr id="30" name="Rectangle 29">
              <a:extLst>
                <a:ext uri="{FF2B5EF4-FFF2-40B4-BE49-F238E27FC236}">
                  <a16:creationId xmlns:a16="http://schemas.microsoft.com/office/drawing/2014/main" id="{BEFB6825-0C60-724C-9836-856017B19680}"/>
                </a:ext>
              </a:extLst>
            </p:cNvPr>
            <p:cNvSpPr/>
            <p:nvPr/>
          </p:nvSpPr>
          <p:spPr>
            <a:xfrm>
              <a:off x="918696" y="3736107"/>
              <a:ext cx="3153636" cy="339294"/>
            </a:xfrm>
            <a:prstGeom prst="rect">
              <a:avLst/>
            </a:prstGeom>
            <a:gradFill flip="none" rotWithShape="1">
              <a:gsLst>
                <a:gs pos="0">
                  <a:srgbClr val="F99D1C"/>
                </a:gs>
                <a:gs pos="75000">
                  <a:srgbClr val="F37021"/>
                </a:gs>
              </a:gsLst>
              <a:lin ang="10800000" scaled="0"/>
              <a:tileRect/>
            </a:gra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1" name="Rectangle 30">
              <a:extLst>
                <a:ext uri="{FF2B5EF4-FFF2-40B4-BE49-F238E27FC236}">
                  <a16:creationId xmlns:a16="http://schemas.microsoft.com/office/drawing/2014/main" id="{CBA502CE-64FA-C945-A853-C9D781173A83}"/>
                </a:ext>
              </a:extLst>
            </p:cNvPr>
            <p:cNvSpPr/>
            <p:nvPr/>
          </p:nvSpPr>
          <p:spPr>
            <a:xfrm>
              <a:off x="992245" y="3785022"/>
              <a:ext cx="3006538" cy="199057"/>
            </a:xfrm>
            <a:prstGeom prst="rect">
              <a:avLst/>
            </a:prstGeom>
          </p:spPr>
          <p:txBody>
            <a:bodyPr wrap="square">
              <a:spAutoFit/>
            </a:bodyPr>
            <a:lstStyle/>
            <a:p>
              <a:pPr algn="ctr"/>
              <a:r>
                <a:rPr lang="en-US" sz="2000" b="1" dirty="0" smtClean="0">
                  <a:solidFill>
                    <a:schemeClr val="bg1"/>
                  </a:solidFill>
                </a:rPr>
                <a:t>NO ONE’S PERFECT…</a:t>
              </a:r>
              <a:endParaRPr lang="en-US" sz="2000" b="1" dirty="0">
                <a:solidFill>
                  <a:schemeClr val="bg1"/>
                </a:solidFill>
                <a:latin typeface="Arial Black" panose="020B0604020202020204" pitchFamily="34" charset="0"/>
                <a:cs typeface="Arial Black" panose="020B0604020202020204" pitchFamily="34" charset="0"/>
              </a:endParaRPr>
            </a:p>
          </p:txBody>
        </p:sp>
      </p:grpSp>
      <p:pic>
        <p:nvPicPr>
          <p:cNvPr id="36" name="Picture 21" descr="Sine - 2-cycle - Red.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7681" y="3730716"/>
            <a:ext cx="150189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flipH="1">
            <a:off x="2265578" y="3326499"/>
            <a:ext cx="52055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12" descr="Ashmont_Substation from WIKI.jpg"/>
          <p:cNvPicPr>
            <a:picLocks noChangeAspect="1"/>
          </p:cNvPicPr>
          <p:nvPr/>
        </p:nvPicPr>
        <p:blipFill>
          <a:blip r:embed="rId4" cstate="print">
            <a:extLst>
              <a:ext uri="{28A0092B-C50C-407E-A947-70E740481C1C}">
                <a14:useLocalDpi xmlns:a14="http://schemas.microsoft.com/office/drawing/2010/main" val="0"/>
              </a:ext>
            </a:extLst>
          </a:blip>
          <a:srcRect l="14166" t="18672" r="31667" b="14912"/>
          <a:stretch>
            <a:fillRect/>
          </a:stretch>
        </p:blipFill>
        <p:spPr bwMode="auto">
          <a:xfrm>
            <a:off x="462639" y="2446748"/>
            <a:ext cx="2081482" cy="1697194"/>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5">
            <a:clrChange>
              <a:clrFrom>
                <a:srgbClr val="FFFFFF"/>
              </a:clrFrom>
              <a:clrTo>
                <a:srgbClr val="FFFFFF">
                  <a:alpha val="0"/>
                </a:srgbClr>
              </a:clrTo>
            </a:clrChange>
          </a:blip>
          <a:stretch>
            <a:fillRect/>
          </a:stretch>
        </p:blipFill>
        <p:spPr>
          <a:xfrm>
            <a:off x="6981826" y="2718534"/>
            <a:ext cx="1190469" cy="1190469"/>
          </a:xfrm>
          <a:prstGeom prst="rect">
            <a:avLst/>
          </a:prstGeom>
        </p:spPr>
      </p:pic>
      <p:pic>
        <p:nvPicPr>
          <p:cNvPr id="16" name="Picture 3" descr="F:\Product_Management\Product Launch Data\_GA700\06_Phase beta_Pilot production\05_Product Presentation\GA700 front.png">
            <a:extLst>
              <a:ext uri="{FF2B5EF4-FFF2-40B4-BE49-F238E27FC236}">
                <a16:creationId xmlns:a16="http://schemas.microsoft.com/office/drawing/2014/main" id="{2CD5FE94-A5C2-A74B-AEC3-A2B2F2A3F2D5}"/>
              </a:ext>
            </a:extLst>
          </p:cNvPr>
          <p:cNvPicPr>
            <a:picLocks noChangeAspect="1" noChangeArrowheads="1"/>
          </p:cNvPicPr>
          <p:nvPr/>
        </p:nvPicPr>
        <p:blipFill>
          <a:blip r:embed="rId6">
            <a:clrChange>
              <a:clrFrom>
                <a:srgbClr val="000000"/>
              </a:clrFrom>
              <a:clrTo>
                <a:srgbClr val="000000">
                  <a:alpha val="0"/>
                </a:srgbClr>
              </a:clrTo>
            </a:clrChange>
          </a:blip>
          <a:srcRect/>
          <a:stretch>
            <a:fillRect/>
          </a:stretch>
        </p:blipFill>
        <p:spPr bwMode="auto">
          <a:xfrm>
            <a:off x="4330007" y="2718534"/>
            <a:ext cx="771993" cy="1278986"/>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1" descr="Sine - 2-cycle - Red.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5009" y="2798492"/>
            <a:ext cx="150189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6-pulse Input Current w Bus Reactor.gi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9922" y="3571318"/>
            <a:ext cx="1452067" cy="63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515250" y="2464243"/>
            <a:ext cx="1242712" cy="300082"/>
          </a:xfrm>
          <a:prstGeom prst="rect">
            <a:avLst/>
          </a:prstGeom>
        </p:spPr>
        <p:txBody>
          <a:bodyPr wrap="none">
            <a:spAutoFit/>
          </a:bodyPr>
          <a:lstStyle/>
          <a:p>
            <a:r>
              <a:rPr lang="en-US" dirty="0" smtClean="0"/>
              <a:t>Input Voltage </a:t>
            </a:r>
            <a:endParaRPr lang="en-US" dirty="0"/>
          </a:p>
        </p:txBody>
      </p:sp>
      <p:sp>
        <p:nvSpPr>
          <p:cNvPr id="24" name="Rectangle 23"/>
          <p:cNvSpPr/>
          <p:nvPr/>
        </p:nvSpPr>
        <p:spPr>
          <a:xfrm>
            <a:off x="2515250" y="3326499"/>
            <a:ext cx="1271502" cy="300082"/>
          </a:xfrm>
          <a:prstGeom prst="rect">
            <a:avLst/>
          </a:prstGeom>
        </p:spPr>
        <p:txBody>
          <a:bodyPr wrap="none">
            <a:spAutoFit/>
          </a:bodyPr>
          <a:lstStyle/>
          <a:p>
            <a:r>
              <a:rPr lang="en-US" dirty="0" smtClean="0"/>
              <a:t>Input Current </a:t>
            </a:r>
            <a:endParaRPr lang="en-US" dirty="0"/>
          </a:p>
        </p:txBody>
      </p:sp>
      <p:sp>
        <p:nvSpPr>
          <p:cNvPr id="25" name="Rectangle 24"/>
          <p:cNvSpPr/>
          <p:nvPr/>
        </p:nvSpPr>
        <p:spPr>
          <a:xfrm>
            <a:off x="5160265" y="2464243"/>
            <a:ext cx="1377365" cy="300082"/>
          </a:xfrm>
          <a:prstGeom prst="rect">
            <a:avLst/>
          </a:prstGeom>
        </p:spPr>
        <p:txBody>
          <a:bodyPr wrap="none">
            <a:spAutoFit/>
          </a:bodyPr>
          <a:lstStyle/>
          <a:p>
            <a:r>
              <a:rPr lang="en-US" dirty="0" smtClean="0"/>
              <a:t>Output Voltage </a:t>
            </a:r>
            <a:endParaRPr lang="en-US" dirty="0"/>
          </a:p>
        </p:txBody>
      </p:sp>
      <p:sp>
        <p:nvSpPr>
          <p:cNvPr id="26" name="Rectangle 25"/>
          <p:cNvSpPr/>
          <p:nvPr/>
        </p:nvSpPr>
        <p:spPr>
          <a:xfrm>
            <a:off x="5160265" y="3326499"/>
            <a:ext cx="1377300" cy="300082"/>
          </a:xfrm>
          <a:prstGeom prst="rect">
            <a:avLst/>
          </a:prstGeom>
        </p:spPr>
        <p:txBody>
          <a:bodyPr wrap="none">
            <a:spAutoFit/>
          </a:bodyPr>
          <a:lstStyle/>
          <a:p>
            <a:r>
              <a:rPr lang="en-US" dirty="0" smtClean="0"/>
              <a:t>Output Current </a:t>
            </a:r>
            <a:endParaRPr lang="en-US" dirty="0"/>
          </a:p>
        </p:txBody>
      </p:sp>
      <p:pic>
        <p:nvPicPr>
          <p:cNvPr id="28" name="Picture 10" descr="6-Step Waveform Example.g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7681" y="2703804"/>
            <a:ext cx="1462911" cy="5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407264" y="4006267"/>
            <a:ext cx="617477" cy="300082"/>
          </a:xfrm>
          <a:prstGeom prst="rect">
            <a:avLst/>
          </a:prstGeom>
        </p:spPr>
        <p:txBody>
          <a:bodyPr wrap="none">
            <a:spAutoFit/>
          </a:bodyPr>
          <a:lstStyle/>
          <a:p>
            <a:pPr algn="ctr"/>
            <a:r>
              <a:rPr lang="en-US" dirty="0" smtClean="0"/>
              <a:t>VFDs</a:t>
            </a:r>
            <a:endParaRPr lang="en-US" dirty="0"/>
          </a:p>
        </p:txBody>
      </p:sp>
    </p:spTree>
    <p:extLst>
      <p:ext uri="{BB962C8B-B14F-4D97-AF65-F5344CB8AC3E}">
        <p14:creationId xmlns:p14="http://schemas.microsoft.com/office/powerpoint/2010/main" val="3731520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dirty="0" smtClean="0"/>
          </a:p>
          <a:p>
            <a:r>
              <a:rPr lang="en-US" dirty="0" smtClean="0"/>
              <a:t>What Causes</a:t>
            </a:r>
          </a:p>
          <a:p>
            <a:r>
              <a:rPr lang="en-US" dirty="0" smtClean="0"/>
              <a:t>Harmonics?</a:t>
            </a:r>
          </a:p>
        </p:txBody>
      </p:sp>
      <p:sp>
        <p:nvSpPr>
          <p:cNvPr id="5" name="Slide Number Placeholder 4"/>
          <p:cNvSpPr>
            <a:spLocks noGrp="1"/>
          </p:cNvSpPr>
          <p:nvPr>
            <p:ph type="sldNum" sz="quarter" idx="4294967295"/>
          </p:nvPr>
        </p:nvSpPr>
        <p:spPr>
          <a:xfrm>
            <a:off x="7086600" y="4841875"/>
            <a:ext cx="2057400" cy="206375"/>
          </a:xfrm>
          <a:prstGeom prst="rect">
            <a:avLst/>
          </a:prstGeom>
        </p:spPr>
        <p:txBody>
          <a:bodyPr/>
          <a:lstStyle/>
          <a:p>
            <a:pPr algn="r"/>
            <a:fld id="{F1EC2A1A-2CF9-2B48-957E-C49E111F3EA0}" type="slidenum">
              <a:rPr lang="en-US" smtClean="0"/>
              <a:pPr algn="r"/>
              <a:t>9</a:t>
            </a:fld>
            <a:endParaRPr lang="en-US" dirty="0"/>
          </a:p>
        </p:txBody>
      </p:sp>
    </p:spTree>
    <p:extLst>
      <p:ext uri="{BB962C8B-B14F-4D97-AF65-F5344CB8AC3E}">
        <p14:creationId xmlns:p14="http://schemas.microsoft.com/office/powerpoint/2010/main" val="4120964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YAI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YAI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YAI Divi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AI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17186</TotalTime>
  <Words>1989</Words>
  <Application>Microsoft Office PowerPoint</Application>
  <PresentationFormat>On-screen Show (16:9)</PresentationFormat>
  <Paragraphs>430</Paragraphs>
  <Slides>38</Slides>
  <Notes>20</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2</vt:i4>
      </vt:variant>
      <vt:variant>
        <vt:lpstr>Slide Titles</vt:lpstr>
      </vt:variant>
      <vt:variant>
        <vt:i4>38</vt:i4>
      </vt:variant>
    </vt:vector>
  </HeadingPairs>
  <TitlesOfParts>
    <vt:vector size="52" baseType="lpstr">
      <vt:lpstr>Wingdings</vt:lpstr>
      <vt:lpstr>Monotype Corsiva</vt:lpstr>
      <vt:lpstr>MS PGothic</vt:lpstr>
      <vt:lpstr>Cambria Math</vt:lpstr>
      <vt:lpstr>Arial Black</vt:lpstr>
      <vt:lpstr>Arial</vt:lpstr>
      <vt:lpstr>MS PGothic</vt:lpstr>
      <vt:lpstr>Calibri</vt:lpstr>
      <vt:lpstr>YAI Title</vt:lpstr>
      <vt:lpstr>YAI Content</vt:lpstr>
      <vt:lpstr>YAI Divider</vt:lpstr>
      <vt:lpstr>YAI Logo</vt:lpstr>
      <vt:lpstr>VISIO</vt:lpstr>
      <vt:lpstr>Equation</vt:lpstr>
      <vt:lpstr>HARMONICS</vt:lpstr>
      <vt:lpstr>PRESENTATION AGENDA</vt:lpstr>
      <vt:lpstr>PowerPoint Presentation</vt:lpstr>
      <vt:lpstr>DRIVES &amp; HARMONICS</vt:lpstr>
      <vt:lpstr>PowerPoint Presentation</vt:lpstr>
      <vt:lpstr>BENEFITS OF DRIVES</vt:lpstr>
      <vt:lpstr>INCREASING EFFICIENCY</vt:lpstr>
      <vt:lpstr>DRIVES &amp; HARMONICS</vt:lpstr>
      <vt:lpstr>PowerPoint Presentation</vt:lpstr>
      <vt:lpstr>DRIVES &amp; HARMONICS</vt:lpstr>
      <vt:lpstr>DRIVES &amp; HARMONICS</vt:lpstr>
      <vt:lpstr>DRIVES &amp; HARMONICS</vt:lpstr>
      <vt:lpstr>DRIVES &amp; HARMONICS</vt:lpstr>
      <vt:lpstr>DRIVES &amp; HARMONICS</vt:lpstr>
      <vt:lpstr>DRIVES &amp; HARMONICS</vt:lpstr>
      <vt:lpstr>PowerPoint Presentation</vt:lpstr>
      <vt:lpstr> WHAT ARE HARMONICS?</vt:lpstr>
      <vt:lpstr>WHAT ARE HARMONICS?</vt:lpstr>
      <vt:lpstr>PowerPoint Presentation</vt:lpstr>
      <vt:lpstr> WHY THE CONCERN?</vt:lpstr>
      <vt:lpstr> HARMONICS CAUSE HEAT?</vt:lpstr>
      <vt:lpstr>WHY CARE?</vt:lpstr>
      <vt:lpstr>WHY CARE? … Transformers</vt:lpstr>
      <vt:lpstr>NON-LINEAR LOADING</vt:lpstr>
      <vt:lpstr>INPUT CURRENT WHAT DO WE WANT?</vt:lpstr>
      <vt:lpstr>PowerPoint Presentation</vt:lpstr>
      <vt:lpstr>HARMONIC MITIGATION OPTIONS</vt:lpstr>
      <vt:lpstr>6-PULSE / STANDARD DRIVES</vt:lpstr>
      <vt:lpstr>WHERE DID 6-PULSE COME FROM?</vt:lpstr>
      <vt:lpstr>VFD WITH INDUCTOR</vt:lpstr>
      <vt:lpstr>12-PULSE</vt:lpstr>
      <vt:lpstr>WHY 12-PULSE?</vt:lpstr>
      <vt:lpstr>HARMONIC FILTERS</vt:lpstr>
      <vt:lpstr>ACTIVE FRONT END (AFE)</vt:lpstr>
      <vt:lpstr>REDUCING VFD HARMONICS</vt:lpstr>
      <vt:lpstr>REDUCING VFD HARMONICS</vt:lpstr>
      <vt:lpstr>COMPARISON DETAILS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Blohowiak</dc:creator>
  <cp:lastModifiedBy>Sarah Kulas</cp:lastModifiedBy>
  <cp:revision>706</cp:revision>
  <dcterms:created xsi:type="dcterms:W3CDTF">2020-10-06T17:59:33Z</dcterms:created>
  <dcterms:modified xsi:type="dcterms:W3CDTF">2022-03-04T19:16:28Z</dcterms:modified>
</cp:coreProperties>
</file>